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99.jpg" ContentType="image/jpg"/>
  <Override PartName="/ppt/media/image101.jpg" ContentType="image/jpg"/>
  <Override PartName="/ppt/media/image102.jpg" ContentType="image/jpg"/>
  <Override PartName="/ppt/media/image103.jpg" ContentType="image/jpg"/>
  <Override PartName="/ppt/media/image104.jpg" ContentType="image/jpg"/>
  <Override PartName="/ppt/media/image105.jpg" ContentType="image/jpg"/>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 id="2147483835" r:id="rId2"/>
    <p:sldMasterId id="2147483859" r:id="rId3"/>
  </p:sldMasterIdLst>
  <p:notesMasterIdLst>
    <p:notesMasterId r:id="rId197"/>
  </p:notesMasterIdLst>
  <p:handoutMasterIdLst>
    <p:handoutMasterId r:id="rId198"/>
  </p:handoutMasterIdLst>
  <p:sldIdLst>
    <p:sldId id="256" r:id="rId4"/>
    <p:sldId id="1752" r:id="rId5"/>
    <p:sldId id="1753" r:id="rId6"/>
    <p:sldId id="1754" r:id="rId7"/>
    <p:sldId id="773" r:id="rId8"/>
    <p:sldId id="774" r:id="rId9"/>
    <p:sldId id="1470" r:id="rId10"/>
    <p:sldId id="1638" r:id="rId11"/>
    <p:sldId id="883" r:id="rId12"/>
    <p:sldId id="1559" r:id="rId13"/>
    <p:sldId id="1631" r:id="rId14"/>
    <p:sldId id="295" r:id="rId15"/>
    <p:sldId id="775" r:id="rId16"/>
    <p:sldId id="1757" r:id="rId17"/>
    <p:sldId id="1820" r:id="rId18"/>
    <p:sldId id="866" r:id="rId19"/>
    <p:sldId id="1632" r:id="rId20"/>
    <p:sldId id="1474" r:id="rId21"/>
    <p:sldId id="1472" r:id="rId22"/>
    <p:sldId id="1553" r:id="rId23"/>
    <p:sldId id="1633" r:id="rId24"/>
    <p:sldId id="1639" r:id="rId25"/>
    <p:sldId id="1634" r:id="rId26"/>
    <p:sldId id="1636" r:id="rId27"/>
    <p:sldId id="1758" r:id="rId28"/>
    <p:sldId id="303" r:id="rId29"/>
    <p:sldId id="793" r:id="rId30"/>
    <p:sldId id="270" r:id="rId31"/>
    <p:sldId id="789" r:id="rId32"/>
    <p:sldId id="271" r:id="rId33"/>
    <p:sldId id="273" r:id="rId34"/>
    <p:sldId id="274" r:id="rId35"/>
    <p:sldId id="275" r:id="rId36"/>
    <p:sldId id="277" r:id="rId37"/>
    <p:sldId id="1755" r:id="rId38"/>
    <p:sldId id="869" r:id="rId39"/>
    <p:sldId id="279" r:id="rId40"/>
    <p:sldId id="280" r:id="rId41"/>
    <p:sldId id="281" r:id="rId42"/>
    <p:sldId id="283" r:id="rId43"/>
    <p:sldId id="286" r:id="rId44"/>
    <p:sldId id="287" r:id="rId45"/>
    <p:sldId id="288" r:id="rId46"/>
    <p:sldId id="289" r:id="rId47"/>
    <p:sldId id="290" r:id="rId48"/>
    <p:sldId id="291" r:id="rId49"/>
    <p:sldId id="872" r:id="rId50"/>
    <p:sldId id="302" r:id="rId51"/>
    <p:sldId id="304" r:id="rId52"/>
    <p:sldId id="1787" r:id="rId53"/>
    <p:sldId id="1788" r:id="rId54"/>
    <p:sldId id="261" r:id="rId55"/>
    <p:sldId id="1791" r:id="rId56"/>
    <p:sldId id="1793" r:id="rId57"/>
    <p:sldId id="1795" r:id="rId58"/>
    <p:sldId id="1796" r:id="rId59"/>
    <p:sldId id="1798" r:id="rId60"/>
    <p:sldId id="731" r:id="rId61"/>
    <p:sldId id="1661" r:id="rId62"/>
    <p:sldId id="1746" r:id="rId63"/>
    <p:sldId id="1663" r:id="rId64"/>
    <p:sldId id="1664" r:id="rId65"/>
    <p:sldId id="1665" r:id="rId66"/>
    <p:sldId id="1666" r:id="rId67"/>
    <p:sldId id="1667" r:id="rId68"/>
    <p:sldId id="1668" r:id="rId69"/>
    <p:sldId id="1669" r:id="rId70"/>
    <p:sldId id="1670" r:id="rId71"/>
    <p:sldId id="1671" r:id="rId72"/>
    <p:sldId id="1672" r:id="rId73"/>
    <p:sldId id="1673" r:id="rId74"/>
    <p:sldId id="1674" r:id="rId75"/>
    <p:sldId id="1675" r:id="rId76"/>
    <p:sldId id="1676" r:id="rId77"/>
    <p:sldId id="1677" r:id="rId78"/>
    <p:sldId id="1678" r:id="rId79"/>
    <p:sldId id="1679" r:id="rId80"/>
    <p:sldId id="1805" r:id="rId81"/>
    <p:sldId id="1680" r:id="rId82"/>
    <p:sldId id="1681" r:id="rId83"/>
    <p:sldId id="1682" r:id="rId84"/>
    <p:sldId id="1683" r:id="rId85"/>
    <p:sldId id="1693" r:id="rId86"/>
    <p:sldId id="1684" r:id="rId87"/>
    <p:sldId id="634" r:id="rId88"/>
    <p:sldId id="1806" r:id="rId89"/>
    <p:sldId id="1685" r:id="rId90"/>
    <p:sldId id="317" r:id="rId91"/>
    <p:sldId id="1686" r:id="rId92"/>
    <p:sldId id="1687" r:id="rId93"/>
    <p:sldId id="1688" r:id="rId94"/>
    <p:sldId id="1689" r:id="rId95"/>
    <p:sldId id="1690" r:id="rId96"/>
    <p:sldId id="1691" r:id="rId97"/>
    <p:sldId id="1692" r:id="rId98"/>
    <p:sldId id="1694" r:id="rId99"/>
    <p:sldId id="1695" r:id="rId100"/>
    <p:sldId id="1696" r:id="rId101"/>
    <p:sldId id="1697" r:id="rId102"/>
    <p:sldId id="1698" r:id="rId103"/>
    <p:sldId id="1699" r:id="rId104"/>
    <p:sldId id="1700" r:id="rId105"/>
    <p:sldId id="1701" r:id="rId106"/>
    <p:sldId id="1702" r:id="rId107"/>
    <p:sldId id="1703" r:id="rId108"/>
    <p:sldId id="1704" r:id="rId109"/>
    <p:sldId id="1705" r:id="rId110"/>
    <p:sldId id="1706" r:id="rId111"/>
    <p:sldId id="1707" r:id="rId112"/>
    <p:sldId id="1708" r:id="rId113"/>
    <p:sldId id="1709" r:id="rId114"/>
    <p:sldId id="882" r:id="rId115"/>
    <p:sldId id="1710" r:id="rId116"/>
    <p:sldId id="1711" r:id="rId117"/>
    <p:sldId id="1712" r:id="rId118"/>
    <p:sldId id="1713" r:id="rId119"/>
    <p:sldId id="1714" r:id="rId120"/>
    <p:sldId id="1715" r:id="rId121"/>
    <p:sldId id="1716" r:id="rId122"/>
    <p:sldId id="1803" r:id="rId123"/>
    <p:sldId id="1717" r:id="rId124"/>
    <p:sldId id="1718" r:id="rId125"/>
    <p:sldId id="1719" r:id="rId126"/>
    <p:sldId id="1720" r:id="rId127"/>
    <p:sldId id="1721" r:id="rId128"/>
    <p:sldId id="1722" r:id="rId129"/>
    <p:sldId id="1723" r:id="rId130"/>
    <p:sldId id="1724" r:id="rId131"/>
    <p:sldId id="1725" r:id="rId132"/>
    <p:sldId id="1726" r:id="rId133"/>
    <p:sldId id="1727" r:id="rId134"/>
    <p:sldId id="1728" r:id="rId135"/>
    <p:sldId id="1729" r:id="rId136"/>
    <p:sldId id="1804" r:id="rId137"/>
    <p:sldId id="1730" r:id="rId138"/>
    <p:sldId id="1731" r:id="rId139"/>
    <p:sldId id="1732" r:id="rId140"/>
    <p:sldId id="1733" r:id="rId141"/>
    <p:sldId id="1734" r:id="rId142"/>
    <p:sldId id="1821" r:id="rId143"/>
    <p:sldId id="1736" r:id="rId144"/>
    <p:sldId id="1737" r:id="rId145"/>
    <p:sldId id="1738" r:id="rId146"/>
    <p:sldId id="1739" r:id="rId147"/>
    <p:sldId id="1740" r:id="rId148"/>
    <p:sldId id="1741" r:id="rId149"/>
    <p:sldId id="1742" r:id="rId150"/>
    <p:sldId id="1743" r:id="rId151"/>
    <p:sldId id="1744" r:id="rId152"/>
    <p:sldId id="1747" r:id="rId153"/>
    <p:sldId id="1781" r:id="rId154"/>
    <p:sldId id="1782" r:id="rId155"/>
    <p:sldId id="1785" r:id="rId156"/>
    <p:sldId id="876" r:id="rId157"/>
    <p:sldId id="1786" r:id="rId158"/>
    <p:sldId id="1774" r:id="rId159"/>
    <p:sldId id="1776" r:id="rId160"/>
    <p:sldId id="1778" r:id="rId161"/>
    <p:sldId id="1819" r:id="rId162"/>
    <p:sldId id="1818" r:id="rId163"/>
    <p:sldId id="1822" r:id="rId164"/>
    <p:sldId id="362" r:id="rId165"/>
    <p:sldId id="364" r:id="rId166"/>
    <p:sldId id="365" r:id="rId167"/>
    <p:sldId id="366" r:id="rId168"/>
    <p:sldId id="367" r:id="rId169"/>
    <p:sldId id="368" r:id="rId170"/>
    <p:sldId id="369" r:id="rId171"/>
    <p:sldId id="370" r:id="rId172"/>
    <p:sldId id="371" r:id="rId173"/>
    <p:sldId id="372" r:id="rId174"/>
    <p:sldId id="373" r:id="rId175"/>
    <p:sldId id="437" r:id="rId176"/>
    <p:sldId id="438" r:id="rId177"/>
    <p:sldId id="439" r:id="rId178"/>
    <p:sldId id="440" r:id="rId179"/>
    <p:sldId id="447" r:id="rId180"/>
    <p:sldId id="449" r:id="rId181"/>
    <p:sldId id="451" r:id="rId182"/>
    <p:sldId id="453" r:id="rId183"/>
    <p:sldId id="679" r:id="rId184"/>
    <p:sldId id="455" r:id="rId185"/>
    <p:sldId id="456" r:id="rId186"/>
    <p:sldId id="458" r:id="rId187"/>
    <p:sldId id="459" r:id="rId188"/>
    <p:sldId id="463" r:id="rId189"/>
    <p:sldId id="465" r:id="rId190"/>
    <p:sldId id="466" r:id="rId191"/>
    <p:sldId id="1799" r:id="rId192"/>
    <p:sldId id="343" r:id="rId193"/>
    <p:sldId id="1800" r:id="rId194"/>
    <p:sldId id="1801" r:id="rId195"/>
    <p:sldId id="1802" r:id="rId196"/>
  </p:sldIdLst>
  <p:sldSz cx="12192000" cy="6858000"/>
  <p:notesSz cx="6858000" cy="9144000"/>
  <p:custDataLst>
    <p:tags r:id="rId199"/>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29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A00"/>
    <a:srgbClr val="B0AC00"/>
    <a:srgbClr val="DA0000"/>
    <a:srgbClr val="CA0202"/>
    <a:srgbClr val="E31303"/>
    <a:srgbClr val="E7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Stijl, gemiddeld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Stijl, licht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Stijl, licht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Stijl, thema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Stijl, licht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05" autoAdjust="0"/>
    <p:restoredTop sz="90213" autoAdjust="0"/>
  </p:normalViewPr>
  <p:slideViewPr>
    <p:cSldViewPr>
      <p:cViewPr varScale="1">
        <p:scale>
          <a:sx n="99" d="100"/>
          <a:sy n="99" d="100"/>
        </p:scale>
        <p:origin x="84" y="90"/>
      </p:cViewPr>
      <p:guideLst>
        <p:guide orient="horz" pos="2160"/>
        <p:guide pos="4294"/>
      </p:guideLst>
    </p:cSldViewPr>
  </p:slideViewPr>
  <p:outlineViewPr>
    <p:cViewPr>
      <p:scale>
        <a:sx n="33" d="100"/>
        <a:sy n="33" d="100"/>
      </p:scale>
      <p:origin x="0" y="2540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varScale="1">
      <p:scale>
        <a:sx n="60" d="100"/>
        <a:sy n="60" d="100"/>
      </p:scale>
      <p:origin x="0" y="-25026"/>
    </p:cViewPr>
  </p:sorterViewPr>
  <p:notesViewPr>
    <p:cSldViewPr>
      <p:cViewPr varScale="1">
        <p:scale>
          <a:sx n="99" d="100"/>
          <a:sy n="99" d="100"/>
        </p:scale>
        <p:origin x="427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96" Type="http://schemas.openxmlformats.org/officeDocument/2006/relationships/slide" Target="slides/slide193.xml"/><Relationship Id="rId200"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slide" Target="slides/slide183.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notesMaster" Target="notesMasters/notesMaster1.xml"/><Relationship Id="rId201"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handoutMaster" Target="handoutMasters/handoutMaster1.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tags" Target="tags/tag1.xml"/><Relationship Id="rId203"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s>
</file>

<file path=ppt/_rels/viewProps.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184.xml"/><Relationship Id="rId5" Type="http://schemas.openxmlformats.org/officeDocument/2006/relationships/slide" Target="slides/slide162.xml"/><Relationship Id="rId4"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59F560-0FEF-4403-96C8-882314404F6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A10062CD-7CA5-4551-8588-CA8BA9DF3832}">
      <dgm:prSet custT="1"/>
      <dgm:spPr/>
      <dgm:t>
        <a:bodyPr/>
        <a:lstStyle/>
        <a:p>
          <a:pPr rtl="0"/>
          <a:r>
            <a:rPr lang="hr-HR" sz="1200" dirty="0" err="1"/>
            <a:t>Requirements</a:t>
          </a:r>
          <a:endParaRPr lang="en-GB" sz="1200" dirty="0"/>
        </a:p>
      </dgm:t>
    </dgm:pt>
    <dgm:pt modelId="{D5688609-7800-46E0-B165-6683E8F5E4F6}" type="parTrans" cxnId="{A045525F-221F-4033-BACC-5FBE1367F145}">
      <dgm:prSet/>
      <dgm:spPr/>
      <dgm:t>
        <a:bodyPr/>
        <a:lstStyle/>
        <a:p>
          <a:endParaRPr lang="en-GB" sz="2000"/>
        </a:p>
      </dgm:t>
    </dgm:pt>
    <dgm:pt modelId="{29069F67-97CB-4FAF-8735-A719F3ECD736}" type="sibTrans" cxnId="{A045525F-221F-4033-BACC-5FBE1367F145}">
      <dgm:prSet/>
      <dgm:spPr/>
      <dgm:t>
        <a:bodyPr/>
        <a:lstStyle/>
        <a:p>
          <a:endParaRPr lang="en-GB" sz="2000"/>
        </a:p>
      </dgm:t>
    </dgm:pt>
    <dgm:pt modelId="{CE28E3EA-3D77-4183-BED8-DC0091DD1545}">
      <dgm:prSet custT="1"/>
      <dgm:spPr/>
      <dgm:t>
        <a:bodyPr/>
        <a:lstStyle/>
        <a:p>
          <a:pPr rtl="0"/>
          <a:r>
            <a:rPr lang="hr-HR" sz="1200"/>
            <a:t>Design</a:t>
          </a:r>
          <a:endParaRPr lang="en-GB" sz="1200" dirty="0"/>
        </a:p>
      </dgm:t>
    </dgm:pt>
    <dgm:pt modelId="{5C3EBDB4-9D92-460A-BCCC-7BDFBA13783A}" type="parTrans" cxnId="{658D0251-490C-4462-AF9A-DE5D711E55F7}">
      <dgm:prSet/>
      <dgm:spPr/>
      <dgm:t>
        <a:bodyPr/>
        <a:lstStyle/>
        <a:p>
          <a:endParaRPr lang="en-GB" sz="2000"/>
        </a:p>
      </dgm:t>
    </dgm:pt>
    <dgm:pt modelId="{25B372C9-CF69-4D07-8DAB-9756A81883AB}" type="sibTrans" cxnId="{658D0251-490C-4462-AF9A-DE5D711E55F7}">
      <dgm:prSet/>
      <dgm:spPr/>
      <dgm:t>
        <a:bodyPr/>
        <a:lstStyle/>
        <a:p>
          <a:endParaRPr lang="en-GB" sz="2000"/>
        </a:p>
      </dgm:t>
    </dgm:pt>
    <dgm:pt modelId="{7AB8DEE9-E868-4C6A-90AA-74B92EAE0EF1}">
      <dgm:prSet custT="1"/>
      <dgm:spPr/>
      <dgm:t>
        <a:bodyPr/>
        <a:lstStyle/>
        <a:p>
          <a:pPr rtl="0"/>
          <a:r>
            <a:rPr lang="hr-HR" sz="1200"/>
            <a:t>Implementation</a:t>
          </a:r>
          <a:endParaRPr lang="en-GB" sz="1200" dirty="0"/>
        </a:p>
      </dgm:t>
    </dgm:pt>
    <dgm:pt modelId="{A252C831-D2BA-49EF-BF39-444E2606AFA5}" type="parTrans" cxnId="{385A62A4-567B-4111-94A1-9A8C93122ACE}">
      <dgm:prSet/>
      <dgm:spPr/>
      <dgm:t>
        <a:bodyPr/>
        <a:lstStyle/>
        <a:p>
          <a:endParaRPr lang="en-GB" sz="2000"/>
        </a:p>
      </dgm:t>
    </dgm:pt>
    <dgm:pt modelId="{7453D470-9608-497C-B9AC-4D570F16B8FC}" type="sibTrans" cxnId="{385A62A4-567B-4111-94A1-9A8C93122ACE}">
      <dgm:prSet/>
      <dgm:spPr/>
      <dgm:t>
        <a:bodyPr/>
        <a:lstStyle/>
        <a:p>
          <a:endParaRPr lang="en-GB" sz="2000"/>
        </a:p>
      </dgm:t>
    </dgm:pt>
    <dgm:pt modelId="{690EB027-DDFB-47F1-8694-07AEE301CBA8}">
      <dgm:prSet custT="1"/>
      <dgm:spPr/>
      <dgm:t>
        <a:bodyPr/>
        <a:lstStyle/>
        <a:p>
          <a:pPr rtl="0"/>
          <a:r>
            <a:rPr lang="hr-HR" sz="1200"/>
            <a:t>Verification</a:t>
          </a:r>
          <a:endParaRPr lang="en-GB" sz="1200" dirty="0"/>
        </a:p>
      </dgm:t>
    </dgm:pt>
    <dgm:pt modelId="{10593C95-2B05-4EC3-89BB-58399594658D}" type="parTrans" cxnId="{6D154516-66BD-4479-8AA3-0B006ABD73B2}">
      <dgm:prSet/>
      <dgm:spPr/>
      <dgm:t>
        <a:bodyPr/>
        <a:lstStyle/>
        <a:p>
          <a:endParaRPr lang="en-GB" sz="2000"/>
        </a:p>
      </dgm:t>
    </dgm:pt>
    <dgm:pt modelId="{0CAAE6CC-D989-4656-8E41-997DA06C15E9}" type="sibTrans" cxnId="{6D154516-66BD-4479-8AA3-0B006ABD73B2}">
      <dgm:prSet/>
      <dgm:spPr/>
      <dgm:t>
        <a:bodyPr/>
        <a:lstStyle/>
        <a:p>
          <a:endParaRPr lang="en-GB" sz="2000"/>
        </a:p>
      </dgm:t>
    </dgm:pt>
    <dgm:pt modelId="{53124C3F-7F57-4D50-9CDD-D0C7A324C341}">
      <dgm:prSet custT="1"/>
      <dgm:spPr/>
      <dgm:t>
        <a:bodyPr/>
        <a:lstStyle/>
        <a:p>
          <a:pPr rtl="0"/>
          <a:r>
            <a:rPr lang="en-GB" sz="1200" dirty="0"/>
            <a:t>Deployment</a:t>
          </a:r>
        </a:p>
      </dgm:t>
    </dgm:pt>
    <dgm:pt modelId="{5C2773EB-9BD5-4287-890D-59C4AA894868}" type="parTrans" cxnId="{5853668A-24AB-4C23-BB6E-0F12F5CE7004}">
      <dgm:prSet/>
      <dgm:spPr/>
      <dgm:t>
        <a:bodyPr/>
        <a:lstStyle/>
        <a:p>
          <a:endParaRPr lang="en-GB" sz="2000"/>
        </a:p>
      </dgm:t>
    </dgm:pt>
    <dgm:pt modelId="{E1DB2CA5-47BD-4E28-BC6E-7556EDDDFC9D}" type="sibTrans" cxnId="{5853668A-24AB-4C23-BB6E-0F12F5CE7004}">
      <dgm:prSet/>
      <dgm:spPr/>
      <dgm:t>
        <a:bodyPr/>
        <a:lstStyle/>
        <a:p>
          <a:endParaRPr lang="en-GB" sz="2000"/>
        </a:p>
      </dgm:t>
    </dgm:pt>
    <dgm:pt modelId="{87DCC238-360A-4F26-AD51-6364C9E1FE90}" type="pres">
      <dgm:prSet presAssocID="{FB59F560-0FEF-4403-96C8-882314404F60}" presName="rootnode" presStyleCnt="0">
        <dgm:presLayoutVars>
          <dgm:chMax/>
          <dgm:chPref/>
          <dgm:dir/>
          <dgm:animLvl val="lvl"/>
        </dgm:presLayoutVars>
      </dgm:prSet>
      <dgm:spPr/>
    </dgm:pt>
    <dgm:pt modelId="{69E9A5C4-A6BC-48EE-A1FF-B92AA2FEB5D2}" type="pres">
      <dgm:prSet presAssocID="{A10062CD-7CA5-4551-8588-CA8BA9DF3832}" presName="composite" presStyleCnt="0"/>
      <dgm:spPr/>
    </dgm:pt>
    <dgm:pt modelId="{AE680814-F406-4D4C-BBA9-E771131F4606}" type="pres">
      <dgm:prSet presAssocID="{A10062CD-7CA5-4551-8588-CA8BA9DF3832}" presName="bentUpArrow1" presStyleLbl="alignImgPlace1" presStyleIdx="0" presStyleCnt="4"/>
      <dgm:spPr/>
    </dgm:pt>
    <dgm:pt modelId="{0FE1A9D6-E0C5-47B0-A132-AA2F995A42B5}" type="pres">
      <dgm:prSet presAssocID="{A10062CD-7CA5-4551-8588-CA8BA9DF3832}" presName="ParentText" presStyleLbl="node1" presStyleIdx="0" presStyleCnt="5">
        <dgm:presLayoutVars>
          <dgm:chMax val="1"/>
          <dgm:chPref val="1"/>
          <dgm:bulletEnabled val="1"/>
        </dgm:presLayoutVars>
      </dgm:prSet>
      <dgm:spPr/>
    </dgm:pt>
    <dgm:pt modelId="{FDA5F4F5-B5A6-463A-B710-6D3E476D954A}" type="pres">
      <dgm:prSet presAssocID="{A10062CD-7CA5-4551-8588-CA8BA9DF3832}" presName="ChildText" presStyleLbl="revTx" presStyleIdx="0" presStyleCnt="4">
        <dgm:presLayoutVars>
          <dgm:chMax val="0"/>
          <dgm:chPref val="0"/>
          <dgm:bulletEnabled val="1"/>
        </dgm:presLayoutVars>
      </dgm:prSet>
      <dgm:spPr/>
    </dgm:pt>
    <dgm:pt modelId="{3CF99939-6E9A-494E-AE68-BF6475463BA6}" type="pres">
      <dgm:prSet presAssocID="{29069F67-97CB-4FAF-8735-A719F3ECD736}" presName="sibTrans" presStyleCnt="0"/>
      <dgm:spPr/>
    </dgm:pt>
    <dgm:pt modelId="{0AA93CC9-F0E2-4F44-B5F4-052BD1E0DC82}" type="pres">
      <dgm:prSet presAssocID="{CE28E3EA-3D77-4183-BED8-DC0091DD1545}" presName="composite" presStyleCnt="0"/>
      <dgm:spPr/>
    </dgm:pt>
    <dgm:pt modelId="{0FAA5AB8-E290-4537-B906-F822195F4B20}" type="pres">
      <dgm:prSet presAssocID="{CE28E3EA-3D77-4183-BED8-DC0091DD1545}" presName="bentUpArrow1" presStyleLbl="alignImgPlace1" presStyleIdx="1" presStyleCnt="4"/>
      <dgm:spPr/>
    </dgm:pt>
    <dgm:pt modelId="{854E4408-5E67-462F-9637-D298E1826ACE}" type="pres">
      <dgm:prSet presAssocID="{CE28E3EA-3D77-4183-BED8-DC0091DD1545}" presName="ParentText" presStyleLbl="node1" presStyleIdx="1" presStyleCnt="5">
        <dgm:presLayoutVars>
          <dgm:chMax val="1"/>
          <dgm:chPref val="1"/>
          <dgm:bulletEnabled val="1"/>
        </dgm:presLayoutVars>
      </dgm:prSet>
      <dgm:spPr/>
    </dgm:pt>
    <dgm:pt modelId="{07CA9046-511B-4BC7-B8A2-3B867DCD03D7}" type="pres">
      <dgm:prSet presAssocID="{CE28E3EA-3D77-4183-BED8-DC0091DD1545}" presName="ChildText" presStyleLbl="revTx" presStyleIdx="1" presStyleCnt="4">
        <dgm:presLayoutVars>
          <dgm:chMax val="0"/>
          <dgm:chPref val="0"/>
          <dgm:bulletEnabled val="1"/>
        </dgm:presLayoutVars>
      </dgm:prSet>
      <dgm:spPr/>
    </dgm:pt>
    <dgm:pt modelId="{FA3C1A1C-1D61-4D19-9785-12169CE1D1EC}" type="pres">
      <dgm:prSet presAssocID="{25B372C9-CF69-4D07-8DAB-9756A81883AB}" presName="sibTrans" presStyleCnt="0"/>
      <dgm:spPr/>
    </dgm:pt>
    <dgm:pt modelId="{3F24D849-8CEF-4A83-9C51-9EBAD3431E48}" type="pres">
      <dgm:prSet presAssocID="{7AB8DEE9-E868-4C6A-90AA-74B92EAE0EF1}" presName="composite" presStyleCnt="0"/>
      <dgm:spPr/>
    </dgm:pt>
    <dgm:pt modelId="{9566CDBA-45D4-45CA-AB02-8A7CBC436D8D}" type="pres">
      <dgm:prSet presAssocID="{7AB8DEE9-E868-4C6A-90AA-74B92EAE0EF1}" presName="bentUpArrow1" presStyleLbl="alignImgPlace1" presStyleIdx="2" presStyleCnt="4"/>
      <dgm:spPr/>
    </dgm:pt>
    <dgm:pt modelId="{5A87BFE0-D4C1-4369-A23A-0CDB7ECD5EC1}" type="pres">
      <dgm:prSet presAssocID="{7AB8DEE9-E868-4C6A-90AA-74B92EAE0EF1}" presName="ParentText" presStyleLbl="node1" presStyleIdx="2" presStyleCnt="5">
        <dgm:presLayoutVars>
          <dgm:chMax val="1"/>
          <dgm:chPref val="1"/>
          <dgm:bulletEnabled val="1"/>
        </dgm:presLayoutVars>
      </dgm:prSet>
      <dgm:spPr/>
    </dgm:pt>
    <dgm:pt modelId="{13D0A03E-F522-4AA7-A819-BEFB6DCCC9AF}" type="pres">
      <dgm:prSet presAssocID="{7AB8DEE9-E868-4C6A-90AA-74B92EAE0EF1}" presName="ChildText" presStyleLbl="revTx" presStyleIdx="2" presStyleCnt="4">
        <dgm:presLayoutVars>
          <dgm:chMax val="0"/>
          <dgm:chPref val="0"/>
          <dgm:bulletEnabled val="1"/>
        </dgm:presLayoutVars>
      </dgm:prSet>
      <dgm:spPr/>
    </dgm:pt>
    <dgm:pt modelId="{12DDF9BC-4B94-4A1A-8D5A-3CD8A840292B}" type="pres">
      <dgm:prSet presAssocID="{7453D470-9608-497C-B9AC-4D570F16B8FC}" presName="sibTrans" presStyleCnt="0"/>
      <dgm:spPr/>
    </dgm:pt>
    <dgm:pt modelId="{B617E94F-D11F-4283-BA55-36D08E8AB003}" type="pres">
      <dgm:prSet presAssocID="{690EB027-DDFB-47F1-8694-07AEE301CBA8}" presName="composite" presStyleCnt="0"/>
      <dgm:spPr/>
    </dgm:pt>
    <dgm:pt modelId="{E34CE937-2BAB-4391-BBCB-4694446FE01D}" type="pres">
      <dgm:prSet presAssocID="{690EB027-DDFB-47F1-8694-07AEE301CBA8}" presName="bentUpArrow1" presStyleLbl="alignImgPlace1" presStyleIdx="3" presStyleCnt="4"/>
      <dgm:spPr/>
    </dgm:pt>
    <dgm:pt modelId="{6D607E54-511F-41BB-9631-DF727FC8F8B7}" type="pres">
      <dgm:prSet presAssocID="{690EB027-DDFB-47F1-8694-07AEE301CBA8}" presName="ParentText" presStyleLbl="node1" presStyleIdx="3" presStyleCnt="5">
        <dgm:presLayoutVars>
          <dgm:chMax val="1"/>
          <dgm:chPref val="1"/>
          <dgm:bulletEnabled val="1"/>
        </dgm:presLayoutVars>
      </dgm:prSet>
      <dgm:spPr/>
    </dgm:pt>
    <dgm:pt modelId="{5469FA4C-4E0B-4851-8C1D-7E6C7683A434}" type="pres">
      <dgm:prSet presAssocID="{690EB027-DDFB-47F1-8694-07AEE301CBA8}" presName="ChildText" presStyleLbl="revTx" presStyleIdx="3" presStyleCnt="4">
        <dgm:presLayoutVars>
          <dgm:chMax val="0"/>
          <dgm:chPref val="0"/>
          <dgm:bulletEnabled val="1"/>
        </dgm:presLayoutVars>
      </dgm:prSet>
      <dgm:spPr/>
    </dgm:pt>
    <dgm:pt modelId="{F38C0346-3BCD-4D27-9BBF-7AAA2157ACFE}" type="pres">
      <dgm:prSet presAssocID="{0CAAE6CC-D989-4656-8E41-997DA06C15E9}" presName="sibTrans" presStyleCnt="0"/>
      <dgm:spPr/>
    </dgm:pt>
    <dgm:pt modelId="{5B284FC8-72E0-4481-AD7A-5574C6484752}" type="pres">
      <dgm:prSet presAssocID="{53124C3F-7F57-4D50-9CDD-D0C7A324C341}" presName="composite" presStyleCnt="0"/>
      <dgm:spPr/>
    </dgm:pt>
    <dgm:pt modelId="{3BDA2602-BE1A-4411-B5CA-5E90C1B8A14B}" type="pres">
      <dgm:prSet presAssocID="{53124C3F-7F57-4D50-9CDD-D0C7A324C341}" presName="ParentText" presStyleLbl="node1" presStyleIdx="4" presStyleCnt="5">
        <dgm:presLayoutVars>
          <dgm:chMax val="1"/>
          <dgm:chPref val="1"/>
          <dgm:bulletEnabled val="1"/>
        </dgm:presLayoutVars>
      </dgm:prSet>
      <dgm:spPr/>
    </dgm:pt>
  </dgm:ptLst>
  <dgm:cxnLst>
    <dgm:cxn modelId="{6D154516-66BD-4479-8AA3-0B006ABD73B2}" srcId="{FB59F560-0FEF-4403-96C8-882314404F60}" destId="{690EB027-DDFB-47F1-8694-07AEE301CBA8}" srcOrd="3" destOrd="0" parTransId="{10593C95-2B05-4EC3-89BB-58399594658D}" sibTransId="{0CAAE6CC-D989-4656-8E41-997DA06C15E9}"/>
    <dgm:cxn modelId="{0C484323-1F1E-40B0-92A3-084C0756D898}" type="presOf" srcId="{53124C3F-7F57-4D50-9CDD-D0C7A324C341}" destId="{3BDA2602-BE1A-4411-B5CA-5E90C1B8A14B}" srcOrd="0" destOrd="0" presId="urn:microsoft.com/office/officeart/2005/8/layout/StepDownProcess"/>
    <dgm:cxn modelId="{A045525F-221F-4033-BACC-5FBE1367F145}" srcId="{FB59F560-0FEF-4403-96C8-882314404F60}" destId="{A10062CD-7CA5-4551-8588-CA8BA9DF3832}" srcOrd="0" destOrd="0" parTransId="{D5688609-7800-46E0-B165-6683E8F5E4F6}" sibTransId="{29069F67-97CB-4FAF-8735-A719F3ECD736}"/>
    <dgm:cxn modelId="{658D0251-490C-4462-AF9A-DE5D711E55F7}" srcId="{FB59F560-0FEF-4403-96C8-882314404F60}" destId="{CE28E3EA-3D77-4183-BED8-DC0091DD1545}" srcOrd="1" destOrd="0" parTransId="{5C3EBDB4-9D92-460A-BCCC-7BDFBA13783A}" sibTransId="{25B372C9-CF69-4D07-8DAB-9756A81883AB}"/>
    <dgm:cxn modelId="{5853668A-24AB-4C23-BB6E-0F12F5CE7004}" srcId="{FB59F560-0FEF-4403-96C8-882314404F60}" destId="{53124C3F-7F57-4D50-9CDD-D0C7A324C341}" srcOrd="4" destOrd="0" parTransId="{5C2773EB-9BD5-4287-890D-59C4AA894868}" sibTransId="{E1DB2CA5-47BD-4E28-BC6E-7556EDDDFC9D}"/>
    <dgm:cxn modelId="{385A62A4-567B-4111-94A1-9A8C93122ACE}" srcId="{FB59F560-0FEF-4403-96C8-882314404F60}" destId="{7AB8DEE9-E868-4C6A-90AA-74B92EAE0EF1}" srcOrd="2" destOrd="0" parTransId="{A252C831-D2BA-49EF-BF39-444E2606AFA5}" sibTransId="{7453D470-9608-497C-B9AC-4D570F16B8FC}"/>
    <dgm:cxn modelId="{664AA8BF-EA38-46F3-8FBC-BFC7618933BF}" type="presOf" srcId="{FB59F560-0FEF-4403-96C8-882314404F60}" destId="{87DCC238-360A-4F26-AD51-6364C9E1FE90}" srcOrd="0" destOrd="0" presId="urn:microsoft.com/office/officeart/2005/8/layout/StepDownProcess"/>
    <dgm:cxn modelId="{F464F0C7-67E6-4D64-83EF-2D5996D1999C}" type="presOf" srcId="{A10062CD-7CA5-4551-8588-CA8BA9DF3832}" destId="{0FE1A9D6-E0C5-47B0-A132-AA2F995A42B5}" srcOrd="0" destOrd="0" presId="urn:microsoft.com/office/officeart/2005/8/layout/StepDownProcess"/>
    <dgm:cxn modelId="{9F7696D3-21CB-4455-B2CE-C07F6A74FB80}" type="presOf" srcId="{7AB8DEE9-E868-4C6A-90AA-74B92EAE0EF1}" destId="{5A87BFE0-D4C1-4369-A23A-0CDB7ECD5EC1}" srcOrd="0" destOrd="0" presId="urn:microsoft.com/office/officeart/2005/8/layout/StepDownProcess"/>
    <dgm:cxn modelId="{CE7826ED-7164-44FA-A985-0F1A37E1E1D3}" type="presOf" srcId="{690EB027-DDFB-47F1-8694-07AEE301CBA8}" destId="{6D607E54-511F-41BB-9631-DF727FC8F8B7}" srcOrd="0" destOrd="0" presId="urn:microsoft.com/office/officeart/2005/8/layout/StepDownProcess"/>
    <dgm:cxn modelId="{0775FDF1-D053-41EC-9F5E-0DE71F54F987}" type="presOf" srcId="{CE28E3EA-3D77-4183-BED8-DC0091DD1545}" destId="{854E4408-5E67-462F-9637-D298E1826ACE}" srcOrd="0" destOrd="0" presId="urn:microsoft.com/office/officeart/2005/8/layout/StepDownProcess"/>
    <dgm:cxn modelId="{235F4C8C-A7C5-43A4-874D-B484B4CE6BE2}" type="presParOf" srcId="{87DCC238-360A-4F26-AD51-6364C9E1FE90}" destId="{69E9A5C4-A6BC-48EE-A1FF-B92AA2FEB5D2}" srcOrd="0" destOrd="0" presId="urn:microsoft.com/office/officeart/2005/8/layout/StepDownProcess"/>
    <dgm:cxn modelId="{4E18B4F0-5C45-4710-B8B8-1ADE3019CC8F}" type="presParOf" srcId="{69E9A5C4-A6BC-48EE-A1FF-B92AA2FEB5D2}" destId="{AE680814-F406-4D4C-BBA9-E771131F4606}" srcOrd="0" destOrd="0" presId="urn:microsoft.com/office/officeart/2005/8/layout/StepDownProcess"/>
    <dgm:cxn modelId="{B912BD04-092B-4B37-81C1-14D6BD91FE16}" type="presParOf" srcId="{69E9A5C4-A6BC-48EE-A1FF-B92AA2FEB5D2}" destId="{0FE1A9D6-E0C5-47B0-A132-AA2F995A42B5}" srcOrd="1" destOrd="0" presId="urn:microsoft.com/office/officeart/2005/8/layout/StepDownProcess"/>
    <dgm:cxn modelId="{9C284DDA-EC15-41BF-A879-CCE57045EBD5}" type="presParOf" srcId="{69E9A5C4-A6BC-48EE-A1FF-B92AA2FEB5D2}" destId="{FDA5F4F5-B5A6-463A-B710-6D3E476D954A}" srcOrd="2" destOrd="0" presId="urn:microsoft.com/office/officeart/2005/8/layout/StepDownProcess"/>
    <dgm:cxn modelId="{BBA13380-11E7-4F70-934E-EC625F85BA74}" type="presParOf" srcId="{87DCC238-360A-4F26-AD51-6364C9E1FE90}" destId="{3CF99939-6E9A-494E-AE68-BF6475463BA6}" srcOrd="1" destOrd="0" presId="urn:microsoft.com/office/officeart/2005/8/layout/StepDownProcess"/>
    <dgm:cxn modelId="{54B45682-7FCD-4645-B7EC-B2B7BACA820B}" type="presParOf" srcId="{87DCC238-360A-4F26-AD51-6364C9E1FE90}" destId="{0AA93CC9-F0E2-4F44-B5F4-052BD1E0DC82}" srcOrd="2" destOrd="0" presId="urn:microsoft.com/office/officeart/2005/8/layout/StepDownProcess"/>
    <dgm:cxn modelId="{888F5A9A-C33C-46F9-B99E-DAC305E1A549}" type="presParOf" srcId="{0AA93CC9-F0E2-4F44-B5F4-052BD1E0DC82}" destId="{0FAA5AB8-E290-4537-B906-F822195F4B20}" srcOrd="0" destOrd="0" presId="urn:microsoft.com/office/officeart/2005/8/layout/StepDownProcess"/>
    <dgm:cxn modelId="{192C0A60-E549-4BB3-B031-98D8F549CE33}" type="presParOf" srcId="{0AA93CC9-F0E2-4F44-B5F4-052BD1E0DC82}" destId="{854E4408-5E67-462F-9637-D298E1826ACE}" srcOrd="1" destOrd="0" presId="urn:microsoft.com/office/officeart/2005/8/layout/StepDownProcess"/>
    <dgm:cxn modelId="{80361A0B-DF50-4B62-8250-A62E9BDE1529}" type="presParOf" srcId="{0AA93CC9-F0E2-4F44-B5F4-052BD1E0DC82}" destId="{07CA9046-511B-4BC7-B8A2-3B867DCD03D7}" srcOrd="2" destOrd="0" presId="urn:microsoft.com/office/officeart/2005/8/layout/StepDownProcess"/>
    <dgm:cxn modelId="{3F1FA6BB-3852-4917-B955-107B415ECC22}" type="presParOf" srcId="{87DCC238-360A-4F26-AD51-6364C9E1FE90}" destId="{FA3C1A1C-1D61-4D19-9785-12169CE1D1EC}" srcOrd="3" destOrd="0" presId="urn:microsoft.com/office/officeart/2005/8/layout/StepDownProcess"/>
    <dgm:cxn modelId="{ACC2F2A6-934F-4CB6-A343-A876F1DD9315}" type="presParOf" srcId="{87DCC238-360A-4F26-AD51-6364C9E1FE90}" destId="{3F24D849-8CEF-4A83-9C51-9EBAD3431E48}" srcOrd="4" destOrd="0" presId="urn:microsoft.com/office/officeart/2005/8/layout/StepDownProcess"/>
    <dgm:cxn modelId="{C6F59BB7-8FFE-4F19-9B51-B1385B5AC1C6}" type="presParOf" srcId="{3F24D849-8CEF-4A83-9C51-9EBAD3431E48}" destId="{9566CDBA-45D4-45CA-AB02-8A7CBC436D8D}" srcOrd="0" destOrd="0" presId="urn:microsoft.com/office/officeart/2005/8/layout/StepDownProcess"/>
    <dgm:cxn modelId="{F2F374BB-6570-436C-9897-65756136EC71}" type="presParOf" srcId="{3F24D849-8CEF-4A83-9C51-9EBAD3431E48}" destId="{5A87BFE0-D4C1-4369-A23A-0CDB7ECD5EC1}" srcOrd="1" destOrd="0" presId="urn:microsoft.com/office/officeart/2005/8/layout/StepDownProcess"/>
    <dgm:cxn modelId="{6491F941-7E23-4628-923E-0DCFBFACE5A7}" type="presParOf" srcId="{3F24D849-8CEF-4A83-9C51-9EBAD3431E48}" destId="{13D0A03E-F522-4AA7-A819-BEFB6DCCC9AF}" srcOrd="2" destOrd="0" presId="urn:microsoft.com/office/officeart/2005/8/layout/StepDownProcess"/>
    <dgm:cxn modelId="{7B06340A-F039-4FB9-8612-94FE6A20C065}" type="presParOf" srcId="{87DCC238-360A-4F26-AD51-6364C9E1FE90}" destId="{12DDF9BC-4B94-4A1A-8D5A-3CD8A840292B}" srcOrd="5" destOrd="0" presId="urn:microsoft.com/office/officeart/2005/8/layout/StepDownProcess"/>
    <dgm:cxn modelId="{19103531-1096-4CBD-8946-7FF1517D2829}" type="presParOf" srcId="{87DCC238-360A-4F26-AD51-6364C9E1FE90}" destId="{B617E94F-D11F-4283-BA55-36D08E8AB003}" srcOrd="6" destOrd="0" presId="urn:microsoft.com/office/officeart/2005/8/layout/StepDownProcess"/>
    <dgm:cxn modelId="{600709BF-B25F-4A28-B372-F4C5F5612D59}" type="presParOf" srcId="{B617E94F-D11F-4283-BA55-36D08E8AB003}" destId="{E34CE937-2BAB-4391-BBCB-4694446FE01D}" srcOrd="0" destOrd="0" presId="urn:microsoft.com/office/officeart/2005/8/layout/StepDownProcess"/>
    <dgm:cxn modelId="{B959B386-5163-4C0C-98EB-2E48AC2F60E4}" type="presParOf" srcId="{B617E94F-D11F-4283-BA55-36D08E8AB003}" destId="{6D607E54-511F-41BB-9631-DF727FC8F8B7}" srcOrd="1" destOrd="0" presId="urn:microsoft.com/office/officeart/2005/8/layout/StepDownProcess"/>
    <dgm:cxn modelId="{6AB7C94A-F3A1-4A63-970F-F06F4014D618}" type="presParOf" srcId="{B617E94F-D11F-4283-BA55-36D08E8AB003}" destId="{5469FA4C-4E0B-4851-8C1D-7E6C7683A434}" srcOrd="2" destOrd="0" presId="urn:microsoft.com/office/officeart/2005/8/layout/StepDownProcess"/>
    <dgm:cxn modelId="{7C7CBB55-1528-455D-AAC0-B28E45591CE9}" type="presParOf" srcId="{87DCC238-360A-4F26-AD51-6364C9E1FE90}" destId="{F38C0346-3BCD-4D27-9BBF-7AAA2157ACFE}" srcOrd="7" destOrd="0" presId="urn:microsoft.com/office/officeart/2005/8/layout/StepDownProcess"/>
    <dgm:cxn modelId="{05EA3764-1C8B-4C35-906A-544AFA37ADA9}" type="presParOf" srcId="{87DCC238-360A-4F26-AD51-6364C9E1FE90}" destId="{5B284FC8-72E0-4481-AD7A-5574C6484752}" srcOrd="8" destOrd="0" presId="urn:microsoft.com/office/officeart/2005/8/layout/StepDownProcess"/>
    <dgm:cxn modelId="{A3926507-6DB0-4BDC-83CE-0DCB404835B6}" type="presParOf" srcId="{5B284FC8-72E0-4481-AD7A-5574C6484752}" destId="{3BDA2602-BE1A-4411-B5CA-5E90C1B8A14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E1FF6D-5A99-4D7D-8DD2-FE52C59D4792}"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6BD0710E-E91F-4A51-89EE-B2EBC7EB7F3B}">
      <dgm:prSet phldrT="[Tekst]"/>
      <dgm:spPr/>
      <dgm:t>
        <a:bodyPr/>
        <a:lstStyle/>
        <a:p>
          <a:r>
            <a:rPr lang="en-US" dirty="0"/>
            <a:t>Requirements</a:t>
          </a:r>
        </a:p>
      </dgm:t>
    </dgm:pt>
    <dgm:pt modelId="{96DB0019-3498-4AA9-A1BD-95E43AC67413}" type="parTrans" cxnId="{8455AAA2-BF54-4F2C-9373-AAD588481BB9}">
      <dgm:prSet/>
      <dgm:spPr/>
      <dgm:t>
        <a:bodyPr/>
        <a:lstStyle/>
        <a:p>
          <a:endParaRPr lang="en-US"/>
        </a:p>
      </dgm:t>
    </dgm:pt>
    <dgm:pt modelId="{6A9F9C97-8D43-49F2-9EBD-AA07210F066C}" type="sibTrans" cxnId="{8455AAA2-BF54-4F2C-9373-AAD588481BB9}">
      <dgm:prSet/>
      <dgm:spPr/>
      <dgm:t>
        <a:bodyPr/>
        <a:lstStyle/>
        <a:p>
          <a:endParaRPr lang="en-US"/>
        </a:p>
      </dgm:t>
    </dgm:pt>
    <dgm:pt modelId="{2404F293-67D8-4A0E-BA03-EC67C39889CE}">
      <dgm:prSet phldrT="[Tekst]"/>
      <dgm:spPr/>
      <dgm:t>
        <a:bodyPr/>
        <a:lstStyle/>
        <a:p>
          <a:r>
            <a:rPr lang="en-US" dirty="0"/>
            <a:t>Implementation</a:t>
          </a:r>
        </a:p>
      </dgm:t>
    </dgm:pt>
    <dgm:pt modelId="{19D2E163-1FB7-4669-B6ED-97956CBDFE93}" type="parTrans" cxnId="{84B23511-D98F-4D15-9900-34E6A55B7917}">
      <dgm:prSet/>
      <dgm:spPr/>
      <dgm:t>
        <a:bodyPr/>
        <a:lstStyle/>
        <a:p>
          <a:endParaRPr lang="en-US"/>
        </a:p>
      </dgm:t>
    </dgm:pt>
    <dgm:pt modelId="{0F8B5A45-8208-4194-A281-8FA684348082}" type="sibTrans" cxnId="{84B23511-D98F-4D15-9900-34E6A55B7917}">
      <dgm:prSet/>
      <dgm:spPr/>
      <dgm:t>
        <a:bodyPr/>
        <a:lstStyle/>
        <a:p>
          <a:endParaRPr lang="en-US"/>
        </a:p>
      </dgm:t>
    </dgm:pt>
    <dgm:pt modelId="{9392B6E4-41B0-471F-9AFF-7C7C5D4CF108}">
      <dgm:prSet phldrT="[Tekst]"/>
      <dgm:spPr/>
      <dgm:t>
        <a:bodyPr/>
        <a:lstStyle/>
        <a:p>
          <a:r>
            <a:rPr lang="en-US" dirty="0"/>
            <a:t>Test</a:t>
          </a:r>
        </a:p>
      </dgm:t>
    </dgm:pt>
    <dgm:pt modelId="{723C0CBC-32D1-4DB0-AA56-DA0B601C8D3B}" type="parTrans" cxnId="{58870FC7-7592-486A-8408-278451296894}">
      <dgm:prSet/>
      <dgm:spPr/>
      <dgm:t>
        <a:bodyPr/>
        <a:lstStyle/>
        <a:p>
          <a:endParaRPr lang="en-US"/>
        </a:p>
      </dgm:t>
    </dgm:pt>
    <dgm:pt modelId="{45E0AA89-A1EA-4D60-8D73-02EA4F6CB866}" type="sibTrans" cxnId="{58870FC7-7592-486A-8408-278451296894}">
      <dgm:prSet/>
      <dgm:spPr/>
      <dgm:t>
        <a:bodyPr/>
        <a:lstStyle/>
        <a:p>
          <a:endParaRPr lang="en-US"/>
        </a:p>
      </dgm:t>
    </dgm:pt>
    <dgm:pt modelId="{C53EF299-65CC-48CC-BC07-69B94DC77A09}">
      <dgm:prSet phldrT="[Tekst]"/>
      <dgm:spPr/>
      <dgm:t>
        <a:bodyPr/>
        <a:lstStyle/>
        <a:p>
          <a:r>
            <a:rPr lang="nl-BE" dirty="0"/>
            <a:t>Deployment</a:t>
          </a:r>
          <a:endParaRPr lang="en-US" dirty="0"/>
        </a:p>
      </dgm:t>
    </dgm:pt>
    <dgm:pt modelId="{92A35A7E-AD76-4F52-AFD5-306DE7231477}" type="parTrans" cxnId="{C5EE7C00-5F09-4B78-AD69-E1A88F50DC82}">
      <dgm:prSet/>
      <dgm:spPr/>
      <dgm:t>
        <a:bodyPr/>
        <a:lstStyle/>
        <a:p>
          <a:endParaRPr lang="en-US"/>
        </a:p>
      </dgm:t>
    </dgm:pt>
    <dgm:pt modelId="{280718D0-C92C-4836-A3B0-AE2E95F08B65}" type="sibTrans" cxnId="{C5EE7C00-5F09-4B78-AD69-E1A88F50DC82}">
      <dgm:prSet/>
      <dgm:spPr/>
      <dgm:t>
        <a:bodyPr/>
        <a:lstStyle/>
        <a:p>
          <a:endParaRPr lang="en-US"/>
        </a:p>
      </dgm:t>
    </dgm:pt>
    <dgm:pt modelId="{44250934-4565-405E-92A6-9830D3DC7C7C}">
      <dgm:prSet phldrT="[Tekst]"/>
      <dgm:spPr/>
      <dgm:t>
        <a:bodyPr/>
        <a:lstStyle/>
        <a:p>
          <a:r>
            <a:rPr lang="en-US" dirty="0"/>
            <a:t>Configuration &amp; Change Management</a:t>
          </a:r>
        </a:p>
      </dgm:t>
    </dgm:pt>
    <dgm:pt modelId="{994B9830-C445-46C6-A6C3-90C1A5853AB4}" type="parTrans" cxnId="{0FA0D18D-4150-4CBB-B7B4-32C1CF7D0BF2}">
      <dgm:prSet/>
      <dgm:spPr/>
      <dgm:t>
        <a:bodyPr/>
        <a:lstStyle/>
        <a:p>
          <a:endParaRPr lang="en-US"/>
        </a:p>
      </dgm:t>
    </dgm:pt>
    <dgm:pt modelId="{9DFCA02A-C97B-4957-9D1B-9BE4FF5B09D5}" type="sibTrans" cxnId="{0FA0D18D-4150-4CBB-B7B4-32C1CF7D0BF2}">
      <dgm:prSet/>
      <dgm:spPr/>
      <dgm:t>
        <a:bodyPr/>
        <a:lstStyle/>
        <a:p>
          <a:endParaRPr lang="en-US"/>
        </a:p>
      </dgm:t>
    </dgm:pt>
    <dgm:pt modelId="{1BDC8878-5860-41F0-84F9-FE5531D0D8FC}">
      <dgm:prSet/>
      <dgm:spPr/>
      <dgm:t>
        <a:bodyPr/>
        <a:lstStyle/>
        <a:p>
          <a:r>
            <a:rPr lang="en-US"/>
            <a:t>Analysis &amp; Design</a:t>
          </a:r>
          <a:endParaRPr lang="en-US" dirty="0"/>
        </a:p>
      </dgm:t>
    </dgm:pt>
    <dgm:pt modelId="{309F8F4F-4D0C-4711-A507-FA03FBEA466E}" type="parTrans" cxnId="{F3883048-3F82-4F6A-9BA0-CBDF52C6216E}">
      <dgm:prSet/>
      <dgm:spPr/>
      <dgm:t>
        <a:bodyPr/>
        <a:lstStyle/>
        <a:p>
          <a:endParaRPr lang="en-US"/>
        </a:p>
      </dgm:t>
    </dgm:pt>
    <dgm:pt modelId="{56C2D6C1-21FA-4FCF-9B0C-D4885D345426}" type="sibTrans" cxnId="{F3883048-3F82-4F6A-9BA0-CBDF52C6216E}">
      <dgm:prSet/>
      <dgm:spPr/>
      <dgm:t>
        <a:bodyPr/>
        <a:lstStyle/>
        <a:p>
          <a:endParaRPr lang="en-US"/>
        </a:p>
      </dgm:t>
    </dgm:pt>
    <dgm:pt modelId="{E0713BA0-7D6C-4643-A2C3-B63DD6C71F2E}">
      <dgm:prSet phldrT="[Tekst]"/>
      <dgm:spPr/>
      <dgm:t>
        <a:bodyPr/>
        <a:lstStyle/>
        <a:p>
          <a:r>
            <a:rPr lang="nl-BE" dirty="0"/>
            <a:t>Project Management</a:t>
          </a:r>
        </a:p>
      </dgm:t>
    </dgm:pt>
    <dgm:pt modelId="{57E6F646-E657-48A7-A216-4B1CEDC2A1EF}" type="parTrans" cxnId="{5565B962-E446-461E-AAF4-853C300BAE00}">
      <dgm:prSet/>
      <dgm:spPr/>
      <dgm:t>
        <a:bodyPr/>
        <a:lstStyle/>
        <a:p>
          <a:endParaRPr lang="en-US"/>
        </a:p>
      </dgm:t>
    </dgm:pt>
    <dgm:pt modelId="{8D3413DC-9D1F-4D18-98F2-7C4642C381B3}" type="sibTrans" cxnId="{5565B962-E446-461E-AAF4-853C300BAE00}">
      <dgm:prSet/>
      <dgm:spPr/>
      <dgm:t>
        <a:bodyPr/>
        <a:lstStyle/>
        <a:p>
          <a:endParaRPr lang="en-US"/>
        </a:p>
      </dgm:t>
    </dgm:pt>
    <dgm:pt modelId="{A34E97B7-2B19-4C32-AFB0-6F27657B117C}">
      <dgm:prSet phldrT="[Tekst]"/>
      <dgm:spPr/>
      <dgm:t>
        <a:bodyPr/>
        <a:lstStyle/>
        <a:p>
          <a:r>
            <a:rPr lang="nl-BE" dirty="0"/>
            <a:t>Environment</a:t>
          </a:r>
        </a:p>
      </dgm:t>
    </dgm:pt>
    <dgm:pt modelId="{0AD93F7F-0380-430D-8A96-B5E87BBD43F3}" type="parTrans" cxnId="{4520B934-0941-4EAE-9904-3F176DCEBB4D}">
      <dgm:prSet/>
      <dgm:spPr/>
      <dgm:t>
        <a:bodyPr/>
        <a:lstStyle/>
        <a:p>
          <a:endParaRPr lang="en-US"/>
        </a:p>
      </dgm:t>
    </dgm:pt>
    <dgm:pt modelId="{A8C07830-0B37-431C-B072-127270880360}" type="sibTrans" cxnId="{4520B934-0941-4EAE-9904-3F176DCEBB4D}">
      <dgm:prSet/>
      <dgm:spPr/>
      <dgm:t>
        <a:bodyPr/>
        <a:lstStyle/>
        <a:p>
          <a:endParaRPr lang="en-US"/>
        </a:p>
      </dgm:t>
    </dgm:pt>
    <dgm:pt modelId="{B9CAC75E-34E8-412E-BC88-394013933DE9}">
      <dgm:prSet phldrT="[Tekst]"/>
      <dgm:spPr/>
      <dgm:t>
        <a:bodyPr/>
        <a:lstStyle/>
        <a:p>
          <a:r>
            <a:rPr lang="nl-BE" dirty="0"/>
            <a:t>Business </a:t>
          </a:r>
          <a:r>
            <a:rPr lang="nl-BE" dirty="0" err="1"/>
            <a:t>Modeling</a:t>
          </a:r>
          <a:endParaRPr lang="en-US" dirty="0"/>
        </a:p>
      </dgm:t>
    </dgm:pt>
    <dgm:pt modelId="{1A3E0E30-2732-406B-8040-5CDA6109B3AD}" type="parTrans" cxnId="{2E59862D-9DB5-4CF1-A2C6-64EB275994A9}">
      <dgm:prSet/>
      <dgm:spPr/>
      <dgm:t>
        <a:bodyPr/>
        <a:lstStyle/>
        <a:p>
          <a:endParaRPr lang="en-US"/>
        </a:p>
      </dgm:t>
    </dgm:pt>
    <dgm:pt modelId="{609218EA-2F1C-4FEA-9194-329C6CE4132C}" type="sibTrans" cxnId="{2E59862D-9DB5-4CF1-A2C6-64EB275994A9}">
      <dgm:prSet/>
      <dgm:spPr/>
      <dgm:t>
        <a:bodyPr/>
        <a:lstStyle/>
        <a:p>
          <a:endParaRPr lang="en-US"/>
        </a:p>
      </dgm:t>
    </dgm:pt>
    <dgm:pt modelId="{F8979702-ED22-49BF-9A86-AA0C9FA0E9E6}" type="pres">
      <dgm:prSet presAssocID="{DEE1FF6D-5A99-4D7D-8DD2-FE52C59D4792}" presName="diagram" presStyleCnt="0">
        <dgm:presLayoutVars>
          <dgm:dir/>
          <dgm:resizeHandles val="exact"/>
        </dgm:presLayoutVars>
      </dgm:prSet>
      <dgm:spPr/>
    </dgm:pt>
    <dgm:pt modelId="{233F70D6-05B0-4832-BAC1-2D783C4547C4}" type="pres">
      <dgm:prSet presAssocID="{B9CAC75E-34E8-412E-BC88-394013933DE9}" presName="node" presStyleLbl="node1" presStyleIdx="0" presStyleCnt="9">
        <dgm:presLayoutVars>
          <dgm:bulletEnabled val="1"/>
        </dgm:presLayoutVars>
      </dgm:prSet>
      <dgm:spPr/>
    </dgm:pt>
    <dgm:pt modelId="{41DA9BDB-1261-4B0E-9AC3-C6777651664E}" type="pres">
      <dgm:prSet presAssocID="{609218EA-2F1C-4FEA-9194-329C6CE4132C}" presName="sibTrans" presStyleCnt="0"/>
      <dgm:spPr/>
    </dgm:pt>
    <dgm:pt modelId="{0582FC42-83F7-467C-BB7A-34220E88D6C0}" type="pres">
      <dgm:prSet presAssocID="{6BD0710E-E91F-4A51-89EE-B2EBC7EB7F3B}" presName="node" presStyleLbl="node1" presStyleIdx="1" presStyleCnt="9">
        <dgm:presLayoutVars>
          <dgm:bulletEnabled val="1"/>
        </dgm:presLayoutVars>
      </dgm:prSet>
      <dgm:spPr/>
    </dgm:pt>
    <dgm:pt modelId="{BDB6A042-46BD-428A-B8A5-B7ED908DD5A7}" type="pres">
      <dgm:prSet presAssocID="{6A9F9C97-8D43-49F2-9EBD-AA07210F066C}" presName="sibTrans" presStyleCnt="0"/>
      <dgm:spPr/>
    </dgm:pt>
    <dgm:pt modelId="{7EA6BFB5-4307-457D-8769-22E39374D0F3}" type="pres">
      <dgm:prSet presAssocID="{2404F293-67D8-4A0E-BA03-EC67C39889CE}" presName="node" presStyleLbl="node1" presStyleIdx="2" presStyleCnt="9">
        <dgm:presLayoutVars>
          <dgm:bulletEnabled val="1"/>
        </dgm:presLayoutVars>
      </dgm:prSet>
      <dgm:spPr/>
    </dgm:pt>
    <dgm:pt modelId="{A3002E63-F0B9-44A1-A859-9FD1F58173D4}" type="pres">
      <dgm:prSet presAssocID="{0F8B5A45-8208-4194-A281-8FA684348082}" presName="sibTrans" presStyleCnt="0"/>
      <dgm:spPr/>
    </dgm:pt>
    <dgm:pt modelId="{0ECFCE44-3125-4E5D-8FA9-E3AAD19BD839}" type="pres">
      <dgm:prSet presAssocID="{9392B6E4-41B0-471F-9AFF-7C7C5D4CF108}" presName="node" presStyleLbl="node1" presStyleIdx="3" presStyleCnt="9">
        <dgm:presLayoutVars>
          <dgm:bulletEnabled val="1"/>
        </dgm:presLayoutVars>
      </dgm:prSet>
      <dgm:spPr/>
    </dgm:pt>
    <dgm:pt modelId="{9935EBCB-E020-4D48-ACB2-6B00D47FB81F}" type="pres">
      <dgm:prSet presAssocID="{45E0AA89-A1EA-4D60-8D73-02EA4F6CB866}" presName="sibTrans" presStyleCnt="0"/>
      <dgm:spPr/>
    </dgm:pt>
    <dgm:pt modelId="{A83A7A3C-A8E6-4C77-BF72-DA9BF879F96C}" type="pres">
      <dgm:prSet presAssocID="{1BDC8878-5860-41F0-84F9-FE5531D0D8FC}" presName="node" presStyleLbl="node1" presStyleIdx="4" presStyleCnt="9">
        <dgm:presLayoutVars>
          <dgm:bulletEnabled val="1"/>
        </dgm:presLayoutVars>
      </dgm:prSet>
      <dgm:spPr/>
    </dgm:pt>
    <dgm:pt modelId="{16766DD5-3273-4ADA-987E-658E1E3F460B}" type="pres">
      <dgm:prSet presAssocID="{56C2D6C1-21FA-4FCF-9B0C-D4885D345426}" presName="sibTrans" presStyleCnt="0"/>
      <dgm:spPr/>
    </dgm:pt>
    <dgm:pt modelId="{586B17A3-D13F-44EB-85B9-077069CCAE21}" type="pres">
      <dgm:prSet presAssocID="{C53EF299-65CC-48CC-BC07-69B94DC77A09}" presName="node" presStyleLbl="node1" presStyleIdx="5" presStyleCnt="9">
        <dgm:presLayoutVars>
          <dgm:bulletEnabled val="1"/>
        </dgm:presLayoutVars>
      </dgm:prSet>
      <dgm:spPr/>
    </dgm:pt>
    <dgm:pt modelId="{F97DBED0-BA7E-4F64-BC40-935A4BEA2753}" type="pres">
      <dgm:prSet presAssocID="{280718D0-C92C-4836-A3B0-AE2E95F08B65}" presName="sibTrans" presStyleCnt="0"/>
      <dgm:spPr/>
    </dgm:pt>
    <dgm:pt modelId="{F19B5CEC-3D03-4D14-8BB2-3D483C73EBB7}" type="pres">
      <dgm:prSet presAssocID="{44250934-4565-405E-92A6-9830D3DC7C7C}" presName="node" presStyleLbl="node1" presStyleIdx="6" presStyleCnt="9">
        <dgm:presLayoutVars>
          <dgm:bulletEnabled val="1"/>
        </dgm:presLayoutVars>
      </dgm:prSet>
      <dgm:spPr/>
    </dgm:pt>
    <dgm:pt modelId="{60B0B4CA-20B6-46A6-8080-A00250401BAB}" type="pres">
      <dgm:prSet presAssocID="{9DFCA02A-C97B-4957-9D1B-9BE4FF5B09D5}" presName="sibTrans" presStyleCnt="0"/>
      <dgm:spPr/>
    </dgm:pt>
    <dgm:pt modelId="{B10F4E9E-A724-4EBB-B143-7C29B63EA266}" type="pres">
      <dgm:prSet presAssocID="{E0713BA0-7D6C-4643-A2C3-B63DD6C71F2E}" presName="node" presStyleLbl="node1" presStyleIdx="7" presStyleCnt="9">
        <dgm:presLayoutVars>
          <dgm:bulletEnabled val="1"/>
        </dgm:presLayoutVars>
      </dgm:prSet>
      <dgm:spPr/>
    </dgm:pt>
    <dgm:pt modelId="{0DD445AB-5B55-4E53-B435-32EF80E4DA04}" type="pres">
      <dgm:prSet presAssocID="{8D3413DC-9D1F-4D18-98F2-7C4642C381B3}" presName="sibTrans" presStyleCnt="0"/>
      <dgm:spPr/>
    </dgm:pt>
    <dgm:pt modelId="{6ADC38ED-1A2B-4061-8E41-68667E768529}" type="pres">
      <dgm:prSet presAssocID="{A34E97B7-2B19-4C32-AFB0-6F27657B117C}" presName="node" presStyleLbl="node1" presStyleIdx="8" presStyleCnt="9">
        <dgm:presLayoutVars>
          <dgm:bulletEnabled val="1"/>
        </dgm:presLayoutVars>
      </dgm:prSet>
      <dgm:spPr/>
    </dgm:pt>
  </dgm:ptLst>
  <dgm:cxnLst>
    <dgm:cxn modelId="{C5EE7C00-5F09-4B78-AD69-E1A88F50DC82}" srcId="{DEE1FF6D-5A99-4D7D-8DD2-FE52C59D4792}" destId="{C53EF299-65CC-48CC-BC07-69B94DC77A09}" srcOrd="5" destOrd="0" parTransId="{92A35A7E-AD76-4F52-AFD5-306DE7231477}" sibTransId="{280718D0-C92C-4836-A3B0-AE2E95F08B65}"/>
    <dgm:cxn modelId="{84B23511-D98F-4D15-9900-34E6A55B7917}" srcId="{DEE1FF6D-5A99-4D7D-8DD2-FE52C59D4792}" destId="{2404F293-67D8-4A0E-BA03-EC67C39889CE}" srcOrd="2" destOrd="0" parTransId="{19D2E163-1FB7-4669-B6ED-97956CBDFE93}" sibTransId="{0F8B5A45-8208-4194-A281-8FA684348082}"/>
    <dgm:cxn modelId="{C4BCA027-2C5E-4D7F-96BD-7BED453E9666}" type="presOf" srcId="{A34E97B7-2B19-4C32-AFB0-6F27657B117C}" destId="{6ADC38ED-1A2B-4061-8E41-68667E768529}" srcOrd="0" destOrd="0" presId="urn:microsoft.com/office/officeart/2005/8/layout/default"/>
    <dgm:cxn modelId="{66E7712B-01F8-43C0-928D-879DA404910E}" type="presOf" srcId="{9392B6E4-41B0-471F-9AFF-7C7C5D4CF108}" destId="{0ECFCE44-3125-4E5D-8FA9-E3AAD19BD839}" srcOrd="0" destOrd="0" presId="urn:microsoft.com/office/officeart/2005/8/layout/default"/>
    <dgm:cxn modelId="{0F895C2D-529B-4168-B85C-94C243CE03CE}" type="presOf" srcId="{E0713BA0-7D6C-4643-A2C3-B63DD6C71F2E}" destId="{B10F4E9E-A724-4EBB-B143-7C29B63EA266}" srcOrd="0" destOrd="0" presId="urn:microsoft.com/office/officeart/2005/8/layout/default"/>
    <dgm:cxn modelId="{2E59862D-9DB5-4CF1-A2C6-64EB275994A9}" srcId="{DEE1FF6D-5A99-4D7D-8DD2-FE52C59D4792}" destId="{B9CAC75E-34E8-412E-BC88-394013933DE9}" srcOrd="0" destOrd="0" parTransId="{1A3E0E30-2732-406B-8040-5CDA6109B3AD}" sibTransId="{609218EA-2F1C-4FEA-9194-329C6CE4132C}"/>
    <dgm:cxn modelId="{4520B934-0941-4EAE-9904-3F176DCEBB4D}" srcId="{DEE1FF6D-5A99-4D7D-8DD2-FE52C59D4792}" destId="{A34E97B7-2B19-4C32-AFB0-6F27657B117C}" srcOrd="8" destOrd="0" parTransId="{0AD93F7F-0380-430D-8A96-B5E87BBD43F3}" sibTransId="{A8C07830-0B37-431C-B072-127270880360}"/>
    <dgm:cxn modelId="{5565B962-E446-461E-AAF4-853C300BAE00}" srcId="{DEE1FF6D-5A99-4D7D-8DD2-FE52C59D4792}" destId="{E0713BA0-7D6C-4643-A2C3-B63DD6C71F2E}" srcOrd="7" destOrd="0" parTransId="{57E6F646-E657-48A7-A216-4B1CEDC2A1EF}" sibTransId="{8D3413DC-9D1F-4D18-98F2-7C4642C381B3}"/>
    <dgm:cxn modelId="{26E0DA67-103D-4F88-91F3-82547EEF2A94}" type="presOf" srcId="{2404F293-67D8-4A0E-BA03-EC67C39889CE}" destId="{7EA6BFB5-4307-457D-8769-22E39374D0F3}" srcOrd="0" destOrd="0" presId="urn:microsoft.com/office/officeart/2005/8/layout/default"/>
    <dgm:cxn modelId="{F3883048-3F82-4F6A-9BA0-CBDF52C6216E}" srcId="{DEE1FF6D-5A99-4D7D-8DD2-FE52C59D4792}" destId="{1BDC8878-5860-41F0-84F9-FE5531D0D8FC}" srcOrd="4" destOrd="0" parTransId="{309F8F4F-4D0C-4711-A507-FA03FBEA466E}" sibTransId="{56C2D6C1-21FA-4FCF-9B0C-D4885D345426}"/>
    <dgm:cxn modelId="{784E954E-B482-44F4-9E39-294763275C85}" type="presOf" srcId="{1BDC8878-5860-41F0-84F9-FE5531D0D8FC}" destId="{A83A7A3C-A8E6-4C77-BF72-DA9BF879F96C}" srcOrd="0" destOrd="0" presId="urn:microsoft.com/office/officeart/2005/8/layout/default"/>
    <dgm:cxn modelId="{0FA0D18D-4150-4CBB-B7B4-32C1CF7D0BF2}" srcId="{DEE1FF6D-5A99-4D7D-8DD2-FE52C59D4792}" destId="{44250934-4565-405E-92A6-9830D3DC7C7C}" srcOrd="6" destOrd="0" parTransId="{994B9830-C445-46C6-A6C3-90C1A5853AB4}" sibTransId="{9DFCA02A-C97B-4957-9D1B-9BE4FF5B09D5}"/>
    <dgm:cxn modelId="{DF606F95-60F5-430E-B979-7ED880DFF104}" type="presOf" srcId="{44250934-4565-405E-92A6-9830D3DC7C7C}" destId="{F19B5CEC-3D03-4D14-8BB2-3D483C73EBB7}" srcOrd="0" destOrd="0" presId="urn:microsoft.com/office/officeart/2005/8/layout/default"/>
    <dgm:cxn modelId="{8455AAA2-BF54-4F2C-9373-AAD588481BB9}" srcId="{DEE1FF6D-5A99-4D7D-8DD2-FE52C59D4792}" destId="{6BD0710E-E91F-4A51-89EE-B2EBC7EB7F3B}" srcOrd="1" destOrd="0" parTransId="{96DB0019-3498-4AA9-A1BD-95E43AC67413}" sibTransId="{6A9F9C97-8D43-49F2-9EBD-AA07210F066C}"/>
    <dgm:cxn modelId="{0B0F83BA-6BC1-4FC1-9757-42E1A1386835}" type="presOf" srcId="{B9CAC75E-34E8-412E-BC88-394013933DE9}" destId="{233F70D6-05B0-4832-BAC1-2D783C4547C4}" srcOrd="0" destOrd="0" presId="urn:microsoft.com/office/officeart/2005/8/layout/default"/>
    <dgm:cxn modelId="{58870FC7-7592-486A-8408-278451296894}" srcId="{DEE1FF6D-5A99-4D7D-8DD2-FE52C59D4792}" destId="{9392B6E4-41B0-471F-9AFF-7C7C5D4CF108}" srcOrd="3" destOrd="0" parTransId="{723C0CBC-32D1-4DB0-AA56-DA0B601C8D3B}" sibTransId="{45E0AA89-A1EA-4D60-8D73-02EA4F6CB866}"/>
    <dgm:cxn modelId="{DD92F7C9-803E-47CE-97DA-1C052948192A}" type="presOf" srcId="{C53EF299-65CC-48CC-BC07-69B94DC77A09}" destId="{586B17A3-D13F-44EB-85B9-077069CCAE21}" srcOrd="0" destOrd="0" presId="urn:microsoft.com/office/officeart/2005/8/layout/default"/>
    <dgm:cxn modelId="{33BE70F6-42F7-4F46-AF62-491E0A7050B6}" type="presOf" srcId="{6BD0710E-E91F-4A51-89EE-B2EBC7EB7F3B}" destId="{0582FC42-83F7-467C-BB7A-34220E88D6C0}" srcOrd="0" destOrd="0" presId="urn:microsoft.com/office/officeart/2005/8/layout/default"/>
    <dgm:cxn modelId="{4EA480F8-8971-4396-BBCF-9125F2750ED0}" type="presOf" srcId="{DEE1FF6D-5A99-4D7D-8DD2-FE52C59D4792}" destId="{F8979702-ED22-49BF-9A86-AA0C9FA0E9E6}" srcOrd="0" destOrd="0" presId="urn:microsoft.com/office/officeart/2005/8/layout/default"/>
    <dgm:cxn modelId="{B13F095B-38C4-4394-925A-B726B6473EED}" type="presParOf" srcId="{F8979702-ED22-49BF-9A86-AA0C9FA0E9E6}" destId="{233F70D6-05B0-4832-BAC1-2D783C4547C4}" srcOrd="0" destOrd="0" presId="urn:microsoft.com/office/officeart/2005/8/layout/default"/>
    <dgm:cxn modelId="{AC76EFE7-286A-45B6-A39B-B697DF468CEF}" type="presParOf" srcId="{F8979702-ED22-49BF-9A86-AA0C9FA0E9E6}" destId="{41DA9BDB-1261-4B0E-9AC3-C6777651664E}" srcOrd="1" destOrd="0" presId="urn:microsoft.com/office/officeart/2005/8/layout/default"/>
    <dgm:cxn modelId="{3DCF9BF2-55F9-431C-BCB8-A2D3F7BE1120}" type="presParOf" srcId="{F8979702-ED22-49BF-9A86-AA0C9FA0E9E6}" destId="{0582FC42-83F7-467C-BB7A-34220E88D6C0}" srcOrd="2" destOrd="0" presId="urn:microsoft.com/office/officeart/2005/8/layout/default"/>
    <dgm:cxn modelId="{39AFD507-3D2B-469D-8DAB-B6589364C15F}" type="presParOf" srcId="{F8979702-ED22-49BF-9A86-AA0C9FA0E9E6}" destId="{BDB6A042-46BD-428A-B8A5-B7ED908DD5A7}" srcOrd="3" destOrd="0" presId="urn:microsoft.com/office/officeart/2005/8/layout/default"/>
    <dgm:cxn modelId="{58086EBD-B790-4BBA-B244-DAD69C861485}" type="presParOf" srcId="{F8979702-ED22-49BF-9A86-AA0C9FA0E9E6}" destId="{7EA6BFB5-4307-457D-8769-22E39374D0F3}" srcOrd="4" destOrd="0" presId="urn:microsoft.com/office/officeart/2005/8/layout/default"/>
    <dgm:cxn modelId="{AC628824-899F-4280-8025-F7CC4FA52E77}" type="presParOf" srcId="{F8979702-ED22-49BF-9A86-AA0C9FA0E9E6}" destId="{A3002E63-F0B9-44A1-A859-9FD1F58173D4}" srcOrd="5" destOrd="0" presId="urn:microsoft.com/office/officeart/2005/8/layout/default"/>
    <dgm:cxn modelId="{F562EE40-F94A-4D17-9AA2-3FFD0D2AA846}" type="presParOf" srcId="{F8979702-ED22-49BF-9A86-AA0C9FA0E9E6}" destId="{0ECFCE44-3125-4E5D-8FA9-E3AAD19BD839}" srcOrd="6" destOrd="0" presId="urn:microsoft.com/office/officeart/2005/8/layout/default"/>
    <dgm:cxn modelId="{6201CB40-B3D4-4926-8C28-51D841BE6505}" type="presParOf" srcId="{F8979702-ED22-49BF-9A86-AA0C9FA0E9E6}" destId="{9935EBCB-E020-4D48-ACB2-6B00D47FB81F}" srcOrd="7" destOrd="0" presId="urn:microsoft.com/office/officeart/2005/8/layout/default"/>
    <dgm:cxn modelId="{5159ADA5-1A75-4347-B23D-3BC8FFA176E9}" type="presParOf" srcId="{F8979702-ED22-49BF-9A86-AA0C9FA0E9E6}" destId="{A83A7A3C-A8E6-4C77-BF72-DA9BF879F96C}" srcOrd="8" destOrd="0" presId="urn:microsoft.com/office/officeart/2005/8/layout/default"/>
    <dgm:cxn modelId="{70B59C02-1A93-4D55-A216-FA9AFFB45565}" type="presParOf" srcId="{F8979702-ED22-49BF-9A86-AA0C9FA0E9E6}" destId="{16766DD5-3273-4ADA-987E-658E1E3F460B}" srcOrd="9" destOrd="0" presId="urn:microsoft.com/office/officeart/2005/8/layout/default"/>
    <dgm:cxn modelId="{B57D298A-4C5F-4A6C-812B-5AA999D940B9}" type="presParOf" srcId="{F8979702-ED22-49BF-9A86-AA0C9FA0E9E6}" destId="{586B17A3-D13F-44EB-85B9-077069CCAE21}" srcOrd="10" destOrd="0" presId="urn:microsoft.com/office/officeart/2005/8/layout/default"/>
    <dgm:cxn modelId="{91BA04D6-3BF3-4213-A83B-F2CCFD958A84}" type="presParOf" srcId="{F8979702-ED22-49BF-9A86-AA0C9FA0E9E6}" destId="{F97DBED0-BA7E-4F64-BC40-935A4BEA2753}" srcOrd="11" destOrd="0" presId="urn:microsoft.com/office/officeart/2005/8/layout/default"/>
    <dgm:cxn modelId="{6D6DDE14-71E8-4B1B-AF89-67D7514A61F9}" type="presParOf" srcId="{F8979702-ED22-49BF-9A86-AA0C9FA0E9E6}" destId="{F19B5CEC-3D03-4D14-8BB2-3D483C73EBB7}" srcOrd="12" destOrd="0" presId="urn:microsoft.com/office/officeart/2005/8/layout/default"/>
    <dgm:cxn modelId="{C7A56A31-B0CD-45D6-971F-2F6A43D986C3}" type="presParOf" srcId="{F8979702-ED22-49BF-9A86-AA0C9FA0E9E6}" destId="{60B0B4CA-20B6-46A6-8080-A00250401BAB}" srcOrd="13" destOrd="0" presId="urn:microsoft.com/office/officeart/2005/8/layout/default"/>
    <dgm:cxn modelId="{8D0F92D3-D6CF-484E-B429-A1AF51083A2F}" type="presParOf" srcId="{F8979702-ED22-49BF-9A86-AA0C9FA0E9E6}" destId="{B10F4E9E-A724-4EBB-B143-7C29B63EA266}" srcOrd="14" destOrd="0" presId="urn:microsoft.com/office/officeart/2005/8/layout/default"/>
    <dgm:cxn modelId="{9E950116-DAAC-43A5-B432-4CCE8AE2DC3D}" type="presParOf" srcId="{F8979702-ED22-49BF-9A86-AA0C9FA0E9E6}" destId="{0DD445AB-5B55-4E53-B435-32EF80E4DA04}" srcOrd="15" destOrd="0" presId="urn:microsoft.com/office/officeart/2005/8/layout/default"/>
    <dgm:cxn modelId="{3F37FF39-16E5-4E54-9628-5559A1829403}" type="presParOf" srcId="{F8979702-ED22-49BF-9A86-AA0C9FA0E9E6}" destId="{6ADC38ED-1A2B-4061-8E41-68667E76852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C4028C-4064-436A-96EB-5C233FC2FC0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ECB54A1-75E9-4F7A-AC82-5E95EB0946E3}">
      <dgm:prSet phldrT="[Tekst]"/>
      <dgm:spPr/>
      <dgm:t>
        <a:bodyPr/>
        <a:lstStyle/>
        <a:p>
          <a:r>
            <a:rPr lang="en-US" b="0" dirty="0">
              <a:solidFill>
                <a:schemeClr val="bg1"/>
              </a:solidFill>
              <a:latin typeface="Arial" pitchFamily="34" charset="0"/>
              <a:ea typeface="+mn-ea"/>
              <a:cs typeface="Arial" pitchFamily="34" charset="0"/>
            </a:rPr>
            <a:t>Artifacts from each discipline evolve over the iterative process.</a:t>
          </a:r>
          <a:endParaRPr lang="en-US" b="0" dirty="0">
            <a:solidFill>
              <a:schemeClr val="bg1"/>
            </a:solidFill>
          </a:endParaRPr>
        </a:p>
      </dgm:t>
    </dgm:pt>
    <dgm:pt modelId="{0B5130B2-490A-4AA5-9BF5-F1A67D128AEF}" type="parTrans" cxnId="{EDDAD615-1E1B-4D42-BC8C-D3CAA24DC08D}">
      <dgm:prSet/>
      <dgm:spPr/>
      <dgm:t>
        <a:bodyPr/>
        <a:lstStyle/>
        <a:p>
          <a:endParaRPr lang="en-US"/>
        </a:p>
      </dgm:t>
    </dgm:pt>
    <dgm:pt modelId="{7CB7C4D6-7296-4558-BAF6-A69FE711F4C3}" type="sibTrans" cxnId="{EDDAD615-1E1B-4D42-BC8C-D3CAA24DC08D}">
      <dgm:prSet/>
      <dgm:spPr/>
      <dgm:t>
        <a:bodyPr/>
        <a:lstStyle/>
        <a:p>
          <a:endParaRPr lang="en-US"/>
        </a:p>
      </dgm:t>
    </dgm:pt>
    <dgm:pt modelId="{4545796A-CFD1-4A40-9924-253A2A2D702E}" type="pres">
      <dgm:prSet presAssocID="{68C4028C-4064-436A-96EB-5C233FC2FC0D}" presName="diagram" presStyleCnt="0">
        <dgm:presLayoutVars>
          <dgm:dir/>
          <dgm:resizeHandles val="exact"/>
        </dgm:presLayoutVars>
      </dgm:prSet>
      <dgm:spPr/>
    </dgm:pt>
    <dgm:pt modelId="{7356EB8A-346F-4772-8B27-F5C71FAEB22F}" type="pres">
      <dgm:prSet presAssocID="{5ECB54A1-75E9-4F7A-AC82-5E95EB0946E3}" presName="node" presStyleLbl="node1" presStyleIdx="0" presStyleCnt="1" custScaleX="43300" custScaleY="32362" custLinFactNeighborX="-21262" custLinFactNeighborY="88592">
        <dgm:presLayoutVars>
          <dgm:bulletEnabled val="1"/>
        </dgm:presLayoutVars>
      </dgm:prSet>
      <dgm:spPr/>
    </dgm:pt>
  </dgm:ptLst>
  <dgm:cxnLst>
    <dgm:cxn modelId="{EDDAD615-1E1B-4D42-BC8C-D3CAA24DC08D}" srcId="{68C4028C-4064-436A-96EB-5C233FC2FC0D}" destId="{5ECB54A1-75E9-4F7A-AC82-5E95EB0946E3}" srcOrd="0" destOrd="0" parTransId="{0B5130B2-490A-4AA5-9BF5-F1A67D128AEF}" sibTransId="{7CB7C4D6-7296-4558-BAF6-A69FE711F4C3}"/>
    <dgm:cxn modelId="{0DEA7767-E282-4B06-AECF-5C5E394A6099}" type="presOf" srcId="{68C4028C-4064-436A-96EB-5C233FC2FC0D}" destId="{4545796A-CFD1-4A40-9924-253A2A2D702E}" srcOrd="0" destOrd="0" presId="urn:microsoft.com/office/officeart/2005/8/layout/default"/>
    <dgm:cxn modelId="{ED70C1C1-5F01-440A-815E-295122D151E4}" type="presOf" srcId="{5ECB54A1-75E9-4F7A-AC82-5E95EB0946E3}" destId="{7356EB8A-346F-4772-8B27-F5C71FAEB22F}" srcOrd="0" destOrd="0" presId="urn:microsoft.com/office/officeart/2005/8/layout/default"/>
    <dgm:cxn modelId="{AB600EFA-FFBE-4FFF-A06D-8F6272CAF5F9}" type="presParOf" srcId="{4545796A-CFD1-4A40-9924-253A2A2D702E}" destId="{7356EB8A-346F-4772-8B27-F5C71FAEB22F}"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97CE21C-AE87-47E9-A5BB-9E6081695AA1}"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5B18FE6-2AE1-46D8-B222-4153D58F0E59}">
      <dgm:prSet phldrT="[Tekst]"/>
      <dgm:spPr/>
      <dgm:t>
        <a:bodyPr/>
        <a:lstStyle/>
        <a:p>
          <a:r>
            <a:rPr lang="en-US" dirty="0"/>
            <a:t>Purpose: controls change to, and maintains the integrity of, a project</a:t>
          </a:r>
          <a:r>
            <a:rPr lang="ja-JP" altLang="en-US" dirty="0"/>
            <a:t>’</a:t>
          </a:r>
          <a:r>
            <a:rPr lang="en-US" altLang="ja-JP" dirty="0"/>
            <a:t>s artifacts.</a:t>
          </a:r>
          <a:endParaRPr lang="en-US" dirty="0"/>
        </a:p>
      </dgm:t>
    </dgm:pt>
    <dgm:pt modelId="{A6B482A1-8C31-45C1-B4CF-966DAA37E676}" type="parTrans" cxnId="{A3DFD37C-BB49-4D55-B374-A9F599ADF495}">
      <dgm:prSet/>
      <dgm:spPr/>
      <dgm:t>
        <a:bodyPr/>
        <a:lstStyle/>
        <a:p>
          <a:endParaRPr lang="en-US"/>
        </a:p>
      </dgm:t>
    </dgm:pt>
    <dgm:pt modelId="{D309C5F0-226F-4F86-BA67-6521897E4D9E}" type="sibTrans" cxnId="{A3DFD37C-BB49-4D55-B374-A9F599ADF495}">
      <dgm:prSet/>
      <dgm:spPr/>
      <dgm:t>
        <a:bodyPr/>
        <a:lstStyle/>
        <a:p>
          <a:endParaRPr lang="en-US"/>
        </a:p>
      </dgm:t>
    </dgm:pt>
    <dgm:pt modelId="{353D0C69-3150-4491-9300-4F59C242FAAC}" type="pres">
      <dgm:prSet presAssocID="{197CE21C-AE87-47E9-A5BB-9E6081695AA1}" presName="diagram" presStyleCnt="0">
        <dgm:presLayoutVars>
          <dgm:dir/>
          <dgm:resizeHandles val="exact"/>
        </dgm:presLayoutVars>
      </dgm:prSet>
      <dgm:spPr/>
    </dgm:pt>
    <dgm:pt modelId="{AB2BCEB6-CF1F-4EE7-877D-D42EF221D4AC}" type="pres">
      <dgm:prSet presAssocID="{B5B18FE6-2AE1-46D8-B222-4153D58F0E59}" presName="node" presStyleLbl="node1" presStyleIdx="0" presStyleCnt="1" custLinFactX="45973" custLinFactNeighborX="100000" custLinFactNeighborY="21329">
        <dgm:presLayoutVars>
          <dgm:bulletEnabled val="1"/>
        </dgm:presLayoutVars>
      </dgm:prSet>
      <dgm:spPr/>
    </dgm:pt>
  </dgm:ptLst>
  <dgm:cxnLst>
    <dgm:cxn modelId="{A3DFD37C-BB49-4D55-B374-A9F599ADF495}" srcId="{197CE21C-AE87-47E9-A5BB-9E6081695AA1}" destId="{B5B18FE6-2AE1-46D8-B222-4153D58F0E59}" srcOrd="0" destOrd="0" parTransId="{A6B482A1-8C31-45C1-B4CF-966DAA37E676}" sibTransId="{D309C5F0-226F-4F86-BA67-6521897E4D9E}"/>
    <dgm:cxn modelId="{0F93B79F-DAC8-4955-8002-DCEF9816B282}" type="presOf" srcId="{B5B18FE6-2AE1-46D8-B222-4153D58F0E59}" destId="{AB2BCEB6-CF1F-4EE7-877D-D42EF221D4AC}" srcOrd="0" destOrd="0" presId="urn:microsoft.com/office/officeart/2005/8/layout/default"/>
    <dgm:cxn modelId="{15CE18F2-2AC0-4FCC-8922-876624CF7A2D}" type="presOf" srcId="{197CE21C-AE87-47E9-A5BB-9E6081695AA1}" destId="{353D0C69-3150-4491-9300-4F59C242FAAC}" srcOrd="0" destOrd="0" presId="urn:microsoft.com/office/officeart/2005/8/layout/default"/>
    <dgm:cxn modelId="{36D4B8C6-E8DE-4315-AA42-8DC5D6541DE8}" type="presParOf" srcId="{353D0C69-3150-4491-9300-4F59C242FAAC}" destId="{AB2BCEB6-CF1F-4EE7-877D-D42EF221D4AC}"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6CF018-C5A5-417C-AD4C-4179577F689C}"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B58222A1-E694-47FA-89E4-6F7974521849}">
      <dgm:prSet phldrT="[Tekst]" custT="1"/>
      <dgm:spPr/>
      <dgm:t>
        <a:bodyPr/>
        <a:lstStyle/>
        <a:p>
          <a:r>
            <a:rPr lang="nl-BE" sz="1400" dirty="0"/>
            <a:t>Basic</a:t>
          </a:r>
          <a:endParaRPr lang="en-US" sz="900" dirty="0"/>
        </a:p>
      </dgm:t>
    </dgm:pt>
    <dgm:pt modelId="{AA311162-453E-4BC1-8792-498E6A9F5EAF}" type="parTrans" cxnId="{73A1C6AC-F861-427F-BEED-7C964C8BB452}">
      <dgm:prSet/>
      <dgm:spPr/>
      <dgm:t>
        <a:bodyPr/>
        <a:lstStyle/>
        <a:p>
          <a:endParaRPr lang="en-US"/>
        </a:p>
      </dgm:t>
    </dgm:pt>
    <dgm:pt modelId="{7B82DE1F-754E-423A-91BB-23AD92E5EE11}" type="sibTrans" cxnId="{73A1C6AC-F861-427F-BEED-7C964C8BB452}">
      <dgm:prSet/>
      <dgm:spPr/>
      <dgm:t>
        <a:bodyPr/>
        <a:lstStyle/>
        <a:p>
          <a:endParaRPr lang="en-US"/>
        </a:p>
      </dgm:t>
    </dgm:pt>
    <dgm:pt modelId="{C3274919-0963-479F-86A0-1CA7D295E253}">
      <dgm:prSet phldrT="[Tekst]" custT="1"/>
      <dgm:spPr/>
      <dgm:t>
        <a:bodyPr/>
        <a:lstStyle/>
        <a:p>
          <a:r>
            <a:rPr lang="nl-BE" sz="1200" dirty="0" err="1"/>
            <a:t>Analyst</a:t>
          </a:r>
          <a:endParaRPr lang="en-US" sz="1200" dirty="0"/>
        </a:p>
      </dgm:t>
    </dgm:pt>
    <dgm:pt modelId="{E376EB1B-E006-4E20-A25A-9618DA93F81B}" type="parTrans" cxnId="{B44803BC-6CE4-4FDD-9B44-740477128399}">
      <dgm:prSet/>
      <dgm:spPr/>
      <dgm:t>
        <a:bodyPr/>
        <a:lstStyle/>
        <a:p>
          <a:endParaRPr lang="en-US"/>
        </a:p>
      </dgm:t>
    </dgm:pt>
    <dgm:pt modelId="{BC58727C-5B41-4DDC-8C21-512911B03AD1}" type="sibTrans" cxnId="{B44803BC-6CE4-4FDD-9B44-740477128399}">
      <dgm:prSet/>
      <dgm:spPr/>
      <dgm:t>
        <a:bodyPr/>
        <a:lstStyle/>
        <a:p>
          <a:endParaRPr lang="en-US"/>
        </a:p>
      </dgm:t>
    </dgm:pt>
    <dgm:pt modelId="{C570B595-4DFC-4CCE-B99E-97E484F7B8E5}">
      <dgm:prSet phldrT="[Tekst]" custT="1"/>
      <dgm:spPr/>
      <dgm:t>
        <a:bodyPr/>
        <a:lstStyle/>
        <a:p>
          <a:r>
            <a:rPr lang="nl-BE" sz="1200" dirty="0" err="1"/>
            <a:t>Any</a:t>
          </a:r>
          <a:r>
            <a:rPr lang="nl-BE" sz="1200" dirty="0"/>
            <a:t> </a:t>
          </a:r>
          <a:r>
            <a:rPr lang="nl-BE" sz="1200" dirty="0" err="1"/>
            <a:t>role</a:t>
          </a:r>
          <a:endParaRPr lang="en-US" sz="1200" dirty="0"/>
        </a:p>
      </dgm:t>
    </dgm:pt>
    <dgm:pt modelId="{080C7E93-2CEC-4CC2-BD8D-38727ABC2597}" type="parTrans" cxnId="{E473D2DE-6609-43A7-8AC7-B285AE7C1DAD}">
      <dgm:prSet/>
      <dgm:spPr/>
      <dgm:t>
        <a:bodyPr/>
        <a:lstStyle/>
        <a:p>
          <a:endParaRPr lang="en-US"/>
        </a:p>
      </dgm:t>
    </dgm:pt>
    <dgm:pt modelId="{6F0F7ED9-1FD4-4481-9007-E18D3D9F45A9}" type="sibTrans" cxnId="{E473D2DE-6609-43A7-8AC7-B285AE7C1DAD}">
      <dgm:prSet/>
      <dgm:spPr/>
      <dgm:t>
        <a:bodyPr/>
        <a:lstStyle/>
        <a:p>
          <a:endParaRPr lang="en-US"/>
        </a:p>
      </dgm:t>
    </dgm:pt>
    <dgm:pt modelId="{528370D3-1ADA-4DF3-91C2-267933475BF5}">
      <dgm:prSet phldrT="[Tekst]" custT="1"/>
      <dgm:spPr/>
      <dgm:t>
        <a:bodyPr/>
        <a:lstStyle/>
        <a:p>
          <a:r>
            <a:rPr lang="nl-BE" sz="1200" dirty="0"/>
            <a:t>Deployment</a:t>
          </a:r>
          <a:endParaRPr lang="en-US" sz="1200" dirty="0"/>
        </a:p>
      </dgm:t>
    </dgm:pt>
    <dgm:pt modelId="{947ECCA0-3DFA-459C-8D86-2CF93D60DEA0}" type="parTrans" cxnId="{BE7809F1-5C39-452F-B17E-941A99A4FB10}">
      <dgm:prSet/>
      <dgm:spPr/>
      <dgm:t>
        <a:bodyPr/>
        <a:lstStyle/>
        <a:p>
          <a:endParaRPr lang="en-US"/>
        </a:p>
      </dgm:t>
    </dgm:pt>
    <dgm:pt modelId="{AE532037-5C13-4CE3-B036-B30E4B00C45E}" type="sibTrans" cxnId="{BE7809F1-5C39-452F-B17E-941A99A4FB10}">
      <dgm:prSet/>
      <dgm:spPr/>
      <dgm:t>
        <a:bodyPr/>
        <a:lstStyle/>
        <a:p>
          <a:endParaRPr lang="en-US"/>
        </a:p>
      </dgm:t>
    </dgm:pt>
    <dgm:pt modelId="{94C52A6F-87DD-4155-A1B0-415726590463}">
      <dgm:prSet phldrT="[Tekst]" custT="1"/>
      <dgm:spPr/>
      <dgm:t>
        <a:bodyPr/>
        <a:lstStyle/>
        <a:p>
          <a:r>
            <a:rPr lang="nl-BE" sz="1200" dirty="0"/>
            <a:t>Course </a:t>
          </a:r>
          <a:r>
            <a:rPr lang="nl-BE" sz="1200" dirty="0" err="1"/>
            <a:t>developer</a:t>
          </a:r>
          <a:endParaRPr lang="en-US" sz="1200" dirty="0"/>
        </a:p>
      </dgm:t>
    </dgm:pt>
    <dgm:pt modelId="{81A985DA-8BE8-4AAA-B963-11E2DB13E9B8}" type="parTrans" cxnId="{BEF78B27-7102-407C-A67D-C540DCF62445}">
      <dgm:prSet/>
      <dgm:spPr/>
      <dgm:t>
        <a:bodyPr/>
        <a:lstStyle/>
        <a:p>
          <a:endParaRPr lang="en-US"/>
        </a:p>
      </dgm:t>
    </dgm:pt>
    <dgm:pt modelId="{15313660-C026-47B7-B6DD-FE5F444EB6C3}" type="sibTrans" cxnId="{BEF78B27-7102-407C-A67D-C540DCF62445}">
      <dgm:prSet/>
      <dgm:spPr/>
      <dgm:t>
        <a:bodyPr/>
        <a:lstStyle/>
        <a:p>
          <a:endParaRPr lang="en-US"/>
        </a:p>
      </dgm:t>
    </dgm:pt>
    <dgm:pt modelId="{4FD7C09E-BB00-4BB4-B868-0740F9009D77}">
      <dgm:prSet phldrT="[Tekst]"/>
      <dgm:spPr/>
      <dgm:t>
        <a:bodyPr/>
        <a:lstStyle/>
        <a:p>
          <a:r>
            <a:rPr lang="nl-BE" dirty="0"/>
            <a:t>Environment</a:t>
          </a:r>
          <a:endParaRPr lang="en-US" dirty="0"/>
        </a:p>
      </dgm:t>
    </dgm:pt>
    <dgm:pt modelId="{F1E96763-085B-4A5A-B7B9-EF2AB5C33537}" type="parTrans" cxnId="{300A2BE1-E780-47CD-865E-82386C5FAB8B}">
      <dgm:prSet/>
      <dgm:spPr/>
      <dgm:t>
        <a:bodyPr/>
        <a:lstStyle/>
        <a:p>
          <a:endParaRPr lang="en-US"/>
        </a:p>
      </dgm:t>
    </dgm:pt>
    <dgm:pt modelId="{C52CFC61-5CE9-441D-AEAB-E15C2E85A583}" type="sibTrans" cxnId="{300A2BE1-E780-47CD-865E-82386C5FAB8B}">
      <dgm:prSet/>
      <dgm:spPr/>
      <dgm:t>
        <a:bodyPr/>
        <a:lstStyle/>
        <a:p>
          <a:endParaRPr lang="en-US"/>
        </a:p>
      </dgm:t>
    </dgm:pt>
    <dgm:pt modelId="{A2C92DD9-CF4E-4C06-830E-473906EA86E4}">
      <dgm:prSet phldrT="[Tekst]" custT="1"/>
      <dgm:spPr/>
      <dgm:t>
        <a:bodyPr/>
        <a:lstStyle/>
        <a:p>
          <a:r>
            <a:rPr lang="nl-BE" sz="1200" dirty="0" err="1"/>
            <a:t>Process</a:t>
          </a:r>
          <a:r>
            <a:rPr lang="nl-BE" sz="1200" dirty="0"/>
            <a:t> Engineer</a:t>
          </a:r>
          <a:endParaRPr lang="en-US" sz="1200" dirty="0"/>
        </a:p>
      </dgm:t>
    </dgm:pt>
    <dgm:pt modelId="{89A17CC3-6AD1-43E2-A63C-495B618F09F8}" type="parTrans" cxnId="{B9FDCD4C-4A9E-44C0-B971-6AB3401DBD14}">
      <dgm:prSet/>
      <dgm:spPr/>
      <dgm:t>
        <a:bodyPr/>
        <a:lstStyle/>
        <a:p>
          <a:endParaRPr lang="en-US"/>
        </a:p>
      </dgm:t>
    </dgm:pt>
    <dgm:pt modelId="{689730C7-90C1-4F4E-BB4B-62C22163D1E7}" type="sibTrans" cxnId="{B9FDCD4C-4A9E-44C0-B971-6AB3401DBD14}">
      <dgm:prSet/>
      <dgm:spPr/>
      <dgm:t>
        <a:bodyPr/>
        <a:lstStyle/>
        <a:p>
          <a:endParaRPr lang="en-US"/>
        </a:p>
      </dgm:t>
    </dgm:pt>
    <dgm:pt modelId="{7CF25523-2295-4BA5-BEBF-BBD806266761}">
      <dgm:prSet phldrT="[Tekst]" custT="1"/>
      <dgm:spPr/>
      <dgm:t>
        <a:bodyPr/>
        <a:lstStyle/>
        <a:p>
          <a:r>
            <a:rPr lang="nl-BE" sz="1200" dirty="0"/>
            <a:t>Tool Specialist</a:t>
          </a:r>
          <a:endParaRPr lang="en-US" sz="1200" dirty="0"/>
        </a:p>
      </dgm:t>
    </dgm:pt>
    <dgm:pt modelId="{F8CD963C-3048-4D53-A852-22C166A38D55}" type="parTrans" cxnId="{07E8C4DB-9F28-483E-932F-8B2CC7AD88CB}">
      <dgm:prSet/>
      <dgm:spPr/>
      <dgm:t>
        <a:bodyPr/>
        <a:lstStyle/>
        <a:p>
          <a:endParaRPr lang="en-US"/>
        </a:p>
      </dgm:t>
    </dgm:pt>
    <dgm:pt modelId="{5BD4996B-471F-4D8A-A39F-889622D7E81F}" type="sibTrans" cxnId="{07E8C4DB-9F28-483E-932F-8B2CC7AD88CB}">
      <dgm:prSet/>
      <dgm:spPr/>
      <dgm:t>
        <a:bodyPr/>
        <a:lstStyle/>
        <a:p>
          <a:endParaRPr lang="en-US"/>
        </a:p>
      </dgm:t>
    </dgm:pt>
    <dgm:pt modelId="{8912E7CD-F927-44F7-81AD-079FB27415A7}">
      <dgm:prSet phldrT="[Tekst]" custT="1"/>
      <dgm:spPr/>
      <dgm:t>
        <a:bodyPr/>
        <a:lstStyle/>
        <a:p>
          <a:r>
            <a:rPr lang="nl-BE" sz="1200" dirty="0"/>
            <a:t>Deployment engineer</a:t>
          </a:r>
          <a:endParaRPr lang="en-US" sz="1200" dirty="0"/>
        </a:p>
      </dgm:t>
    </dgm:pt>
    <dgm:pt modelId="{7451312E-5481-4B77-97BA-77390FF4D0D5}" type="parTrans" cxnId="{71CB8344-1F78-478E-A763-8EFAD250DCA9}">
      <dgm:prSet/>
      <dgm:spPr/>
      <dgm:t>
        <a:bodyPr/>
        <a:lstStyle/>
        <a:p>
          <a:endParaRPr lang="en-US"/>
        </a:p>
      </dgm:t>
    </dgm:pt>
    <dgm:pt modelId="{4FC89011-3776-43C2-801B-F3D79A5A7617}" type="sibTrans" cxnId="{71CB8344-1F78-478E-A763-8EFAD250DCA9}">
      <dgm:prSet/>
      <dgm:spPr/>
      <dgm:t>
        <a:bodyPr/>
        <a:lstStyle/>
        <a:p>
          <a:endParaRPr lang="en-US"/>
        </a:p>
      </dgm:t>
    </dgm:pt>
    <dgm:pt modelId="{E0E10A5B-31D8-4D88-B8F1-E65D2343B3B4}">
      <dgm:prSet phldrT="[Tekst]" custT="1"/>
      <dgm:spPr/>
      <dgm:t>
        <a:bodyPr/>
        <a:lstStyle/>
        <a:p>
          <a:r>
            <a:rPr lang="nl-BE" sz="1200" dirty="0"/>
            <a:t>Deployment manager</a:t>
          </a:r>
          <a:endParaRPr lang="en-US" sz="1200" dirty="0"/>
        </a:p>
      </dgm:t>
    </dgm:pt>
    <dgm:pt modelId="{68EBDAFC-05BA-493C-AF49-5DF336C2CC72}" type="parTrans" cxnId="{7DCCAEEE-228C-43F6-B560-CF26FC7C4F5F}">
      <dgm:prSet/>
      <dgm:spPr/>
      <dgm:t>
        <a:bodyPr/>
        <a:lstStyle/>
        <a:p>
          <a:endParaRPr lang="en-US"/>
        </a:p>
      </dgm:t>
    </dgm:pt>
    <dgm:pt modelId="{EA9BDF6F-30E6-47E4-962D-97EC7C41F6B0}" type="sibTrans" cxnId="{7DCCAEEE-228C-43F6-B560-CF26FC7C4F5F}">
      <dgm:prSet/>
      <dgm:spPr/>
      <dgm:t>
        <a:bodyPr/>
        <a:lstStyle/>
        <a:p>
          <a:endParaRPr lang="en-US"/>
        </a:p>
      </dgm:t>
    </dgm:pt>
    <dgm:pt modelId="{BB29FEE8-5503-431F-B670-C37830497FFB}">
      <dgm:prSet phldrT="[Tekst]" custT="1"/>
      <dgm:spPr/>
      <dgm:t>
        <a:bodyPr/>
        <a:lstStyle/>
        <a:p>
          <a:r>
            <a:rPr lang="nl-BE" sz="1200" dirty="0"/>
            <a:t>Product </a:t>
          </a:r>
          <a:r>
            <a:rPr lang="nl-BE" sz="1200" dirty="0" err="1"/>
            <a:t>owner</a:t>
          </a:r>
          <a:endParaRPr lang="en-US" sz="1200" dirty="0"/>
        </a:p>
      </dgm:t>
    </dgm:pt>
    <dgm:pt modelId="{8FFEFAC9-E8D2-4840-96E5-D9C233755CDC}" type="parTrans" cxnId="{90033E92-A100-4D15-A218-8BD7BEFBE3E3}">
      <dgm:prSet/>
      <dgm:spPr/>
      <dgm:t>
        <a:bodyPr/>
        <a:lstStyle/>
        <a:p>
          <a:endParaRPr lang="en-US"/>
        </a:p>
      </dgm:t>
    </dgm:pt>
    <dgm:pt modelId="{868D0CEC-1D6C-4761-B0F9-8D68C0E1E394}" type="sibTrans" cxnId="{90033E92-A100-4D15-A218-8BD7BEFBE3E3}">
      <dgm:prSet/>
      <dgm:spPr/>
      <dgm:t>
        <a:bodyPr/>
        <a:lstStyle/>
        <a:p>
          <a:endParaRPr lang="en-US"/>
        </a:p>
      </dgm:t>
    </dgm:pt>
    <dgm:pt modelId="{0C9C5CB5-B0C5-4FD8-923F-D2C5C9282365}">
      <dgm:prSet phldrT="[Tekst]" custT="1"/>
      <dgm:spPr/>
      <dgm:t>
        <a:bodyPr/>
        <a:lstStyle/>
        <a:p>
          <a:r>
            <a:rPr lang="nl-BE" sz="1200" dirty="0"/>
            <a:t>Technical </a:t>
          </a:r>
          <a:r>
            <a:rPr lang="nl-BE" sz="1200" dirty="0" err="1"/>
            <a:t>writer</a:t>
          </a:r>
          <a:endParaRPr lang="en-US" sz="1200" dirty="0"/>
        </a:p>
      </dgm:t>
    </dgm:pt>
    <dgm:pt modelId="{2FB335A5-6DFC-42D3-ADF2-F29E7A9C97C3}" type="parTrans" cxnId="{11E2C454-A279-4492-9F0E-E3F08C7808B2}">
      <dgm:prSet/>
      <dgm:spPr/>
      <dgm:t>
        <a:bodyPr/>
        <a:lstStyle/>
        <a:p>
          <a:endParaRPr lang="en-US"/>
        </a:p>
      </dgm:t>
    </dgm:pt>
    <dgm:pt modelId="{1291F63C-37DF-4719-9735-A526733A1BC1}" type="sibTrans" cxnId="{11E2C454-A279-4492-9F0E-E3F08C7808B2}">
      <dgm:prSet/>
      <dgm:spPr/>
      <dgm:t>
        <a:bodyPr/>
        <a:lstStyle/>
        <a:p>
          <a:endParaRPr lang="en-US"/>
        </a:p>
      </dgm:t>
    </dgm:pt>
    <dgm:pt modelId="{E00153C9-397C-4B88-9F4C-5A22AA0EBBCA}">
      <dgm:prSet phldrT="[Tekst]" custT="1"/>
      <dgm:spPr/>
      <dgm:t>
        <a:bodyPr/>
        <a:lstStyle/>
        <a:p>
          <a:r>
            <a:rPr lang="nl-BE" sz="1200" dirty="0"/>
            <a:t>Trainer</a:t>
          </a:r>
          <a:endParaRPr lang="en-US" sz="1200" dirty="0"/>
        </a:p>
      </dgm:t>
    </dgm:pt>
    <dgm:pt modelId="{89FE1E46-C7B7-4146-9AA6-47473A2AA053}" type="parTrans" cxnId="{32A32AB1-4F17-4BCC-95FE-2EE74CF9C82C}">
      <dgm:prSet/>
      <dgm:spPr/>
      <dgm:t>
        <a:bodyPr/>
        <a:lstStyle/>
        <a:p>
          <a:endParaRPr lang="en-US"/>
        </a:p>
      </dgm:t>
    </dgm:pt>
    <dgm:pt modelId="{2CA3D04A-F2DC-47BD-ADEA-50CDC5C482E7}" type="sibTrans" cxnId="{32A32AB1-4F17-4BCC-95FE-2EE74CF9C82C}">
      <dgm:prSet/>
      <dgm:spPr/>
      <dgm:t>
        <a:bodyPr/>
        <a:lstStyle/>
        <a:p>
          <a:endParaRPr lang="en-US"/>
        </a:p>
      </dgm:t>
    </dgm:pt>
    <dgm:pt modelId="{556295B5-B606-4F4C-984F-72EC0F68A13D}">
      <dgm:prSet phldrT="[Tekst]" custT="1"/>
      <dgm:spPr/>
      <dgm:t>
        <a:bodyPr/>
        <a:lstStyle/>
        <a:p>
          <a:r>
            <a:rPr lang="nl-BE" sz="1200" dirty="0"/>
            <a:t>Architect</a:t>
          </a:r>
          <a:endParaRPr lang="en-US" sz="1200" dirty="0"/>
        </a:p>
      </dgm:t>
    </dgm:pt>
    <dgm:pt modelId="{904D3BCB-DB21-4A0A-A133-9BA28C4710E3}" type="parTrans" cxnId="{6F901352-3855-4256-8C66-2AB6339188F1}">
      <dgm:prSet/>
      <dgm:spPr/>
      <dgm:t>
        <a:bodyPr/>
        <a:lstStyle/>
        <a:p>
          <a:endParaRPr lang="en-US"/>
        </a:p>
      </dgm:t>
    </dgm:pt>
    <dgm:pt modelId="{607C01DD-B6B2-4AB3-95D8-7135C481C34D}" type="sibTrans" cxnId="{6F901352-3855-4256-8C66-2AB6339188F1}">
      <dgm:prSet/>
      <dgm:spPr/>
      <dgm:t>
        <a:bodyPr/>
        <a:lstStyle/>
        <a:p>
          <a:endParaRPr lang="en-US"/>
        </a:p>
      </dgm:t>
    </dgm:pt>
    <dgm:pt modelId="{41754415-B6A1-48CA-9301-846C5758136D}">
      <dgm:prSet phldrT="[Tekst]" custT="1"/>
      <dgm:spPr/>
      <dgm:t>
        <a:bodyPr/>
        <a:lstStyle/>
        <a:p>
          <a:r>
            <a:rPr lang="nl-BE" sz="1200" dirty="0"/>
            <a:t>Developer</a:t>
          </a:r>
          <a:endParaRPr lang="en-US" sz="1200" dirty="0"/>
        </a:p>
      </dgm:t>
    </dgm:pt>
    <dgm:pt modelId="{05BBA558-2ACB-46A4-B674-5F3CEBF1E57D}" type="parTrans" cxnId="{F5D82652-16DB-462C-85A9-A6016280E43C}">
      <dgm:prSet/>
      <dgm:spPr/>
      <dgm:t>
        <a:bodyPr/>
        <a:lstStyle/>
        <a:p>
          <a:endParaRPr lang="en-US"/>
        </a:p>
      </dgm:t>
    </dgm:pt>
    <dgm:pt modelId="{5491FE99-CA63-4E95-83E7-421D013FE39C}" type="sibTrans" cxnId="{F5D82652-16DB-462C-85A9-A6016280E43C}">
      <dgm:prSet/>
      <dgm:spPr/>
      <dgm:t>
        <a:bodyPr/>
        <a:lstStyle/>
        <a:p>
          <a:endParaRPr lang="en-US"/>
        </a:p>
      </dgm:t>
    </dgm:pt>
    <dgm:pt modelId="{CA840327-9DFD-4595-B4A7-0FD1E24AA496}">
      <dgm:prSet phldrT="[Tekst]" custT="1"/>
      <dgm:spPr/>
      <dgm:t>
        <a:bodyPr/>
        <a:lstStyle/>
        <a:p>
          <a:r>
            <a:rPr lang="nl-BE" sz="1200" dirty="0"/>
            <a:t>Project manager</a:t>
          </a:r>
          <a:endParaRPr lang="en-US" sz="1200" dirty="0"/>
        </a:p>
      </dgm:t>
    </dgm:pt>
    <dgm:pt modelId="{70D95674-B52F-4259-BA4C-44AAFE9D568F}" type="parTrans" cxnId="{8A6A2F76-D835-4BB9-82E5-1A8C8869C1DA}">
      <dgm:prSet/>
      <dgm:spPr/>
      <dgm:t>
        <a:bodyPr/>
        <a:lstStyle/>
        <a:p>
          <a:endParaRPr lang="en-US"/>
        </a:p>
      </dgm:t>
    </dgm:pt>
    <dgm:pt modelId="{09C29824-8A1A-4232-BE1F-B4AFA9285666}" type="sibTrans" cxnId="{8A6A2F76-D835-4BB9-82E5-1A8C8869C1DA}">
      <dgm:prSet/>
      <dgm:spPr/>
      <dgm:t>
        <a:bodyPr/>
        <a:lstStyle/>
        <a:p>
          <a:endParaRPr lang="en-US"/>
        </a:p>
      </dgm:t>
    </dgm:pt>
    <dgm:pt modelId="{5DA81719-CA4D-492B-B2E2-A133B24BB310}">
      <dgm:prSet phldrT="[Tekst]" custT="1"/>
      <dgm:spPr/>
      <dgm:t>
        <a:bodyPr/>
        <a:lstStyle/>
        <a:p>
          <a:r>
            <a:rPr lang="nl-BE" sz="1200" dirty="0"/>
            <a:t>Stakeholder</a:t>
          </a:r>
          <a:endParaRPr lang="en-US" sz="1200" dirty="0"/>
        </a:p>
      </dgm:t>
    </dgm:pt>
    <dgm:pt modelId="{F0913C24-550F-4793-87C8-B7EF2AB40701}" type="parTrans" cxnId="{950A7594-0308-4FD9-AA84-785BAA11F89B}">
      <dgm:prSet/>
      <dgm:spPr/>
      <dgm:t>
        <a:bodyPr/>
        <a:lstStyle/>
        <a:p>
          <a:endParaRPr lang="en-US"/>
        </a:p>
      </dgm:t>
    </dgm:pt>
    <dgm:pt modelId="{0B70FA32-FB31-4B48-8542-9248C1B1F278}" type="sibTrans" cxnId="{950A7594-0308-4FD9-AA84-785BAA11F89B}">
      <dgm:prSet/>
      <dgm:spPr/>
      <dgm:t>
        <a:bodyPr/>
        <a:lstStyle/>
        <a:p>
          <a:endParaRPr lang="en-US"/>
        </a:p>
      </dgm:t>
    </dgm:pt>
    <dgm:pt modelId="{7B3307B9-51DF-4DD5-A87D-E3C4C47EF16B}">
      <dgm:prSet phldrT="[Tekst]" custT="1"/>
      <dgm:spPr/>
      <dgm:t>
        <a:bodyPr/>
        <a:lstStyle/>
        <a:p>
          <a:r>
            <a:rPr lang="nl-BE" sz="1200" dirty="0"/>
            <a:t>Tester</a:t>
          </a:r>
          <a:endParaRPr lang="en-US" sz="1200" dirty="0"/>
        </a:p>
      </dgm:t>
    </dgm:pt>
    <dgm:pt modelId="{A28F4F99-1101-4F7D-83AA-D0AC8CEEE712}" type="parTrans" cxnId="{30CFD796-8C56-4362-859E-70579CF73613}">
      <dgm:prSet/>
      <dgm:spPr/>
      <dgm:t>
        <a:bodyPr/>
        <a:lstStyle/>
        <a:p>
          <a:endParaRPr lang="en-US"/>
        </a:p>
      </dgm:t>
    </dgm:pt>
    <dgm:pt modelId="{1EE71968-E434-4455-99BB-14757566C889}" type="sibTrans" cxnId="{30CFD796-8C56-4362-859E-70579CF73613}">
      <dgm:prSet/>
      <dgm:spPr/>
      <dgm:t>
        <a:bodyPr/>
        <a:lstStyle/>
        <a:p>
          <a:endParaRPr lang="en-US"/>
        </a:p>
      </dgm:t>
    </dgm:pt>
    <dgm:pt modelId="{B740D0A5-A0EF-404E-AB48-78A613D93EA2}" type="pres">
      <dgm:prSet presAssocID="{1A6CF018-C5A5-417C-AD4C-4179577F689C}" presName="composite" presStyleCnt="0">
        <dgm:presLayoutVars>
          <dgm:chMax val="3"/>
          <dgm:animLvl val="lvl"/>
          <dgm:resizeHandles val="exact"/>
        </dgm:presLayoutVars>
      </dgm:prSet>
      <dgm:spPr/>
    </dgm:pt>
    <dgm:pt modelId="{42EF46A9-23B6-4EAF-A905-204AD657CC64}" type="pres">
      <dgm:prSet presAssocID="{B58222A1-E694-47FA-89E4-6F7974521849}" presName="gear1" presStyleLbl="node1" presStyleIdx="0" presStyleCnt="3" custLinFactNeighborX="5956" custLinFactNeighborY="-6628">
        <dgm:presLayoutVars>
          <dgm:chMax val="1"/>
          <dgm:bulletEnabled val="1"/>
        </dgm:presLayoutVars>
      </dgm:prSet>
      <dgm:spPr/>
    </dgm:pt>
    <dgm:pt modelId="{7FE9ED84-0627-423D-AB79-2F40CA878849}" type="pres">
      <dgm:prSet presAssocID="{B58222A1-E694-47FA-89E4-6F7974521849}" presName="gear1srcNode" presStyleLbl="node1" presStyleIdx="0" presStyleCnt="3"/>
      <dgm:spPr/>
    </dgm:pt>
    <dgm:pt modelId="{EBEC3CE4-D6C9-402E-B7C3-1084DAC5A4E8}" type="pres">
      <dgm:prSet presAssocID="{B58222A1-E694-47FA-89E4-6F7974521849}" presName="gear1dstNode" presStyleLbl="node1" presStyleIdx="0" presStyleCnt="3"/>
      <dgm:spPr/>
    </dgm:pt>
    <dgm:pt modelId="{FA8045B6-BF82-4696-8288-9478A101E14C}" type="pres">
      <dgm:prSet presAssocID="{B58222A1-E694-47FA-89E4-6F7974521849}" presName="gear1ch" presStyleLbl="fgAcc1" presStyleIdx="0" presStyleCnt="3" custScaleX="103595" custScaleY="165449" custLinFactNeighborX="3052" custLinFactNeighborY="17655">
        <dgm:presLayoutVars>
          <dgm:chMax val="0"/>
          <dgm:bulletEnabled val="1"/>
        </dgm:presLayoutVars>
      </dgm:prSet>
      <dgm:spPr/>
    </dgm:pt>
    <dgm:pt modelId="{148E7E68-E528-4FB3-810B-4FD66A65CE56}" type="pres">
      <dgm:prSet presAssocID="{528370D3-1ADA-4DF3-91C2-267933475BF5}" presName="gear2" presStyleLbl="node1" presStyleIdx="1" presStyleCnt="3">
        <dgm:presLayoutVars>
          <dgm:chMax val="1"/>
          <dgm:bulletEnabled val="1"/>
        </dgm:presLayoutVars>
      </dgm:prSet>
      <dgm:spPr/>
    </dgm:pt>
    <dgm:pt modelId="{FBC5B23B-2AF1-4282-BB3B-A938BD845608}" type="pres">
      <dgm:prSet presAssocID="{528370D3-1ADA-4DF3-91C2-267933475BF5}" presName="gear2srcNode" presStyleLbl="node1" presStyleIdx="1" presStyleCnt="3"/>
      <dgm:spPr/>
    </dgm:pt>
    <dgm:pt modelId="{A06C1748-7C26-4782-A2F9-221398024491}" type="pres">
      <dgm:prSet presAssocID="{528370D3-1ADA-4DF3-91C2-267933475BF5}" presName="gear2dstNode" presStyleLbl="node1" presStyleIdx="1" presStyleCnt="3"/>
      <dgm:spPr/>
    </dgm:pt>
    <dgm:pt modelId="{49C3C0CE-6AB5-4AE1-A19B-5291AEFBA91A}" type="pres">
      <dgm:prSet presAssocID="{528370D3-1ADA-4DF3-91C2-267933475BF5}" presName="gear2ch" presStyleLbl="fgAcc1" presStyleIdx="1" presStyleCnt="3" custScaleX="132998" custScaleY="146250" custLinFactNeighborX="-31149" custLinFactNeighborY="35693">
        <dgm:presLayoutVars>
          <dgm:chMax val="0"/>
          <dgm:bulletEnabled val="1"/>
        </dgm:presLayoutVars>
      </dgm:prSet>
      <dgm:spPr/>
    </dgm:pt>
    <dgm:pt modelId="{3EBC74DF-EE1C-4FCA-894D-A9566D3723AF}" type="pres">
      <dgm:prSet presAssocID="{4FD7C09E-BB00-4BB4-B868-0740F9009D77}" presName="gear3" presStyleLbl="node1" presStyleIdx="2" presStyleCnt="3"/>
      <dgm:spPr/>
    </dgm:pt>
    <dgm:pt modelId="{C9F6ECC3-0330-4A4E-8D07-A3F09220937E}" type="pres">
      <dgm:prSet presAssocID="{4FD7C09E-BB00-4BB4-B868-0740F9009D77}" presName="gear3tx" presStyleLbl="node1" presStyleIdx="2" presStyleCnt="3">
        <dgm:presLayoutVars>
          <dgm:chMax val="1"/>
          <dgm:bulletEnabled val="1"/>
        </dgm:presLayoutVars>
      </dgm:prSet>
      <dgm:spPr/>
    </dgm:pt>
    <dgm:pt modelId="{3FF16929-0E34-4E5F-817E-8E332F37C098}" type="pres">
      <dgm:prSet presAssocID="{4FD7C09E-BB00-4BB4-B868-0740F9009D77}" presName="gear3srcNode" presStyleLbl="node1" presStyleIdx="2" presStyleCnt="3"/>
      <dgm:spPr/>
    </dgm:pt>
    <dgm:pt modelId="{1105EB65-F0E4-4280-9F5C-87AF592DA22E}" type="pres">
      <dgm:prSet presAssocID="{4FD7C09E-BB00-4BB4-B868-0740F9009D77}" presName="gear3dstNode" presStyleLbl="node1" presStyleIdx="2" presStyleCnt="3"/>
      <dgm:spPr/>
    </dgm:pt>
    <dgm:pt modelId="{58674155-ABB6-4B5D-90C3-1D28D4B4BBA6}" type="pres">
      <dgm:prSet presAssocID="{4FD7C09E-BB00-4BB4-B868-0740F9009D77}" presName="gear3ch" presStyleLbl="fgAcc1" presStyleIdx="2" presStyleCnt="3" custScaleY="47774" custLinFactNeighborX="8003" custLinFactNeighborY="-6026">
        <dgm:presLayoutVars>
          <dgm:chMax val="0"/>
          <dgm:bulletEnabled val="1"/>
        </dgm:presLayoutVars>
      </dgm:prSet>
      <dgm:spPr/>
    </dgm:pt>
    <dgm:pt modelId="{A26DB5AA-AFF3-45BE-9B4B-0370EE2D6A0E}" type="pres">
      <dgm:prSet presAssocID="{7B82DE1F-754E-423A-91BB-23AD92E5EE11}" presName="connector1" presStyleLbl="sibTrans2D1" presStyleIdx="0" presStyleCnt="3" custLinFactNeighborX="4117" custLinFactNeighborY="-3188"/>
      <dgm:spPr/>
    </dgm:pt>
    <dgm:pt modelId="{7A09BB1B-AACB-4A48-A099-77326A00A9ED}" type="pres">
      <dgm:prSet presAssocID="{AE532037-5C13-4CE3-B036-B30E4B00C45E}" presName="connector2" presStyleLbl="sibTrans2D1" presStyleIdx="1" presStyleCnt="3"/>
      <dgm:spPr/>
    </dgm:pt>
    <dgm:pt modelId="{4BF2AFA5-2252-4C75-A6F3-FD95FA3EEC73}" type="pres">
      <dgm:prSet presAssocID="{C52CFC61-5CE9-441D-AEAB-E15C2E85A583}" presName="connector3" presStyleLbl="sibTrans2D1" presStyleIdx="2" presStyleCnt="3"/>
      <dgm:spPr/>
    </dgm:pt>
  </dgm:ptLst>
  <dgm:cxnLst>
    <dgm:cxn modelId="{CA3C8808-8035-4EAA-9513-4109703F4A1C}" type="presOf" srcId="{528370D3-1ADA-4DF3-91C2-267933475BF5}" destId="{FBC5B23B-2AF1-4282-BB3B-A938BD845608}" srcOrd="1" destOrd="0" presId="urn:microsoft.com/office/officeart/2005/8/layout/gear1"/>
    <dgm:cxn modelId="{B5569E0D-E261-4ECE-94F8-C5EC1973EAC3}" type="presOf" srcId="{4FD7C09E-BB00-4BB4-B868-0740F9009D77}" destId="{3EBC74DF-EE1C-4FCA-894D-A9566D3723AF}" srcOrd="0" destOrd="0" presId="urn:microsoft.com/office/officeart/2005/8/layout/gear1"/>
    <dgm:cxn modelId="{0B8C7111-40FC-4DF3-93EA-72DAFA16E95A}" type="presOf" srcId="{C52CFC61-5CE9-441D-AEAB-E15C2E85A583}" destId="{4BF2AFA5-2252-4C75-A6F3-FD95FA3EEC73}" srcOrd="0" destOrd="0" presId="urn:microsoft.com/office/officeart/2005/8/layout/gear1"/>
    <dgm:cxn modelId="{AABDB81D-CB68-42A3-BDB9-74CFCB8B1559}" type="presOf" srcId="{41754415-B6A1-48CA-9301-846C5758136D}" destId="{FA8045B6-BF82-4696-8288-9478A101E14C}" srcOrd="0" destOrd="2" presId="urn:microsoft.com/office/officeart/2005/8/layout/gear1"/>
    <dgm:cxn modelId="{22308922-7591-455E-9EA4-B6348CF9A9BF}" type="presOf" srcId="{1A6CF018-C5A5-417C-AD4C-4179577F689C}" destId="{B740D0A5-A0EF-404E-AB48-78A613D93EA2}" srcOrd="0" destOrd="0" presId="urn:microsoft.com/office/officeart/2005/8/layout/gear1"/>
    <dgm:cxn modelId="{BEF78B27-7102-407C-A67D-C540DCF62445}" srcId="{528370D3-1ADA-4DF3-91C2-267933475BF5}" destId="{94C52A6F-87DD-4155-A1B0-415726590463}" srcOrd="0" destOrd="0" parTransId="{81A985DA-8BE8-4AAA-B963-11E2DB13E9B8}" sibTransId="{15313660-C026-47B7-B6DD-FE5F444EB6C3}"/>
    <dgm:cxn modelId="{B43F2D2E-79D4-4188-B80F-60F939778510}" type="presOf" srcId="{0C9C5CB5-B0C5-4FD8-923F-D2C5C9282365}" destId="{49C3C0CE-6AB5-4AE1-A19B-5291AEFBA91A}" srcOrd="0" destOrd="4" presId="urn:microsoft.com/office/officeart/2005/8/layout/gear1"/>
    <dgm:cxn modelId="{3F53D234-7B60-4C3B-BD6B-D979879BADAD}" type="presOf" srcId="{AE532037-5C13-4CE3-B036-B30E4B00C45E}" destId="{7A09BB1B-AACB-4A48-A099-77326A00A9ED}" srcOrd="0" destOrd="0" presId="urn:microsoft.com/office/officeart/2005/8/layout/gear1"/>
    <dgm:cxn modelId="{DB9C2D39-12A4-48E7-85D1-50F3E9406266}" type="presOf" srcId="{5DA81719-CA4D-492B-B2E2-A133B24BB310}" destId="{FA8045B6-BF82-4696-8288-9478A101E14C}" srcOrd="0" destOrd="4" presId="urn:microsoft.com/office/officeart/2005/8/layout/gear1"/>
    <dgm:cxn modelId="{135FCB5C-69B5-4F25-AA6B-73998D7B0E64}" type="presOf" srcId="{E0E10A5B-31D8-4D88-B8F1-E65D2343B3B4}" destId="{49C3C0CE-6AB5-4AE1-A19B-5291AEFBA91A}" srcOrd="0" destOrd="2" presId="urn:microsoft.com/office/officeart/2005/8/layout/gear1"/>
    <dgm:cxn modelId="{9BEFB15E-CF99-410F-A974-0E83DA6C371A}" type="presOf" srcId="{B58222A1-E694-47FA-89E4-6F7974521849}" destId="{7FE9ED84-0627-423D-AB79-2F40CA878849}" srcOrd="1" destOrd="0" presId="urn:microsoft.com/office/officeart/2005/8/layout/gear1"/>
    <dgm:cxn modelId="{3130D661-F3F7-4AF1-AC9C-7B9167E37BD9}" type="presOf" srcId="{B58222A1-E694-47FA-89E4-6F7974521849}" destId="{42EF46A9-23B6-4EAF-A905-204AD657CC64}" srcOrd="0" destOrd="0" presId="urn:microsoft.com/office/officeart/2005/8/layout/gear1"/>
    <dgm:cxn modelId="{71CB8344-1F78-478E-A763-8EFAD250DCA9}" srcId="{528370D3-1ADA-4DF3-91C2-267933475BF5}" destId="{8912E7CD-F927-44F7-81AD-079FB27415A7}" srcOrd="1" destOrd="0" parTransId="{7451312E-5481-4B77-97BA-77390FF4D0D5}" sibTransId="{4FC89011-3776-43C2-801B-F3D79A5A7617}"/>
    <dgm:cxn modelId="{69C3FE67-5477-4999-9CFA-CD4CDADFE2B0}" type="presOf" srcId="{528370D3-1ADA-4DF3-91C2-267933475BF5}" destId="{A06C1748-7C26-4782-A2F9-221398024491}" srcOrd="2" destOrd="0" presId="urn:microsoft.com/office/officeart/2005/8/layout/gear1"/>
    <dgm:cxn modelId="{09ABD56B-846A-41EF-BD47-81F04A63B443}" type="presOf" srcId="{BB29FEE8-5503-431F-B670-C37830497FFB}" destId="{49C3C0CE-6AB5-4AE1-A19B-5291AEFBA91A}" srcOrd="0" destOrd="3" presId="urn:microsoft.com/office/officeart/2005/8/layout/gear1"/>
    <dgm:cxn modelId="{B9FDCD4C-4A9E-44C0-B971-6AB3401DBD14}" srcId="{4FD7C09E-BB00-4BB4-B868-0740F9009D77}" destId="{A2C92DD9-CF4E-4C06-830E-473906EA86E4}" srcOrd="0" destOrd="0" parTransId="{89A17CC3-6AD1-43E2-A63C-495B618F09F8}" sibTransId="{689730C7-90C1-4F4E-BB4B-62C22163D1E7}"/>
    <dgm:cxn modelId="{6F901352-3855-4256-8C66-2AB6339188F1}" srcId="{B58222A1-E694-47FA-89E4-6F7974521849}" destId="{556295B5-B606-4F4C-984F-72EC0F68A13D}" srcOrd="1" destOrd="0" parTransId="{904D3BCB-DB21-4A0A-A133-9BA28C4710E3}" sibTransId="{607C01DD-B6B2-4AB3-95D8-7135C481C34D}"/>
    <dgm:cxn modelId="{F5D82652-16DB-462C-85A9-A6016280E43C}" srcId="{B58222A1-E694-47FA-89E4-6F7974521849}" destId="{41754415-B6A1-48CA-9301-846C5758136D}" srcOrd="2" destOrd="0" parTransId="{05BBA558-2ACB-46A4-B674-5F3CEBF1E57D}" sibTransId="{5491FE99-CA63-4E95-83E7-421D013FE39C}"/>
    <dgm:cxn modelId="{21CE8872-AFB2-49FC-A5A4-F8BD8B676718}" type="presOf" srcId="{B58222A1-E694-47FA-89E4-6F7974521849}" destId="{EBEC3CE4-D6C9-402E-B7C3-1084DAC5A4E8}" srcOrd="2" destOrd="0" presId="urn:microsoft.com/office/officeart/2005/8/layout/gear1"/>
    <dgm:cxn modelId="{11E2C454-A279-4492-9F0E-E3F08C7808B2}" srcId="{528370D3-1ADA-4DF3-91C2-267933475BF5}" destId="{0C9C5CB5-B0C5-4FD8-923F-D2C5C9282365}" srcOrd="4" destOrd="0" parTransId="{2FB335A5-6DFC-42D3-ADF2-F29E7A9C97C3}" sibTransId="{1291F63C-37DF-4719-9735-A526733A1BC1}"/>
    <dgm:cxn modelId="{56781376-1EDF-4C94-BBF9-A3DBBA80C0CF}" type="presOf" srcId="{4FD7C09E-BB00-4BB4-B868-0740F9009D77}" destId="{1105EB65-F0E4-4280-9F5C-87AF592DA22E}" srcOrd="3" destOrd="0" presId="urn:microsoft.com/office/officeart/2005/8/layout/gear1"/>
    <dgm:cxn modelId="{8A6A2F76-D835-4BB9-82E5-1A8C8869C1DA}" srcId="{B58222A1-E694-47FA-89E4-6F7974521849}" destId="{CA840327-9DFD-4595-B4A7-0FD1E24AA496}" srcOrd="3" destOrd="0" parTransId="{70D95674-B52F-4259-BA4C-44AAFE9D568F}" sibTransId="{09C29824-8A1A-4232-BE1F-B4AFA9285666}"/>
    <dgm:cxn modelId="{D7D2737E-10A5-4ECC-BC13-A877E60F98B0}" type="presOf" srcId="{CA840327-9DFD-4595-B4A7-0FD1E24AA496}" destId="{FA8045B6-BF82-4696-8288-9478A101E14C}" srcOrd="0" destOrd="3" presId="urn:microsoft.com/office/officeart/2005/8/layout/gear1"/>
    <dgm:cxn modelId="{73823C84-181A-42E3-AFAD-4CB10637A9D0}" type="presOf" srcId="{8912E7CD-F927-44F7-81AD-079FB27415A7}" destId="{49C3C0CE-6AB5-4AE1-A19B-5291AEFBA91A}" srcOrd="0" destOrd="1" presId="urn:microsoft.com/office/officeart/2005/8/layout/gear1"/>
    <dgm:cxn modelId="{F1C9D485-A661-42AD-88E9-D9FDAA7CC6D8}" type="presOf" srcId="{4FD7C09E-BB00-4BB4-B868-0740F9009D77}" destId="{C9F6ECC3-0330-4A4E-8D07-A3F09220937E}" srcOrd="1" destOrd="0" presId="urn:microsoft.com/office/officeart/2005/8/layout/gear1"/>
    <dgm:cxn modelId="{90033E92-A100-4D15-A218-8BD7BEFBE3E3}" srcId="{528370D3-1ADA-4DF3-91C2-267933475BF5}" destId="{BB29FEE8-5503-431F-B670-C37830497FFB}" srcOrd="3" destOrd="0" parTransId="{8FFEFAC9-E8D2-4840-96E5-D9C233755CDC}" sibTransId="{868D0CEC-1D6C-4761-B0F9-8D68C0E1E394}"/>
    <dgm:cxn modelId="{950A7594-0308-4FD9-AA84-785BAA11F89B}" srcId="{B58222A1-E694-47FA-89E4-6F7974521849}" destId="{5DA81719-CA4D-492B-B2E2-A133B24BB310}" srcOrd="4" destOrd="0" parTransId="{F0913C24-550F-4793-87C8-B7EF2AB40701}" sibTransId="{0B70FA32-FB31-4B48-8542-9248C1B1F278}"/>
    <dgm:cxn modelId="{30CFD796-8C56-4362-859E-70579CF73613}" srcId="{B58222A1-E694-47FA-89E4-6F7974521849}" destId="{7B3307B9-51DF-4DD5-A87D-E3C4C47EF16B}" srcOrd="5" destOrd="0" parTransId="{A28F4F99-1101-4F7D-83AA-D0AC8CEEE712}" sibTransId="{1EE71968-E434-4455-99BB-14757566C889}"/>
    <dgm:cxn modelId="{6216CB9E-4276-440B-B0A3-CE13234AE3DB}" type="presOf" srcId="{556295B5-B606-4F4C-984F-72EC0F68A13D}" destId="{FA8045B6-BF82-4696-8288-9478A101E14C}" srcOrd="0" destOrd="1" presId="urn:microsoft.com/office/officeart/2005/8/layout/gear1"/>
    <dgm:cxn modelId="{C7C256A5-1F7E-4D10-A0E6-5DB1FF8EE81C}" type="presOf" srcId="{528370D3-1ADA-4DF3-91C2-267933475BF5}" destId="{148E7E68-E528-4FB3-810B-4FD66A65CE56}" srcOrd="0" destOrd="0" presId="urn:microsoft.com/office/officeart/2005/8/layout/gear1"/>
    <dgm:cxn modelId="{73A1C6AC-F861-427F-BEED-7C964C8BB452}" srcId="{1A6CF018-C5A5-417C-AD4C-4179577F689C}" destId="{B58222A1-E694-47FA-89E4-6F7974521849}" srcOrd="0" destOrd="0" parTransId="{AA311162-453E-4BC1-8792-498E6A9F5EAF}" sibTransId="{7B82DE1F-754E-423A-91BB-23AD92E5EE11}"/>
    <dgm:cxn modelId="{32A32AB1-4F17-4BCC-95FE-2EE74CF9C82C}" srcId="{528370D3-1ADA-4DF3-91C2-267933475BF5}" destId="{E00153C9-397C-4B88-9F4C-5A22AA0EBBCA}" srcOrd="5" destOrd="0" parTransId="{89FE1E46-C7B7-4146-9AA6-47473A2AA053}" sibTransId="{2CA3D04A-F2DC-47BD-ADEA-50CDC5C482E7}"/>
    <dgm:cxn modelId="{A82F6EB5-7438-42FC-813D-D19E8CD96BA5}" type="presOf" srcId="{7B82DE1F-754E-423A-91BB-23AD92E5EE11}" destId="{A26DB5AA-AFF3-45BE-9B4B-0370EE2D6A0E}" srcOrd="0" destOrd="0" presId="urn:microsoft.com/office/officeart/2005/8/layout/gear1"/>
    <dgm:cxn modelId="{BC02B9B5-0C21-4A9F-A52D-ED84D3AA9E89}" type="presOf" srcId="{4FD7C09E-BB00-4BB4-B868-0740F9009D77}" destId="{3FF16929-0E34-4E5F-817E-8E332F37C098}" srcOrd="2" destOrd="0" presId="urn:microsoft.com/office/officeart/2005/8/layout/gear1"/>
    <dgm:cxn modelId="{B44803BC-6CE4-4FDD-9B44-740477128399}" srcId="{B58222A1-E694-47FA-89E4-6F7974521849}" destId="{C3274919-0963-479F-86A0-1CA7D295E253}" srcOrd="0" destOrd="0" parTransId="{E376EB1B-E006-4E20-A25A-9618DA93F81B}" sibTransId="{BC58727C-5B41-4DDC-8C21-512911B03AD1}"/>
    <dgm:cxn modelId="{B0FBEDC4-E507-4F69-913E-C0D06295C52D}" type="presOf" srcId="{C570B595-4DFC-4CCE-B99E-97E484F7B8E5}" destId="{FA8045B6-BF82-4696-8288-9478A101E14C}" srcOrd="0" destOrd="6" presId="urn:microsoft.com/office/officeart/2005/8/layout/gear1"/>
    <dgm:cxn modelId="{0EED6BC9-6805-40FE-88FD-0E262A8ADCF5}" type="presOf" srcId="{7B3307B9-51DF-4DD5-A87D-E3C4C47EF16B}" destId="{FA8045B6-BF82-4696-8288-9478A101E14C}" srcOrd="0" destOrd="5" presId="urn:microsoft.com/office/officeart/2005/8/layout/gear1"/>
    <dgm:cxn modelId="{D45D4FD8-F6C0-45FE-BB9C-B0D901F7AB67}" type="presOf" srcId="{A2C92DD9-CF4E-4C06-830E-473906EA86E4}" destId="{58674155-ABB6-4B5D-90C3-1D28D4B4BBA6}" srcOrd="0" destOrd="0" presId="urn:microsoft.com/office/officeart/2005/8/layout/gear1"/>
    <dgm:cxn modelId="{978A54D9-E98E-41B2-A61C-2C37DB2F5646}" type="presOf" srcId="{94C52A6F-87DD-4155-A1B0-415726590463}" destId="{49C3C0CE-6AB5-4AE1-A19B-5291AEFBA91A}" srcOrd="0" destOrd="0" presId="urn:microsoft.com/office/officeart/2005/8/layout/gear1"/>
    <dgm:cxn modelId="{07E8C4DB-9F28-483E-932F-8B2CC7AD88CB}" srcId="{4FD7C09E-BB00-4BB4-B868-0740F9009D77}" destId="{7CF25523-2295-4BA5-BEBF-BBD806266761}" srcOrd="1" destOrd="0" parTransId="{F8CD963C-3048-4D53-A852-22C166A38D55}" sibTransId="{5BD4996B-471F-4D8A-A39F-889622D7E81F}"/>
    <dgm:cxn modelId="{E473D2DE-6609-43A7-8AC7-B285AE7C1DAD}" srcId="{B58222A1-E694-47FA-89E4-6F7974521849}" destId="{C570B595-4DFC-4CCE-B99E-97E484F7B8E5}" srcOrd="6" destOrd="0" parTransId="{080C7E93-2CEC-4CC2-BD8D-38727ABC2597}" sibTransId="{6F0F7ED9-1FD4-4481-9007-E18D3D9F45A9}"/>
    <dgm:cxn modelId="{300A2BE1-E780-47CD-865E-82386C5FAB8B}" srcId="{1A6CF018-C5A5-417C-AD4C-4179577F689C}" destId="{4FD7C09E-BB00-4BB4-B868-0740F9009D77}" srcOrd="2" destOrd="0" parTransId="{F1E96763-085B-4A5A-B7B9-EF2AB5C33537}" sibTransId="{C52CFC61-5CE9-441D-AEAB-E15C2E85A583}"/>
    <dgm:cxn modelId="{7DCCAEEE-228C-43F6-B560-CF26FC7C4F5F}" srcId="{528370D3-1ADA-4DF3-91C2-267933475BF5}" destId="{E0E10A5B-31D8-4D88-B8F1-E65D2343B3B4}" srcOrd="2" destOrd="0" parTransId="{68EBDAFC-05BA-493C-AF49-5DF336C2CC72}" sibTransId="{EA9BDF6F-30E6-47E4-962D-97EC7C41F6B0}"/>
    <dgm:cxn modelId="{BE7809F1-5C39-452F-B17E-941A99A4FB10}" srcId="{1A6CF018-C5A5-417C-AD4C-4179577F689C}" destId="{528370D3-1ADA-4DF3-91C2-267933475BF5}" srcOrd="1" destOrd="0" parTransId="{947ECCA0-3DFA-459C-8D86-2CF93D60DEA0}" sibTransId="{AE532037-5C13-4CE3-B036-B30E4B00C45E}"/>
    <dgm:cxn modelId="{DE3D9AFC-F16A-46D3-BC52-563986D24438}" type="presOf" srcId="{7CF25523-2295-4BA5-BEBF-BBD806266761}" destId="{58674155-ABB6-4B5D-90C3-1D28D4B4BBA6}" srcOrd="0" destOrd="1" presId="urn:microsoft.com/office/officeart/2005/8/layout/gear1"/>
    <dgm:cxn modelId="{D4D134FE-D02B-4131-9BA6-9542F09D0617}" type="presOf" srcId="{C3274919-0963-479F-86A0-1CA7D295E253}" destId="{FA8045B6-BF82-4696-8288-9478A101E14C}" srcOrd="0" destOrd="0" presId="urn:microsoft.com/office/officeart/2005/8/layout/gear1"/>
    <dgm:cxn modelId="{F627A5FE-749C-426A-A0D8-D8645F5AB745}" type="presOf" srcId="{E00153C9-397C-4B88-9F4C-5A22AA0EBBCA}" destId="{49C3C0CE-6AB5-4AE1-A19B-5291AEFBA91A}" srcOrd="0" destOrd="5" presId="urn:microsoft.com/office/officeart/2005/8/layout/gear1"/>
    <dgm:cxn modelId="{3D7FEA7E-8CBD-4D40-B292-9B262361D83D}" type="presParOf" srcId="{B740D0A5-A0EF-404E-AB48-78A613D93EA2}" destId="{42EF46A9-23B6-4EAF-A905-204AD657CC64}" srcOrd="0" destOrd="0" presId="urn:microsoft.com/office/officeart/2005/8/layout/gear1"/>
    <dgm:cxn modelId="{90538125-F7FE-4672-86DA-A8B2E6448CB1}" type="presParOf" srcId="{B740D0A5-A0EF-404E-AB48-78A613D93EA2}" destId="{7FE9ED84-0627-423D-AB79-2F40CA878849}" srcOrd="1" destOrd="0" presId="urn:microsoft.com/office/officeart/2005/8/layout/gear1"/>
    <dgm:cxn modelId="{B60C58BB-CE56-4FFC-AEBF-D9BC8C070700}" type="presParOf" srcId="{B740D0A5-A0EF-404E-AB48-78A613D93EA2}" destId="{EBEC3CE4-D6C9-402E-B7C3-1084DAC5A4E8}" srcOrd="2" destOrd="0" presId="urn:microsoft.com/office/officeart/2005/8/layout/gear1"/>
    <dgm:cxn modelId="{21633A8A-E1F7-4036-900C-6229BA3745AE}" type="presParOf" srcId="{B740D0A5-A0EF-404E-AB48-78A613D93EA2}" destId="{FA8045B6-BF82-4696-8288-9478A101E14C}" srcOrd="3" destOrd="0" presId="urn:microsoft.com/office/officeart/2005/8/layout/gear1"/>
    <dgm:cxn modelId="{373488AF-496E-4A25-B53D-2FC8BDF71DBC}" type="presParOf" srcId="{B740D0A5-A0EF-404E-AB48-78A613D93EA2}" destId="{148E7E68-E528-4FB3-810B-4FD66A65CE56}" srcOrd="4" destOrd="0" presId="urn:microsoft.com/office/officeart/2005/8/layout/gear1"/>
    <dgm:cxn modelId="{794118D8-C327-4C6A-8AB7-0B9C4C4A6C86}" type="presParOf" srcId="{B740D0A5-A0EF-404E-AB48-78A613D93EA2}" destId="{FBC5B23B-2AF1-4282-BB3B-A938BD845608}" srcOrd="5" destOrd="0" presId="urn:microsoft.com/office/officeart/2005/8/layout/gear1"/>
    <dgm:cxn modelId="{5D317DC7-BF56-4638-9EB8-51A55B72515C}" type="presParOf" srcId="{B740D0A5-A0EF-404E-AB48-78A613D93EA2}" destId="{A06C1748-7C26-4782-A2F9-221398024491}" srcOrd="6" destOrd="0" presId="urn:microsoft.com/office/officeart/2005/8/layout/gear1"/>
    <dgm:cxn modelId="{5218B2BD-1871-41E4-8577-B64427998BEC}" type="presParOf" srcId="{B740D0A5-A0EF-404E-AB48-78A613D93EA2}" destId="{49C3C0CE-6AB5-4AE1-A19B-5291AEFBA91A}" srcOrd="7" destOrd="0" presId="urn:microsoft.com/office/officeart/2005/8/layout/gear1"/>
    <dgm:cxn modelId="{4D1A52D4-A29C-488C-BABC-6E0A8AF87F1B}" type="presParOf" srcId="{B740D0A5-A0EF-404E-AB48-78A613D93EA2}" destId="{3EBC74DF-EE1C-4FCA-894D-A9566D3723AF}" srcOrd="8" destOrd="0" presId="urn:microsoft.com/office/officeart/2005/8/layout/gear1"/>
    <dgm:cxn modelId="{BEC89B7E-562B-4A65-9A72-9D77EA1C7AA5}" type="presParOf" srcId="{B740D0A5-A0EF-404E-AB48-78A613D93EA2}" destId="{C9F6ECC3-0330-4A4E-8D07-A3F09220937E}" srcOrd="9" destOrd="0" presId="urn:microsoft.com/office/officeart/2005/8/layout/gear1"/>
    <dgm:cxn modelId="{8094F59D-2E05-40E7-8765-AE9AC2E43B7C}" type="presParOf" srcId="{B740D0A5-A0EF-404E-AB48-78A613D93EA2}" destId="{3FF16929-0E34-4E5F-817E-8E332F37C098}" srcOrd="10" destOrd="0" presId="urn:microsoft.com/office/officeart/2005/8/layout/gear1"/>
    <dgm:cxn modelId="{97CE55EF-C459-406E-A094-97B98C5AC426}" type="presParOf" srcId="{B740D0A5-A0EF-404E-AB48-78A613D93EA2}" destId="{1105EB65-F0E4-4280-9F5C-87AF592DA22E}" srcOrd="11" destOrd="0" presId="urn:microsoft.com/office/officeart/2005/8/layout/gear1"/>
    <dgm:cxn modelId="{B5378CDE-CAF6-460D-9826-525C6A4F8D69}" type="presParOf" srcId="{B740D0A5-A0EF-404E-AB48-78A613D93EA2}" destId="{58674155-ABB6-4B5D-90C3-1D28D4B4BBA6}" srcOrd="12" destOrd="0" presId="urn:microsoft.com/office/officeart/2005/8/layout/gear1"/>
    <dgm:cxn modelId="{90E54375-0223-4C97-A1DF-29C580C8EDC0}" type="presParOf" srcId="{B740D0A5-A0EF-404E-AB48-78A613D93EA2}" destId="{A26DB5AA-AFF3-45BE-9B4B-0370EE2D6A0E}" srcOrd="13" destOrd="0" presId="urn:microsoft.com/office/officeart/2005/8/layout/gear1"/>
    <dgm:cxn modelId="{77D133C0-DEAC-4E6B-A9D5-D6BFAF24249B}" type="presParOf" srcId="{B740D0A5-A0EF-404E-AB48-78A613D93EA2}" destId="{7A09BB1B-AACB-4A48-A099-77326A00A9ED}" srcOrd="14" destOrd="0" presId="urn:microsoft.com/office/officeart/2005/8/layout/gear1"/>
    <dgm:cxn modelId="{527A30ED-F196-4F7A-A07F-DE14008AA00C}" type="presParOf" srcId="{B740D0A5-A0EF-404E-AB48-78A613D93EA2}" destId="{4BF2AFA5-2252-4C75-A6F3-FD95FA3EEC73}"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C62571B-BD7B-42C0-B747-E39D33575664}"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US"/>
        </a:p>
      </dgm:t>
    </dgm:pt>
    <dgm:pt modelId="{9D8FFEE2-48C4-483D-9A22-58BCB2F4B2F5}">
      <dgm:prSet phldrT="[Tekst]"/>
      <dgm:spPr/>
      <dgm:t>
        <a:bodyPr/>
        <a:lstStyle/>
        <a:p>
          <a:r>
            <a:rPr lang="nl-BE" dirty="0"/>
            <a:t>Architecture</a:t>
          </a:r>
          <a:endParaRPr lang="en-US" dirty="0"/>
        </a:p>
      </dgm:t>
    </dgm:pt>
    <dgm:pt modelId="{515C08CA-F83F-4A67-9AA3-7A5C70E23A39}" type="parTrans" cxnId="{0DE8AB41-8144-44A4-AF03-4539BFBEB23E}">
      <dgm:prSet/>
      <dgm:spPr/>
      <dgm:t>
        <a:bodyPr/>
        <a:lstStyle/>
        <a:p>
          <a:endParaRPr lang="en-US"/>
        </a:p>
      </dgm:t>
    </dgm:pt>
    <dgm:pt modelId="{8F08C452-5D10-4890-8C1F-049AF1506171}" type="sibTrans" cxnId="{0DE8AB41-8144-44A4-AF03-4539BFBEB23E}">
      <dgm:prSet phldrT="[Tekst]"/>
      <dgm:spPr/>
      <dgm:t>
        <a:bodyPr/>
        <a:lstStyle/>
        <a:p>
          <a:r>
            <a:rPr lang="nl-BE" dirty="0"/>
            <a:t>Deployment</a:t>
          </a:r>
          <a:endParaRPr lang="en-US" dirty="0"/>
        </a:p>
      </dgm:t>
    </dgm:pt>
    <dgm:pt modelId="{30222B28-E603-4D72-A51F-C0D5BE201C7D}">
      <dgm:prSet phldrT="[Tekst]"/>
      <dgm:spPr/>
      <dgm:t>
        <a:bodyPr/>
        <a:lstStyle/>
        <a:p>
          <a:r>
            <a:rPr lang="nl-BE" dirty="0"/>
            <a:t>Development</a:t>
          </a:r>
          <a:endParaRPr lang="en-US" dirty="0"/>
        </a:p>
      </dgm:t>
    </dgm:pt>
    <dgm:pt modelId="{CF21282F-8557-4567-85A7-DEFBB63D5246}" type="parTrans" cxnId="{5E2F42C5-4841-4DD4-9FA6-E26D8997FCAE}">
      <dgm:prSet/>
      <dgm:spPr/>
      <dgm:t>
        <a:bodyPr/>
        <a:lstStyle/>
        <a:p>
          <a:endParaRPr lang="en-US"/>
        </a:p>
      </dgm:t>
    </dgm:pt>
    <dgm:pt modelId="{3D466685-AE3E-432B-A704-4A65535AA331}" type="sibTrans" cxnId="{5E2F42C5-4841-4DD4-9FA6-E26D8997FCAE}">
      <dgm:prSet phldrT="[Tekst]"/>
      <dgm:spPr/>
      <dgm:t>
        <a:bodyPr/>
        <a:lstStyle/>
        <a:p>
          <a:r>
            <a:rPr lang="nl-BE" dirty="0"/>
            <a:t>Environment</a:t>
          </a:r>
          <a:endParaRPr lang="en-US" dirty="0"/>
        </a:p>
      </dgm:t>
    </dgm:pt>
    <dgm:pt modelId="{4AE27689-10EB-4C8E-BD48-CFABC3ADF6E5}">
      <dgm:prSet phldrT="[Tekst]"/>
      <dgm:spPr/>
      <dgm:t>
        <a:bodyPr/>
        <a:lstStyle/>
        <a:p>
          <a:r>
            <a:rPr lang="nl-BE" dirty="0"/>
            <a:t>Project Management</a:t>
          </a:r>
          <a:endParaRPr lang="en-US" dirty="0"/>
        </a:p>
      </dgm:t>
    </dgm:pt>
    <dgm:pt modelId="{3C08C178-DE55-48F3-9E8E-EA74DF2B0912}" type="parTrans" cxnId="{6911E7D9-C288-49F4-9957-9B017959033D}">
      <dgm:prSet/>
      <dgm:spPr/>
      <dgm:t>
        <a:bodyPr/>
        <a:lstStyle/>
        <a:p>
          <a:endParaRPr lang="en-US"/>
        </a:p>
      </dgm:t>
    </dgm:pt>
    <dgm:pt modelId="{6AFB2521-48D8-44BE-BDB1-489FD1DFC09C}" type="sibTrans" cxnId="{6911E7D9-C288-49F4-9957-9B017959033D}">
      <dgm:prSet phldrT="[Tekst]"/>
      <dgm:spPr/>
      <dgm:t>
        <a:bodyPr/>
        <a:lstStyle/>
        <a:p>
          <a:r>
            <a:rPr lang="nl-BE" dirty="0" err="1"/>
            <a:t>Requirements</a:t>
          </a:r>
          <a:endParaRPr lang="en-US" dirty="0"/>
        </a:p>
      </dgm:t>
    </dgm:pt>
    <dgm:pt modelId="{8FCD7B38-06A8-4560-AFF3-DFB3E84DD370}">
      <dgm:prSet phldrT="[Tekst]"/>
      <dgm:spPr>
        <a:noFill/>
      </dgm:spPr>
      <dgm:t>
        <a:bodyPr/>
        <a:lstStyle/>
        <a:p>
          <a:r>
            <a:rPr lang="nl-BE" dirty="0"/>
            <a:t> </a:t>
          </a:r>
          <a:endParaRPr lang="en-US" dirty="0"/>
        </a:p>
      </dgm:t>
    </dgm:pt>
    <dgm:pt modelId="{A02139C7-4FE1-44F5-87B9-EE5731037440}" type="sibTrans" cxnId="{1CA2750B-2F37-433B-90A0-6318664F85A7}">
      <dgm:prSet custT="1"/>
      <dgm:spPr/>
      <dgm:t>
        <a:bodyPr/>
        <a:lstStyle/>
        <a:p>
          <a:r>
            <a:rPr lang="nl-BE" sz="1400" dirty="0"/>
            <a:t>Test</a:t>
          </a:r>
          <a:endParaRPr lang="en-US" sz="1400" dirty="0"/>
        </a:p>
      </dgm:t>
    </dgm:pt>
    <dgm:pt modelId="{C30CF5AC-A5D7-4F44-A0ED-9484F71AB029}" type="parTrans" cxnId="{1CA2750B-2F37-433B-90A0-6318664F85A7}">
      <dgm:prSet/>
      <dgm:spPr/>
      <dgm:t>
        <a:bodyPr/>
        <a:lstStyle/>
        <a:p>
          <a:endParaRPr lang="en-US"/>
        </a:p>
      </dgm:t>
    </dgm:pt>
    <dgm:pt modelId="{382EB5E0-BC8D-4679-8C6B-AE0DDA447004}" type="pres">
      <dgm:prSet presAssocID="{CC62571B-BD7B-42C0-B747-E39D33575664}" presName="Name0" presStyleCnt="0">
        <dgm:presLayoutVars>
          <dgm:chMax/>
          <dgm:chPref/>
          <dgm:dir/>
          <dgm:animLvl val="lvl"/>
        </dgm:presLayoutVars>
      </dgm:prSet>
      <dgm:spPr/>
    </dgm:pt>
    <dgm:pt modelId="{FF349189-17B3-488F-BC53-7E3567FE3753}" type="pres">
      <dgm:prSet presAssocID="{9D8FFEE2-48C4-483D-9A22-58BCB2F4B2F5}" presName="composite" presStyleCnt="0"/>
      <dgm:spPr/>
    </dgm:pt>
    <dgm:pt modelId="{4A7C7E4E-0E75-45C4-9EF9-21FD099D7E3C}" type="pres">
      <dgm:prSet presAssocID="{9D8FFEE2-48C4-483D-9A22-58BCB2F4B2F5}" presName="Parent1" presStyleLbl="node1" presStyleIdx="0" presStyleCnt="8">
        <dgm:presLayoutVars>
          <dgm:chMax val="1"/>
          <dgm:chPref val="1"/>
          <dgm:bulletEnabled val="1"/>
        </dgm:presLayoutVars>
      </dgm:prSet>
      <dgm:spPr/>
    </dgm:pt>
    <dgm:pt modelId="{B4752A86-D349-4CEB-AFD1-3BC550DC8911}" type="pres">
      <dgm:prSet presAssocID="{9D8FFEE2-48C4-483D-9A22-58BCB2F4B2F5}" presName="Childtext1" presStyleLbl="revTx" presStyleIdx="0" presStyleCnt="4" custLinFactNeighborX="5441" custLinFactNeighborY="3126">
        <dgm:presLayoutVars>
          <dgm:chMax val="0"/>
          <dgm:chPref val="0"/>
          <dgm:bulletEnabled val="1"/>
        </dgm:presLayoutVars>
      </dgm:prSet>
      <dgm:spPr/>
    </dgm:pt>
    <dgm:pt modelId="{F1EA741E-2FA7-47BF-BE38-4E7F9171C3B4}" type="pres">
      <dgm:prSet presAssocID="{9D8FFEE2-48C4-483D-9A22-58BCB2F4B2F5}" presName="BalanceSpacing" presStyleCnt="0"/>
      <dgm:spPr/>
    </dgm:pt>
    <dgm:pt modelId="{09151069-0DE0-4F6D-A891-057375B26537}" type="pres">
      <dgm:prSet presAssocID="{9D8FFEE2-48C4-483D-9A22-58BCB2F4B2F5}" presName="BalanceSpacing1" presStyleCnt="0"/>
      <dgm:spPr/>
    </dgm:pt>
    <dgm:pt modelId="{99CF9941-C537-4C85-AEAB-5414923E2DEB}" type="pres">
      <dgm:prSet presAssocID="{8F08C452-5D10-4890-8C1F-049AF1506171}" presName="Accent1Text" presStyleLbl="node1" presStyleIdx="1" presStyleCnt="8"/>
      <dgm:spPr/>
    </dgm:pt>
    <dgm:pt modelId="{E86DAA1A-7864-4CD8-BCBF-E4A366B9253F}" type="pres">
      <dgm:prSet presAssocID="{8F08C452-5D10-4890-8C1F-049AF1506171}" presName="spaceBetweenRectangles" presStyleCnt="0"/>
      <dgm:spPr/>
    </dgm:pt>
    <dgm:pt modelId="{8A072BFC-BC63-4522-89A6-379CE9A057F5}" type="pres">
      <dgm:prSet presAssocID="{30222B28-E603-4D72-A51F-C0D5BE201C7D}" presName="composite" presStyleCnt="0"/>
      <dgm:spPr/>
    </dgm:pt>
    <dgm:pt modelId="{046018EE-CE96-41C1-AADC-2D8E9C8526F8}" type="pres">
      <dgm:prSet presAssocID="{30222B28-E603-4D72-A51F-C0D5BE201C7D}" presName="Parent1" presStyleLbl="node1" presStyleIdx="2" presStyleCnt="8">
        <dgm:presLayoutVars>
          <dgm:chMax val="1"/>
          <dgm:chPref val="1"/>
          <dgm:bulletEnabled val="1"/>
        </dgm:presLayoutVars>
      </dgm:prSet>
      <dgm:spPr/>
    </dgm:pt>
    <dgm:pt modelId="{D2EC6780-90B9-4ED9-A309-305A9743120F}" type="pres">
      <dgm:prSet presAssocID="{30222B28-E603-4D72-A51F-C0D5BE201C7D}" presName="Childtext1" presStyleLbl="revTx" presStyleIdx="1" presStyleCnt="4">
        <dgm:presLayoutVars>
          <dgm:chMax val="0"/>
          <dgm:chPref val="0"/>
          <dgm:bulletEnabled val="1"/>
        </dgm:presLayoutVars>
      </dgm:prSet>
      <dgm:spPr/>
    </dgm:pt>
    <dgm:pt modelId="{AA5647DE-C38D-4A6A-9AB8-B025A3E963F6}" type="pres">
      <dgm:prSet presAssocID="{30222B28-E603-4D72-A51F-C0D5BE201C7D}" presName="BalanceSpacing" presStyleCnt="0"/>
      <dgm:spPr/>
    </dgm:pt>
    <dgm:pt modelId="{B1B1362C-5D33-4BBA-BBB6-85E3F8639343}" type="pres">
      <dgm:prSet presAssocID="{30222B28-E603-4D72-A51F-C0D5BE201C7D}" presName="BalanceSpacing1" presStyleCnt="0"/>
      <dgm:spPr/>
    </dgm:pt>
    <dgm:pt modelId="{90BCDC55-3F2B-4223-B5C4-C45AD64EFF72}" type="pres">
      <dgm:prSet presAssocID="{3D466685-AE3E-432B-A704-4A65535AA331}" presName="Accent1Text" presStyleLbl="node1" presStyleIdx="3" presStyleCnt="8"/>
      <dgm:spPr/>
    </dgm:pt>
    <dgm:pt modelId="{70C5320A-2797-427D-BBFF-5B175CB7ADE3}" type="pres">
      <dgm:prSet presAssocID="{3D466685-AE3E-432B-A704-4A65535AA331}" presName="spaceBetweenRectangles" presStyleCnt="0"/>
      <dgm:spPr/>
    </dgm:pt>
    <dgm:pt modelId="{F6EAE4E7-BA88-4FCF-AA54-4769DB32956C}" type="pres">
      <dgm:prSet presAssocID="{4AE27689-10EB-4C8E-BD48-CFABC3ADF6E5}" presName="composite" presStyleCnt="0"/>
      <dgm:spPr/>
    </dgm:pt>
    <dgm:pt modelId="{77FD8197-EFD2-445A-996A-F1121B5525C5}" type="pres">
      <dgm:prSet presAssocID="{4AE27689-10EB-4C8E-BD48-CFABC3ADF6E5}" presName="Parent1" presStyleLbl="node1" presStyleIdx="4" presStyleCnt="8">
        <dgm:presLayoutVars>
          <dgm:chMax val="1"/>
          <dgm:chPref val="1"/>
          <dgm:bulletEnabled val="1"/>
        </dgm:presLayoutVars>
      </dgm:prSet>
      <dgm:spPr/>
    </dgm:pt>
    <dgm:pt modelId="{84AB500A-5ABA-4271-B91A-FADFCC9B558C}" type="pres">
      <dgm:prSet presAssocID="{4AE27689-10EB-4C8E-BD48-CFABC3ADF6E5}" presName="Childtext1" presStyleLbl="revTx" presStyleIdx="2" presStyleCnt="4">
        <dgm:presLayoutVars>
          <dgm:chMax val="0"/>
          <dgm:chPref val="0"/>
          <dgm:bulletEnabled val="1"/>
        </dgm:presLayoutVars>
      </dgm:prSet>
      <dgm:spPr/>
    </dgm:pt>
    <dgm:pt modelId="{217849A0-5D84-4AE5-9B8F-3D6256F2B0F2}" type="pres">
      <dgm:prSet presAssocID="{4AE27689-10EB-4C8E-BD48-CFABC3ADF6E5}" presName="BalanceSpacing" presStyleCnt="0"/>
      <dgm:spPr/>
    </dgm:pt>
    <dgm:pt modelId="{6515ED83-2B01-4B50-94F0-73A0A6085FBB}" type="pres">
      <dgm:prSet presAssocID="{4AE27689-10EB-4C8E-BD48-CFABC3ADF6E5}" presName="BalanceSpacing1" presStyleCnt="0"/>
      <dgm:spPr/>
    </dgm:pt>
    <dgm:pt modelId="{0BB0E34C-03AC-484E-9DD7-E45E0A0A4BFA}" type="pres">
      <dgm:prSet presAssocID="{6AFB2521-48D8-44BE-BDB1-489FD1DFC09C}" presName="Accent1Text" presStyleLbl="node1" presStyleIdx="5" presStyleCnt="8"/>
      <dgm:spPr/>
    </dgm:pt>
    <dgm:pt modelId="{03DE3D4E-8474-49AE-8CEF-BE976B5A84BD}" type="pres">
      <dgm:prSet presAssocID="{6AFB2521-48D8-44BE-BDB1-489FD1DFC09C}" presName="spaceBetweenRectangles" presStyleCnt="0"/>
      <dgm:spPr/>
    </dgm:pt>
    <dgm:pt modelId="{9C0490FC-5BAF-4A2A-BDA5-C022738B0719}" type="pres">
      <dgm:prSet presAssocID="{8FCD7B38-06A8-4560-AFF3-DFB3E84DD370}" presName="composite" presStyleCnt="0"/>
      <dgm:spPr/>
    </dgm:pt>
    <dgm:pt modelId="{E958DE69-B4D0-4175-ACF6-F026D27016BA}" type="pres">
      <dgm:prSet presAssocID="{8FCD7B38-06A8-4560-AFF3-DFB3E84DD370}" presName="Parent1" presStyleLbl="node1" presStyleIdx="6" presStyleCnt="8">
        <dgm:presLayoutVars>
          <dgm:chMax val="1"/>
          <dgm:chPref val="1"/>
          <dgm:bulletEnabled val="1"/>
        </dgm:presLayoutVars>
      </dgm:prSet>
      <dgm:spPr/>
    </dgm:pt>
    <dgm:pt modelId="{5A4B6A5A-DAF4-49DD-B646-01A71E6F97F2}" type="pres">
      <dgm:prSet presAssocID="{8FCD7B38-06A8-4560-AFF3-DFB3E84DD370}" presName="Childtext1" presStyleLbl="revTx" presStyleIdx="3" presStyleCnt="4">
        <dgm:presLayoutVars>
          <dgm:chMax val="0"/>
          <dgm:chPref val="0"/>
          <dgm:bulletEnabled val="1"/>
        </dgm:presLayoutVars>
      </dgm:prSet>
      <dgm:spPr/>
    </dgm:pt>
    <dgm:pt modelId="{5D13F4FF-25B4-474E-9FBB-FD2EE11D715E}" type="pres">
      <dgm:prSet presAssocID="{8FCD7B38-06A8-4560-AFF3-DFB3E84DD370}" presName="BalanceSpacing" presStyleCnt="0"/>
      <dgm:spPr/>
    </dgm:pt>
    <dgm:pt modelId="{A1D016EC-22EC-4A98-BC94-F2E22266B7E0}" type="pres">
      <dgm:prSet presAssocID="{8FCD7B38-06A8-4560-AFF3-DFB3E84DD370}" presName="BalanceSpacing1" presStyleCnt="0"/>
      <dgm:spPr/>
    </dgm:pt>
    <dgm:pt modelId="{1AC092A2-A365-4113-A8A0-06A4838303A9}" type="pres">
      <dgm:prSet presAssocID="{A02139C7-4FE1-44F5-87B9-EE5731037440}" presName="Accent1Text" presStyleLbl="node1" presStyleIdx="7" presStyleCnt="8" custLinFactX="-8274" custLinFactNeighborX="-100000" custLinFactNeighborY="-3919"/>
      <dgm:spPr/>
    </dgm:pt>
  </dgm:ptLst>
  <dgm:cxnLst>
    <dgm:cxn modelId="{1CA2750B-2F37-433B-90A0-6318664F85A7}" srcId="{CC62571B-BD7B-42C0-B747-E39D33575664}" destId="{8FCD7B38-06A8-4560-AFF3-DFB3E84DD370}" srcOrd="3" destOrd="0" parTransId="{C30CF5AC-A5D7-4F44-A0ED-9484F71AB029}" sibTransId="{A02139C7-4FE1-44F5-87B9-EE5731037440}"/>
    <dgm:cxn modelId="{84CA4D1D-C590-47F2-8072-2CAC394AE6B9}" type="presOf" srcId="{6AFB2521-48D8-44BE-BDB1-489FD1DFC09C}" destId="{0BB0E34C-03AC-484E-9DD7-E45E0A0A4BFA}" srcOrd="0" destOrd="0" presId="urn:microsoft.com/office/officeart/2008/layout/AlternatingHexagons"/>
    <dgm:cxn modelId="{F8D6721D-537A-4E30-AD02-F018FC4B14B0}" type="presOf" srcId="{4AE27689-10EB-4C8E-BD48-CFABC3ADF6E5}" destId="{77FD8197-EFD2-445A-996A-F1121B5525C5}" srcOrd="0" destOrd="0" presId="urn:microsoft.com/office/officeart/2008/layout/AlternatingHexagons"/>
    <dgm:cxn modelId="{AB1D4D41-D455-463B-8A0D-F8BF8B8603AF}" type="presOf" srcId="{A02139C7-4FE1-44F5-87B9-EE5731037440}" destId="{1AC092A2-A365-4113-A8A0-06A4838303A9}" srcOrd="0" destOrd="0" presId="urn:microsoft.com/office/officeart/2008/layout/AlternatingHexagons"/>
    <dgm:cxn modelId="{0DE8AB41-8144-44A4-AF03-4539BFBEB23E}" srcId="{CC62571B-BD7B-42C0-B747-E39D33575664}" destId="{9D8FFEE2-48C4-483D-9A22-58BCB2F4B2F5}" srcOrd="0" destOrd="0" parTransId="{515C08CA-F83F-4A67-9AA3-7A5C70E23A39}" sibTransId="{8F08C452-5D10-4890-8C1F-049AF1506171}"/>
    <dgm:cxn modelId="{D8644A43-0687-4FB4-9FE9-F5F3558A2782}" type="presOf" srcId="{CC62571B-BD7B-42C0-B747-E39D33575664}" destId="{382EB5E0-BC8D-4679-8C6B-AE0DDA447004}" srcOrd="0" destOrd="0" presId="urn:microsoft.com/office/officeart/2008/layout/AlternatingHexagons"/>
    <dgm:cxn modelId="{F6366A84-64EA-418B-BA7B-97474BD1070D}" type="presOf" srcId="{9D8FFEE2-48C4-483D-9A22-58BCB2F4B2F5}" destId="{4A7C7E4E-0E75-45C4-9EF9-21FD099D7E3C}" srcOrd="0" destOrd="0" presId="urn:microsoft.com/office/officeart/2008/layout/AlternatingHexagons"/>
    <dgm:cxn modelId="{9201C48B-35C8-4A31-8CC2-5DE672421012}" type="presOf" srcId="{8F08C452-5D10-4890-8C1F-049AF1506171}" destId="{99CF9941-C537-4C85-AEAB-5414923E2DEB}" srcOrd="0" destOrd="0" presId="urn:microsoft.com/office/officeart/2008/layout/AlternatingHexagons"/>
    <dgm:cxn modelId="{DA1F7690-B846-4782-B11D-879ABE9CA148}" type="presOf" srcId="{3D466685-AE3E-432B-A704-4A65535AA331}" destId="{90BCDC55-3F2B-4223-B5C4-C45AD64EFF72}" srcOrd="0" destOrd="0" presId="urn:microsoft.com/office/officeart/2008/layout/AlternatingHexagons"/>
    <dgm:cxn modelId="{69CC8EC3-DDC6-4744-959B-CF79279486E8}" type="presOf" srcId="{8FCD7B38-06A8-4560-AFF3-DFB3E84DD370}" destId="{E958DE69-B4D0-4175-ACF6-F026D27016BA}" srcOrd="0" destOrd="0" presId="urn:microsoft.com/office/officeart/2008/layout/AlternatingHexagons"/>
    <dgm:cxn modelId="{5E2F42C5-4841-4DD4-9FA6-E26D8997FCAE}" srcId="{CC62571B-BD7B-42C0-B747-E39D33575664}" destId="{30222B28-E603-4D72-A51F-C0D5BE201C7D}" srcOrd="1" destOrd="0" parTransId="{CF21282F-8557-4567-85A7-DEFBB63D5246}" sibTransId="{3D466685-AE3E-432B-A704-4A65535AA331}"/>
    <dgm:cxn modelId="{FB5917D8-4BE6-4C32-8B21-5AD6670E1F30}" type="presOf" srcId="{30222B28-E603-4D72-A51F-C0D5BE201C7D}" destId="{046018EE-CE96-41C1-AADC-2D8E9C8526F8}" srcOrd="0" destOrd="0" presId="urn:microsoft.com/office/officeart/2008/layout/AlternatingHexagons"/>
    <dgm:cxn modelId="{6911E7D9-C288-49F4-9957-9B017959033D}" srcId="{CC62571B-BD7B-42C0-B747-E39D33575664}" destId="{4AE27689-10EB-4C8E-BD48-CFABC3ADF6E5}" srcOrd="2" destOrd="0" parTransId="{3C08C178-DE55-48F3-9E8E-EA74DF2B0912}" sibTransId="{6AFB2521-48D8-44BE-BDB1-489FD1DFC09C}"/>
    <dgm:cxn modelId="{D0C222E7-0914-4215-A603-46B439789E7B}" type="presParOf" srcId="{382EB5E0-BC8D-4679-8C6B-AE0DDA447004}" destId="{FF349189-17B3-488F-BC53-7E3567FE3753}" srcOrd="0" destOrd="0" presId="urn:microsoft.com/office/officeart/2008/layout/AlternatingHexagons"/>
    <dgm:cxn modelId="{FE8984E7-6336-4339-9BC1-BF1858161BA7}" type="presParOf" srcId="{FF349189-17B3-488F-BC53-7E3567FE3753}" destId="{4A7C7E4E-0E75-45C4-9EF9-21FD099D7E3C}" srcOrd="0" destOrd="0" presId="urn:microsoft.com/office/officeart/2008/layout/AlternatingHexagons"/>
    <dgm:cxn modelId="{5A14A646-A6E2-42A8-89EE-90FD0D174942}" type="presParOf" srcId="{FF349189-17B3-488F-BC53-7E3567FE3753}" destId="{B4752A86-D349-4CEB-AFD1-3BC550DC8911}" srcOrd="1" destOrd="0" presId="urn:microsoft.com/office/officeart/2008/layout/AlternatingHexagons"/>
    <dgm:cxn modelId="{4C5BFF16-5A50-49A4-B45E-0E4C99EFDD53}" type="presParOf" srcId="{FF349189-17B3-488F-BC53-7E3567FE3753}" destId="{F1EA741E-2FA7-47BF-BE38-4E7F9171C3B4}" srcOrd="2" destOrd="0" presId="urn:microsoft.com/office/officeart/2008/layout/AlternatingHexagons"/>
    <dgm:cxn modelId="{A37E6276-1CF6-4867-A168-CF62C26B75C5}" type="presParOf" srcId="{FF349189-17B3-488F-BC53-7E3567FE3753}" destId="{09151069-0DE0-4F6D-A891-057375B26537}" srcOrd="3" destOrd="0" presId="urn:microsoft.com/office/officeart/2008/layout/AlternatingHexagons"/>
    <dgm:cxn modelId="{78E054A2-E662-400C-96EC-170E851D21F9}" type="presParOf" srcId="{FF349189-17B3-488F-BC53-7E3567FE3753}" destId="{99CF9941-C537-4C85-AEAB-5414923E2DEB}" srcOrd="4" destOrd="0" presId="urn:microsoft.com/office/officeart/2008/layout/AlternatingHexagons"/>
    <dgm:cxn modelId="{E38576AE-65E2-484E-B4D2-3CA175A0607B}" type="presParOf" srcId="{382EB5E0-BC8D-4679-8C6B-AE0DDA447004}" destId="{E86DAA1A-7864-4CD8-BCBF-E4A366B9253F}" srcOrd="1" destOrd="0" presId="urn:microsoft.com/office/officeart/2008/layout/AlternatingHexagons"/>
    <dgm:cxn modelId="{7C5FC574-B152-4495-903B-B2ABA72B726A}" type="presParOf" srcId="{382EB5E0-BC8D-4679-8C6B-AE0DDA447004}" destId="{8A072BFC-BC63-4522-89A6-379CE9A057F5}" srcOrd="2" destOrd="0" presId="urn:microsoft.com/office/officeart/2008/layout/AlternatingHexagons"/>
    <dgm:cxn modelId="{11A8AE73-AC50-4412-927B-ABFFFE2AFF65}" type="presParOf" srcId="{8A072BFC-BC63-4522-89A6-379CE9A057F5}" destId="{046018EE-CE96-41C1-AADC-2D8E9C8526F8}" srcOrd="0" destOrd="0" presId="urn:microsoft.com/office/officeart/2008/layout/AlternatingHexagons"/>
    <dgm:cxn modelId="{DC64221A-00B2-43DB-BD45-F80A3914DDEA}" type="presParOf" srcId="{8A072BFC-BC63-4522-89A6-379CE9A057F5}" destId="{D2EC6780-90B9-4ED9-A309-305A9743120F}" srcOrd="1" destOrd="0" presId="urn:microsoft.com/office/officeart/2008/layout/AlternatingHexagons"/>
    <dgm:cxn modelId="{8401421F-5FE7-4047-BE01-C7D9E1E7E499}" type="presParOf" srcId="{8A072BFC-BC63-4522-89A6-379CE9A057F5}" destId="{AA5647DE-C38D-4A6A-9AB8-B025A3E963F6}" srcOrd="2" destOrd="0" presId="urn:microsoft.com/office/officeart/2008/layout/AlternatingHexagons"/>
    <dgm:cxn modelId="{5C8B9C25-5B11-4E01-94B3-D69D848C9515}" type="presParOf" srcId="{8A072BFC-BC63-4522-89A6-379CE9A057F5}" destId="{B1B1362C-5D33-4BBA-BBB6-85E3F8639343}" srcOrd="3" destOrd="0" presId="urn:microsoft.com/office/officeart/2008/layout/AlternatingHexagons"/>
    <dgm:cxn modelId="{CCF87F18-6D1A-4C27-979F-93F0FC3BFBB7}" type="presParOf" srcId="{8A072BFC-BC63-4522-89A6-379CE9A057F5}" destId="{90BCDC55-3F2B-4223-B5C4-C45AD64EFF72}" srcOrd="4" destOrd="0" presId="urn:microsoft.com/office/officeart/2008/layout/AlternatingHexagons"/>
    <dgm:cxn modelId="{B0401704-D821-4F78-8442-BF001B3335BF}" type="presParOf" srcId="{382EB5E0-BC8D-4679-8C6B-AE0DDA447004}" destId="{70C5320A-2797-427D-BBFF-5B175CB7ADE3}" srcOrd="3" destOrd="0" presId="urn:microsoft.com/office/officeart/2008/layout/AlternatingHexagons"/>
    <dgm:cxn modelId="{4D71E104-4F76-4051-85DE-5C4D87739E51}" type="presParOf" srcId="{382EB5E0-BC8D-4679-8C6B-AE0DDA447004}" destId="{F6EAE4E7-BA88-4FCF-AA54-4769DB32956C}" srcOrd="4" destOrd="0" presId="urn:microsoft.com/office/officeart/2008/layout/AlternatingHexagons"/>
    <dgm:cxn modelId="{503CED80-7CEC-4F68-BC0D-34AA60E872AF}" type="presParOf" srcId="{F6EAE4E7-BA88-4FCF-AA54-4769DB32956C}" destId="{77FD8197-EFD2-445A-996A-F1121B5525C5}" srcOrd="0" destOrd="0" presId="urn:microsoft.com/office/officeart/2008/layout/AlternatingHexagons"/>
    <dgm:cxn modelId="{4299D275-2C34-4B28-96E0-6B7FA0CC9941}" type="presParOf" srcId="{F6EAE4E7-BA88-4FCF-AA54-4769DB32956C}" destId="{84AB500A-5ABA-4271-B91A-FADFCC9B558C}" srcOrd="1" destOrd="0" presId="urn:microsoft.com/office/officeart/2008/layout/AlternatingHexagons"/>
    <dgm:cxn modelId="{3DFF0C5D-ECBA-414C-9B37-48B2D8F8E340}" type="presParOf" srcId="{F6EAE4E7-BA88-4FCF-AA54-4769DB32956C}" destId="{217849A0-5D84-4AE5-9B8F-3D6256F2B0F2}" srcOrd="2" destOrd="0" presId="urn:microsoft.com/office/officeart/2008/layout/AlternatingHexagons"/>
    <dgm:cxn modelId="{1E5D7A08-F9A3-409F-AB4B-578B37E46646}" type="presParOf" srcId="{F6EAE4E7-BA88-4FCF-AA54-4769DB32956C}" destId="{6515ED83-2B01-4B50-94F0-73A0A6085FBB}" srcOrd="3" destOrd="0" presId="urn:microsoft.com/office/officeart/2008/layout/AlternatingHexagons"/>
    <dgm:cxn modelId="{3EFEEBC6-94D3-412C-A46B-02EA184CA547}" type="presParOf" srcId="{F6EAE4E7-BA88-4FCF-AA54-4769DB32956C}" destId="{0BB0E34C-03AC-484E-9DD7-E45E0A0A4BFA}" srcOrd="4" destOrd="0" presId="urn:microsoft.com/office/officeart/2008/layout/AlternatingHexagons"/>
    <dgm:cxn modelId="{44E1B991-C3C5-4C78-A98B-477E8542641C}" type="presParOf" srcId="{382EB5E0-BC8D-4679-8C6B-AE0DDA447004}" destId="{03DE3D4E-8474-49AE-8CEF-BE976B5A84BD}" srcOrd="5" destOrd="0" presId="urn:microsoft.com/office/officeart/2008/layout/AlternatingHexagons"/>
    <dgm:cxn modelId="{DBDE8AD5-D532-4543-84BC-E2BD9AE383BF}" type="presParOf" srcId="{382EB5E0-BC8D-4679-8C6B-AE0DDA447004}" destId="{9C0490FC-5BAF-4A2A-BDA5-C022738B0719}" srcOrd="6" destOrd="0" presId="urn:microsoft.com/office/officeart/2008/layout/AlternatingHexagons"/>
    <dgm:cxn modelId="{B4090C12-C68E-4B20-AC58-189171223D42}" type="presParOf" srcId="{9C0490FC-5BAF-4A2A-BDA5-C022738B0719}" destId="{E958DE69-B4D0-4175-ACF6-F026D27016BA}" srcOrd="0" destOrd="0" presId="urn:microsoft.com/office/officeart/2008/layout/AlternatingHexagons"/>
    <dgm:cxn modelId="{F4AF22AC-81DC-4189-85C8-845764B505E6}" type="presParOf" srcId="{9C0490FC-5BAF-4A2A-BDA5-C022738B0719}" destId="{5A4B6A5A-DAF4-49DD-B646-01A71E6F97F2}" srcOrd="1" destOrd="0" presId="urn:microsoft.com/office/officeart/2008/layout/AlternatingHexagons"/>
    <dgm:cxn modelId="{101E4F0F-F0C9-43BE-898E-3B7DD0BFA460}" type="presParOf" srcId="{9C0490FC-5BAF-4A2A-BDA5-C022738B0719}" destId="{5D13F4FF-25B4-474E-9FBB-FD2EE11D715E}" srcOrd="2" destOrd="0" presId="urn:microsoft.com/office/officeart/2008/layout/AlternatingHexagons"/>
    <dgm:cxn modelId="{37BCC400-93A7-4C77-89B7-B51C58A181CA}" type="presParOf" srcId="{9C0490FC-5BAF-4A2A-BDA5-C022738B0719}" destId="{A1D016EC-22EC-4A98-BC94-F2E22266B7E0}" srcOrd="3" destOrd="0" presId="urn:microsoft.com/office/officeart/2008/layout/AlternatingHexagons"/>
    <dgm:cxn modelId="{8C63559E-1F18-4A5F-8BF9-821966537423}" type="presParOf" srcId="{9C0490FC-5BAF-4A2A-BDA5-C022738B0719}" destId="{1AC092A2-A365-4113-A8A0-06A4838303A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59F560-0FEF-4403-96C8-882314404F60}" type="doc">
      <dgm:prSet loTypeId="urn:microsoft.com/office/officeart/2005/8/layout/StepDownProcess" loCatId="process" qsTypeId="urn:microsoft.com/office/officeart/2005/8/quickstyle/simple1" qsCatId="simple" csTypeId="urn:microsoft.com/office/officeart/2005/8/colors/accent1_2" csCatId="accent1"/>
      <dgm:spPr/>
      <dgm:t>
        <a:bodyPr/>
        <a:lstStyle/>
        <a:p>
          <a:endParaRPr lang="en-GB"/>
        </a:p>
      </dgm:t>
    </dgm:pt>
    <dgm:pt modelId="{A10062CD-7CA5-4551-8588-CA8BA9DF3832}">
      <dgm:prSet custT="1"/>
      <dgm:spPr/>
      <dgm:t>
        <a:bodyPr/>
        <a:lstStyle/>
        <a:p>
          <a:pPr rtl="0"/>
          <a:r>
            <a:rPr lang="hr-HR" sz="700"/>
            <a:t>Requiremants</a:t>
          </a:r>
          <a:endParaRPr lang="en-GB" sz="700" dirty="0"/>
        </a:p>
      </dgm:t>
    </dgm:pt>
    <dgm:pt modelId="{D5688609-7800-46E0-B165-6683E8F5E4F6}" type="parTrans" cxnId="{A045525F-221F-4033-BACC-5FBE1367F145}">
      <dgm:prSet/>
      <dgm:spPr/>
      <dgm:t>
        <a:bodyPr/>
        <a:lstStyle/>
        <a:p>
          <a:endParaRPr lang="en-GB" sz="1050"/>
        </a:p>
      </dgm:t>
    </dgm:pt>
    <dgm:pt modelId="{29069F67-97CB-4FAF-8735-A719F3ECD736}" type="sibTrans" cxnId="{A045525F-221F-4033-BACC-5FBE1367F145}">
      <dgm:prSet/>
      <dgm:spPr/>
      <dgm:t>
        <a:bodyPr/>
        <a:lstStyle/>
        <a:p>
          <a:endParaRPr lang="en-GB" sz="1050"/>
        </a:p>
      </dgm:t>
    </dgm:pt>
    <dgm:pt modelId="{CE28E3EA-3D77-4183-BED8-DC0091DD1545}">
      <dgm:prSet custT="1"/>
      <dgm:spPr/>
      <dgm:t>
        <a:bodyPr/>
        <a:lstStyle/>
        <a:p>
          <a:pPr rtl="0"/>
          <a:r>
            <a:rPr lang="hr-HR" sz="700"/>
            <a:t>Design</a:t>
          </a:r>
          <a:endParaRPr lang="en-GB" sz="700" dirty="0"/>
        </a:p>
      </dgm:t>
    </dgm:pt>
    <dgm:pt modelId="{5C3EBDB4-9D92-460A-BCCC-7BDFBA13783A}" type="parTrans" cxnId="{658D0251-490C-4462-AF9A-DE5D711E55F7}">
      <dgm:prSet/>
      <dgm:spPr/>
      <dgm:t>
        <a:bodyPr/>
        <a:lstStyle/>
        <a:p>
          <a:endParaRPr lang="en-GB" sz="1050"/>
        </a:p>
      </dgm:t>
    </dgm:pt>
    <dgm:pt modelId="{25B372C9-CF69-4D07-8DAB-9756A81883AB}" type="sibTrans" cxnId="{658D0251-490C-4462-AF9A-DE5D711E55F7}">
      <dgm:prSet/>
      <dgm:spPr/>
      <dgm:t>
        <a:bodyPr/>
        <a:lstStyle/>
        <a:p>
          <a:endParaRPr lang="en-GB" sz="1050"/>
        </a:p>
      </dgm:t>
    </dgm:pt>
    <dgm:pt modelId="{7AB8DEE9-E868-4C6A-90AA-74B92EAE0EF1}">
      <dgm:prSet custT="1"/>
      <dgm:spPr/>
      <dgm:t>
        <a:bodyPr/>
        <a:lstStyle/>
        <a:p>
          <a:pPr rtl="0"/>
          <a:r>
            <a:rPr lang="hr-HR" sz="700"/>
            <a:t>Implementation</a:t>
          </a:r>
          <a:endParaRPr lang="en-GB" sz="700" dirty="0"/>
        </a:p>
      </dgm:t>
    </dgm:pt>
    <dgm:pt modelId="{A252C831-D2BA-49EF-BF39-444E2606AFA5}" type="parTrans" cxnId="{385A62A4-567B-4111-94A1-9A8C93122ACE}">
      <dgm:prSet/>
      <dgm:spPr/>
      <dgm:t>
        <a:bodyPr/>
        <a:lstStyle/>
        <a:p>
          <a:endParaRPr lang="en-GB" sz="1050"/>
        </a:p>
      </dgm:t>
    </dgm:pt>
    <dgm:pt modelId="{7453D470-9608-497C-B9AC-4D570F16B8FC}" type="sibTrans" cxnId="{385A62A4-567B-4111-94A1-9A8C93122ACE}">
      <dgm:prSet/>
      <dgm:spPr/>
      <dgm:t>
        <a:bodyPr/>
        <a:lstStyle/>
        <a:p>
          <a:endParaRPr lang="en-GB" sz="1050"/>
        </a:p>
      </dgm:t>
    </dgm:pt>
    <dgm:pt modelId="{690EB027-DDFB-47F1-8694-07AEE301CBA8}">
      <dgm:prSet custT="1"/>
      <dgm:spPr/>
      <dgm:t>
        <a:bodyPr/>
        <a:lstStyle/>
        <a:p>
          <a:pPr rtl="0"/>
          <a:r>
            <a:rPr lang="hr-HR" sz="700"/>
            <a:t>Verification</a:t>
          </a:r>
          <a:endParaRPr lang="en-GB" sz="700" dirty="0"/>
        </a:p>
      </dgm:t>
    </dgm:pt>
    <dgm:pt modelId="{10593C95-2B05-4EC3-89BB-58399594658D}" type="parTrans" cxnId="{6D154516-66BD-4479-8AA3-0B006ABD73B2}">
      <dgm:prSet/>
      <dgm:spPr/>
      <dgm:t>
        <a:bodyPr/>
        <a:lstStyle/>
        <a:p>
          <a:endParaRPr lang="en-GB" sz="1050"/>
        </a:p>
      </dgm:t>
    </dgm:pt>
    <dgm:pt modelId="{0CAAE6CC-D989-4656-8E41-997DA06C15E9}" type="sibTrans" cxnId="{6D154516-66BD-4479-8AA3-0B006ABD73B2}">
      <dgm:prSet/>
      <dgm:spPr/>
      <dgm:t>
        <a:bodyPr/>
        <a:lstStyle/>
        <a:p>
          <a:endParaRPr lang="en-GB" sz="1050"/>
        </a:p>
      </dgm:t>
    </dgm:pt>
    <dgm:pt modelId="{53124C3F-7F57-4D50-9CDD-D0C7A324C341}">
      <dgm:prSet custT="1"/>
      <dgm:spPr/>
      <dgm:t>
        <a:bodyPr/>
        <a:lstStyle/>
        <a:p>
          <a:pPr rtl="0"/>
          <a:r>
            <a:rPr lang="hr-HR" sz="700" dirty="0"/>
            <a:t>Maintenance</a:t>
          </a:r>
          <a:endParaRPr lang="en-GB" sz="700" dirty="0"/>
        </a:p>
      </dgm:t>
    </dgm:pt>
    <dgm:pt modelId="{5C2773EB-9BD5-4287-890D-59C4AA894868}" type="parTrans" cxnId="{5853668A-24AB-4C23-BB6E-0F12F5CE7004}">
      <dgm:prSet/>
      <dgm:spPr/>
      <dgm:t>
        <a:bodyPr/>
        <a:lstStyle/>
        <a:p>
          <a:endParaRPr lang="en-GB" sz="1050"/>
        </a:p>
      </dgm:t>
    </dgm:pt>
    <dgm:pt modelId="{E1DB2CA5-47BD-4E28-BC6E-7556EDDDFC9D}" type="sibTrans" cxnId="{5853668A-24AB-4C23-BB6E-0F12F5CE7004}">
      <dgm:prSet/>
      <dgm:spPr/>
      <dgm:t>
        <a:bodyPr/>
        <a:lstStyle/>
        <a:p>
          <a:endParaRPr lang="en-GB" sz="1050"/>
        </a:p>
      </dgm:t>
    </dgm:pt>
    <dgm:pt modelId="{87DCC238-360A-4F26-AD51-6364C9E1FE90}" type="pres">
      <dgm:prSet presAssocID="{FB59F560-0FEF-4403-96C8-882314404F60}" presName="rootnode" presStyleCnt="0">
        <dgm:presLayoutVars>
          <dgm:chMax/>
          <dgm:chPref/>
          <dgm:dir/>
          <dgm:animLvl val="lvl"/>
        </dgm:presLayoutVars>
      </dgm:prSet>
      <dgm:spPr/>
    </dgm:pt>
    <dgm:pt modelId="{69E9A5C4-A6BC-48EE-A1FF-B92AA2FEB5D2}" type="pres">
      <dgm:prSet presAssocID="{A10062CD-7CA5-4551-8588-CA8BA9DF3832}" presName="composite" presStyleCnt="0"/>
      <dgm:spPr/>
    </dgm:pt>
    <dgm:pt modelId="{AE680814-F406-4D4C-BBA9-E771131F4606}" type="pres">
      <dgm:prSet presAssocID="{A10062CD-7CA5-4551-8588-CA8BA9DF3832}" presName="bentUpArrow1" presStyleLbl="alignImgPlace1" presStyleIdx="0" presStyleCnt="4"/>
      <dgm:spPr/>
    </dgm:pt>
    <dgm:pt modelId="{0FE1A9D6-E0C5-47B0-A132-AA2F995A42B5}" type="pres">
      <dgm:prSet presAssocID="{A10062CD-7CA5-4551-8588-CA8BA9DF3832}" presName="ParentText" presStyleLbl="node1" presStyleIdx="0" presStyleCnt="5">
        <dgm:presLayoutVars>
          <dgm:chMax val="1"/>
          <dgm:chPref val="1"/>
          <dgm:bulletEnabled val="1"/>
        </dgm:presLayoutVars>
      </dgm:prSet>
      <dgm:spPr/>
    </dgm:pt>
    <dgm:pt modelId="{FDA5F4F5-B5A6-463A-B710-6D3E476D954A}" type="pres">
      <dgm:prSet presAssocID="{A10062CD-7CA5-4551-8588-CA8BA9DF3832}" presName="ChildText" presStyleLbl="revTx" presStyleIdx="0" presStyleCnt="4">
        <dgm:presLayoutVars>
          <dgm:chMax val="0"/>
          <dgm:chPref val="0"/>
          <dgm:bulletEnabled val="1"/>
        </dgm:presLayoutVars>
      </dgm:prSet>
      <dgm:spPr/>
    </dgm:pt>
    <dgm:pt modelId="{3CF99939-6E9A-494E-AE68-BF6475463BA6}" type="pres">
      <dgm:prSet presAssocID="{29069F67-97CB-4FAF-8735-A719F3ECD736}" presName="sibTrans" presStyleCnt="0"/>
      <dgm:spPr/>
    </dgm:pt>
    <dgm:pt modelId="{0AA93CC9-F0E2-4F44-B5F4-052BD1E0DC82}" type="pres">
      <dgm:prSet presAssocID="{CE28E3EA-3D77-4183-BED8-DC0091DD1545}" presName="composite" presStyleCnt="0"/>
      <dgm:spPr/>
    </dgm:pt>
    <dgm:pt modelId="{0FAA5AB8-E290-4537-B906-F822195F4B20}" type="pres">
      <dgm:prSet presAssocID="{CE28E3EA-3D77-4183-BED8-DC0091DD1545}" presName="bentUpArrow1" presStyleLbl="alignImgPlace1" presStyleIdx="1" presStyleCnt="4"/>
      <dgm:spPr/>
    </dgm:pt>
    <dgm:pt modelId="{854E4408-5E67-462F-9637-D298E1826ACE}" type="pres">
      <dgm:prSet presAssocID="{CE28E3EA-3D77-4183-BED8-DC0091DD1545}" presName="ParentText" presStyleLbl="node1" presStyleIdx="1" presStyleCnt="5">
        <dgm:presLayoutVars>
          <dgm:chMax val="1"/>
          <dgm:chPref val="1"/>
          <dgm:bulletEnabled val="1"/>
        </dgm:presLayoutVars>
      </dgm:prSet>
      <dgm:spPr/>
    </dgm:pt>
    <dgm:pt modelId="{07CA9046-511B-4BC7-B8A2-3B867DCD03D7}" type="pres">
      <dgm:prSet presAssocID="{CE28E3EA-3D77-4183-BED8-DC0091DD1545}" presName="ChildText" presStyleLbl="revTx" presStyleIdx="1" presStyleCnt="4">
        <dgm:presLayoutVars>
          <dgm:chMax val="0"/>
          <dgm:chPref val="0"/>
          <dgm:bulletEnabled val="1"/>
        </dgm:presLayoutVars>
      </dgm:prSet>
      <dgm:spPr/>
    </dgm:pt>
    <dgm:pt modelId="{FA3C1A1C-1D61-4D19-9785-12169CE1D1EC}" type="pres">
      <dgm:prSet presAssocID="{25B372C9-CF69-4D07-8DAB-9756A81883AB}" presName="sibTrans" presStyleCnt="0"/>
      <dgm:spPr/>
    </dgm:pt>
    <dgm:pt modelId="{3F24D849-8CEF-4A83-9C51-9EBAD3431E48}" type="pres">
      <dgm:prSet presAssocID="{7AB8DEE9-E868-4C6A-90AA-74B92EAE0EF1}" presName="composite" presStyleCnt="0"/>
      <dgm:spPr/>
    </dgm:pt>
    <dgm:pt modelId="{9566CDBA-45D4-45CA-AB02-8A7CBC436D8D}" type="pres">
      <dgm:prSet presAssocID="{7AB8DEE9-E868-4C6A-90AA-74B92EAE0EF1}" presName="bentUpArrow1" presStyleLbl="alignImgPlace1" presStyleIdx="2" presStyleCnt="4"/>
      <dgm:spPr/>
    </dgm:pt>
    <dgm:pt modelId="{5A87BFE0-D4C1-4369-A23A-0CDB7ECD5EC1}" type="pres">
      <dgm:prSet presAssocID="{7AB8DEE9-E868-4C6A-90AA-74B92EAE0EF1}" presName="ParentText" presStyleLbl="node1" presStyleIdx="2" presStyleCnt="5">
        <dgm:presLayoutVars>
          <dgm:chMax val="1"/>
          <dgm:chPref val="1"/>
          <dgm:bulletEnabled val="1"/>
        </dgm:presLayoutVars>
      </dgm:prSet>
      <dgm:spPr/>
    </dgm:pt>
    <dgm:pt modelId="{13D0A03E-F522-4AA7-A819-BEFB6DCCC9AF}" type="pres">
      <dgm:prSet presAssocID="{7AB8DEE9-E868-4C6A-90AA-74B92EAE0EF1}" presName="ChildText" presStyleLbl="revTx" presStyleIdx="2" presStyleCnt="4">
        <dgm:presLayoutVars>
          <dgm:chMax val="0"/>
          <dgm:chPref val="0"/>
          <dgm:bulletEnabled val="1"/>
        </dgm:presLayoutVars>
      </dgm:prSet>
      <dgm:spPr/>
    </dgm:pt>
    <dgm:pt modelId="{12DDF9BC-4B94-4A1A-8D5A-3CD8A840292B}" type="pres">
      <dgm:prSet presAssocID="{7453D470-9608-497C-B9AC-4D570F16B8FC}" presName="sibTrans" presStyleCnt="0"/>
      <dgm:spPr/>
    </dgm:pt>
    <dgm:pt modelId="{B617E94F-D11F-4283-BA55-36D08E8AB003}" type="pres">
      <dgm:prSet presAssocID="{690EB027-DDFB-47F1-8694-07AEE301CBA8}" presName="composite" presStyleCnt="0"/>
      <dgm:spPr/>
    </dgm:pt>
    <dgm:pt modelId="{E34CE937-2BAB-4391-BBCB-4694446FE01D}" type="pres">
      <dgm:prSet presAssocID="{690EB027-DDFB-47F1-8694-07AEE301CBA8}" presName="bentUpArrow1" presStyleLbl="alignImgPlace1" presStyleIdx="3" presStyleCnt="4"/>
      <dgm:spPr/>
    </dgm:pt>
    <dgm:pt modelId="{6D607E54-511F-41BB-9631-DF727FC8F8B7}" type="pres">
      <dgm:prSet presAssocID="{690EB027-DDFB-47F1-8694-07AEE301CBA8}" presName="ParentText" presStyleLbl="node1" presStyleIdx="3" presStyleCnt="5">
        <dgm:presLayoutVars>
          <dgm:chMax val="1"/>
          <dgm:chPref val="1"/>
          <dgm:bulletEnabled val="1"/>
        </dgm:presLayoutVars>
      </dgm:prSet>
      <dgm:spPr/>
    </dgm:pt>
    <dgm:pt modelId="{5469FA4C-4E0B-4851-8C1D-7E6C7683A434}" type="pres">
      <dgm:prSet presAssocID="{690EB027-DDFB-47F1-8694-07AEE301CBA8}" presName="ChildText" presStyleLbl="revTx" presStyleIdx="3" presStyleCnt="4">
        <dgm:presLayoutVars>
          <dgm:chMax val="0"/>
          <dgm:chPref val="0"/>
          <dgm:bulletEnabled val="1"/>
        </dgm:presLayoutVars>
      </dgm:prSet>
      <dgm:spPr/>
    </dgm:pt>
    <dgm:pt modelId="{F38C0346-3BCD-4D27-9BBF-7AAA2157ACFE}" type="pres">
      <dgm:prSet presAssocID="{0CAAE6CC-D989-4656-8E41-997DA06C15E9}" presName="sibTrans" presStyleCnt="0"/>
      <dgm:spPr/>
    </dgm:pt>
    <dgm:pt modelId="{5B284FC8-72E0-4481-AD7A-5574C6484752}" type="pres">
      <dgm:prSet presAssocID="{53124C3F-7F57-4D50-9CDD-D0C7A324C341}" presName="composite" presStyleCnt="0"/>
      <dgm:spPr/>
    </dgm:pt>
    <dgm:pt modelId="{3BDA2602-BE1A-4411-B5CA-5E90C1B8A14B}" type="pres">
      <dgm:prSet presAssocID="{53124C3F-7F57-4D50-9CDD-D0C7A324C341}" presName="ParentText" presStyleLbl="node1" presStyleIdx="4" presStyleCnt="5">
        <dgm:presLayoutVars>
          <dgm:chMax val="1"/>
          <dgm:chPref val="1"/>
          <dgm:bulletEnabled val="1"/>
        </dgm:presLayoutVars>
      </dgm:prSet>
      <dgm:spPr/>
    </dgm:pt>
  </dgm:ptLst>
  <dgm:cxnLst>
    <dgm:cxn modelId="{6D154516-66BD-4479-8AA3-0B006ABD73B2}" srcId="{FB59F560-0FEF-4403-96C8-882314404F60}" destId="{690EB027-DDFB-47F1-8694-07AEE301CBA8}" srcOrd="3" destOrd="0" parTransId="{10593C95-2B05-4EC3-89BB-58399594658D}" sibTransId="{0CAAE6CC-D989-4656-8E41-997DA06C15E9}"/>
    <dgm:cxn modelId="{F19BDD20-04CA-4D73-AB50-AE524B99FE73}" type="presOf" srcId="{A10062CD-7CA5-4551-8588-CA8BA9DF3832}" destId="{0FE1A9D6-E0C5-47B0-A132-AA2F995A42B5}" srcOrd="0" destOrd="0" presId="urn:microsoft.com/office/officeart/2005/8/layout/StepDownProcess"/>
    <dgm:cxn modelId="{79453239-9DBB-4F66-A0CD-71C8F47235B9}" type="presOf" srcId="{CE28E3EA-3D77-4183-BED8-DC0091DD1545}" destId="{854E4408-5E67-462F-9637-D298E1826ACE}" srcOrd="0" destOrd="0" presId="urn:microsoft.com/office/officeart/2005/8/layout/StepDownProcess"/>
    <dgm:cxn modelId="{A045525F-221F-4033-BACC-5FBE1367F145}" srcId="{FB59F560-0FEF-4403-96C8-882314404F60}" destId="{A10062CD-7CA5-4551-8588-CA8BA9DF3832}" srcOrd="0" destOrd="0" parTransId="{D5688609-7800-46E0-B165-6683E8F5E4F6}" sibTransId="{29069F67-97CB-4FAF-8735-A719F3ECD736}"/>
    <dgm:cxn modelId="{658D0251-490C-4462-AF9A-DE5D711E55F7}" srcId="{FB59F560-0FEF-4403-96C8-882314404F60}" destId="{CE28E3EA-3D77-4183-BED8-DC0091DD1545}" srcOrd="1" destOrd="0" parTransId="{5C3EBDB4-9D92-460A-BCCC-7BDFBA13783A}" sibTransId="{25B372C9-CF69-4D07-8DAB-9756A81883AB}"/>
    <dgm:cxn modelId="{5853668A-24AB-4C23-BB6E-0F12F5CE7004}" srcId="{FB59F560-0FEF-4403-96C8-882314404F60}" destId="{53124C3F-7F57-4D50-9CDD-D0C7A324C341}" srcOrd="4" destOrd="0" parTransId="{5C2773EB-9BD5-4287-890D-59C4AA894868}" sibTransId="{E1DB2CA5-47BD-4E28-BC6E-7556EDDDFC9D}"/>
    <dgm:cxn modelId="{385A62A4-567B-4111-94A1-9A8C93122ACE}" srcId="{FB59F560-0FEF-4403-96C8-882314404F60}" destId="{7AB8DEE9-E868-4C6A-90AA-74B92EAE0EF1}" srcOrd="2" destOrd="0" parTransId="{A252C831-D2BA-49EF-BF39-444E2606AFA5}" sibTransId="{7453D470-9608-497C-B9AC-4D570F16B8FC}"/>
    <dgm:cxn modelId="{ED74FEBD-2C1F-493D-825D-046A6078A62A}" type="presOf" srcId="{FB59F560-0FEF-4403-96C8-882314404F60}" destId="{87DCC238-360A-4F26-AD51-6364C9E1FE90}" srcOrd="0" destOrd="0" presId="urn:microsoft.com/office/officeart/2005/8/layout/StepDownProcess"/>
    <dgm:cxn modelId="{F62EE8C6-9583-4AA4-9AC9-9227364E572A}" type="presOf" srcId="{53124C3F-7F57-4D50-9CDD-D0C7A324C341}" destId="{3BDA2602-BE1A-4411-B5CA-5E90C1B8A14B}" srcOrd="0" destOrd="0" presId="urn:microsoft.com/office/officeart/2005/8/layout/StepDownProcess"/>
    <dgm:cxn modelId="{C61591D4-BBE7-49B1-8F61-77F8FBFA89C9}" type="presOf" srcId="{690EB027-DDFB-47F1-8694-07AEE301CBA8}" destId="{6D607E54-511F-41BB-9631-DF727FC8F8B7}" srcOrd="0" destOrd="0" presId="urn:microsoft.com/office/officeart/2005/8/layout/StepDownProcess"/>
    <dgm:cxn modelId="{143C8BFF-B29E-41BC-B9C2-9B10CF9EDA4D}" type="presOf" srcId="{7AB8DEE9-E868-4C6A-90AA-74B92EAE0EF1}" destId="{5A87BFE0-D4C1-4369-A23A-0CDB7ECD5EC1}" srcOrd="0" destOrd="0" presId="urn:microsoft.com/office/officeart/2005/8/layout/StepDownProcess"/>
    <dgm:cxn modelId="{B7F595A2-F99B-45A9-B229-E727F21647C1}" type="presParOf" srcId="{87DCC238-360A-4F26-AD51-6364C9E1FE90}" destId="{69E9A5C4-A6BC-48EE-A1FF-B92AA2FEB5D2}" srcOrd="0" destOrd="0" presId="urn:microsoft.com/office/officeart/2005/8/layout/StepDownProcess"/>
    <dgm:cxn modelId="{2B090413-3162-4956-8D8B-5125220F8D59}" type="presParOf" srcId="{69E9A5C4-A6BC-48EE-A1FF-B92AA2FEB5D2}" destId="{AE680814-F406-4D4C-BBA9-E771131F4606}" srcOrd="0" destOrd="0" presId="urn:microsoft.com/office/officeart/2005/8/layout/StepDownProcess"/>
    <dgm:cxn modelId="{230E7374-6D21-45BC-9434-DDB3E53614DF}" type="presParOf" srcId="{69E9A5C4-A6BC-48EE-A1FF-B92AA2FEB5D2}" destId="{0FE1A9D6-E0C5-47B0-A132-AA2F995A42B5}" srcOrd="1" destOrd="0" presId="urn:microsoft.com/office/officeart/2005/8/layout/StepDownProcess"/>
    <dgm:cxn modelId="{3A2AC443-80D3-4B01-8690-45980BCB36BE}" type="presParOf" srcId="{69E9A5C4-A6BC-48EE-A1FF-B92AA2FEB5D2}" destId="{FDA5F4F5-B5A6-463A-B710-6D3E476D954A}" srcOrd="2" destOrd="0" presId="urn:microsoft.com/office/officeart/2005/8/layout/StepDownProcess"/>
    <dgm:cxn modelId="{3A027D12-4D7E-48FA-8583-628ED24D7C06}" type="presParOf" srcId="{87DCC238-360A-4F26-AD51-6364C9E1FE90}" destId="{3CF99939-6E9A-494E-AE68-BF6475463BA6}" srcOrd="1" destOrd="0" presId="urn:microsoft.com/office/officeart/2005/8/layout/StepDownProcess"/>
    <dgm:cxn modelId="{1288B7B8-D5FD-4CA0-B0F8-CCDC983D8464}" type="presParOf" srcId="{87DCC238-360A-4F26-AD51-6364C9E1FE90}" destId="{0AA93CC9-F0E2-4F44-B5F4-052BD1E0DC82}" srcOrd="2" destOrd="0" presId="urn:microsoft.com/office/officeart/2005/8/layout/StepDownProcess"/>
    <dgm:cxn modelId="{25DEA08D-B667-408F-BE08-85B4BD5EC282}" type="presParOf" srcId="{0AA93CC9-F0E2-4F44-B5F4-052BD1E0DC82}" destId="{0FAA5AB8-E290-4537-B906-F822195F4B20}" srcOrd="0" destOrd="0" presId="urn:microsoft.com/office/officeart/2005/8/layout/StepDownProcess"/>
    <dgm:cxn modelId="{32688F7A-72AF-4664-A95D-0F492D36B40F}" type="presParOf" srcId="{0AA93CC9-F0E2-4F44-B5F4-052BD1E0DC82}" destId="{854E4408-5E67-462F-9637-D298E1826ACE}" srcOrd="1" destOrd="0" presId="urn:microsoft.com/office/officeart/2005/8/layout/StepDownProcess"/>
    <dgm:cxn modelId="{4145B2A1-A13C-4557-B301-E374CEFDBD16}" type="presParOf" srcId="{0AA93CC9-F0E2-4F44-B5F4-052BD1E0DC82}" destId="{07CA9046-511B-4BC7-B8A2-3B867DCD03D7}" srcOrd="2" destOrd="0" presId="urn:microsoft.com/office/officeart/2005/8/layout/StepDownProcess"/>
    <dgm:cxn modelId="{792CFF05-6AED-4B54-8CE5-C767ABF6317E}" type="presParOf" srcId="{87DCC238-360A-4F26-AD51-6364C9E1FE90}" destId="{FA3C1A1C-1D61-4D19-9785-12169CE1D1EC}" srcOrd="3" destOrd="0" presId="urn:microsoft.com/office/officeart/2005/8/layout/StepDownProcess"/>
    <dgm:cxn modelId="{3373DE7D-C5FA-4D2A-AF73-C4A376D27110}" type="presParOf" srcId="{87DCC238-360A-4F26-AD51-6364C9E1FE90}" destId="{3F24D849-8CEF-4A83-9C51-9EBAD3431E48}" srcOrd="4" destOrd="0" presId="urn:microsoft.com/office/officeart/2005/8/layout/StepDownProcess"/>
    <dgm:cxn modelId="{97F79906-DF6D-4E94-9732-635FCA5A4E5F}" type="presParOf" srcId="{3F24D849-8CEF-4A83-9C51-9EBAD3431E48}" destId="{9566CDBA-45D4-45CA-AB02-8A7CBC436D8D}" srcOrd="0" destOrd="0" presId="urn:microsoft.com/office/officeart/2005/8/layout/StepDownProcess"/>
    <dgm:cxn modelId="{0F575C66-902A-453D-B380-79311BF976B8}" type="presParOf" srcId="{3F24D849-8CEF-4A83-9C51-9EBAD3431E48}" destId="{5A87BFE0-D4C1-4369-A23A-0CDB7ECD5EC1}" srcOrd="1" destOrd="0" presId="urn:microsoft.com/office/officeart/2005/8/layout/StepDownProcess"/>
    <dgm:cxn modelId="{FBB4841E-41E8-46FF-AEE5-F31FF7984E68}" type="presParOf" srcId="{3F24D849-8CEF-4A83-9C51-9EBAD3431E48}" destId="{13D0A03E-F522-4AA7-A819-BEFB6DCCC9AF}" srcOrd="2" destOrd="0" presId="urn:microsoft.com/office/officeart/2005/8/layout/StepDownProcess"/>
    <dgm:cxn modelId="{59640EED-E077-4C3D-9457-2299B4690EF5}" type="presParOf" srcId="{87DCC238-360A-4F26-AD51-6364C9E1FE90}" destId="{12DDF9BC-4B94-4A1A-8D5A-3CD8A840292B}" srcOrd="5" destOrd="0" presId="urn:microsoft.com/office/officeart/2005/8/layout/StepDownProcess"/>
    <dgm:cxn modelId="{A89D5556-ABF0-45B5-A937-FAC0FD766C5D}" type="presParOf" srcId="{87DCC238-360A-4F26-AD51-6364C9E1FE90}" destId="{B617E94F-D11F-4283-BA55-36D08E8AB003}" srcOrd="6" destOrd="0" presId="urn:microsoft.com/office/officeart/2005/8/layout/StepDownProcess"/>
    <dgm:cxn modelId="{652BC990-0AC1-400C-8A46-D40D1710BE55}" type="presParOf" srcId="{B617E94F-D11F-4283-BA55-36D08E8AB003}" destId="{E34CE937-2BAB-4391-BBCB-4694446FE01D}" srcOrd="0" destOrd="0" presId="urn:microsoft.com/office/officeart/2005/8/layout/StepDownProcess"/>
    <dgm:cxn modelId="{83356675-6A9C-4F4A-9A29-BB809D551A51}" type="presParOf" srcId="{B617E94F-D11F-4283-BA55-36D08E8AB003}" destId="{6D607E54-511F-41BB-9631-DF727FC8F8B7}" srcOrd="1" destOrd="0" presId="urn:microsoft.com/office/officeart/2005/8/layout/StepDownProcess"/>
    <dgm:cxn modelId="{19209FD1-0B7B-4FBE-9C2F-7205E0FB97F7}" type="presParOf" srcId="{B617E94F-D11F-4283-BA55-36D08E8AB003}" destId="{5469FA4C-4E0B-4851-8C1D-7E6C7683A434}" srcOrd="2" destOrd="0" presId="urn:microsoft.com/office/officeart/2005/8/layout/StepDownProcess"/>
    <dgm:cxn modelId="{7C0B7270-474D-48E3-899A-1066C0AA8C57}" type="presParOf" srcId="{87DCC238-360A-4F26-AD51-6364C9E1FE90}" destId="{F38C0346-3BCD-4D27-9BBF-7AAA2157ACFE}" srcOrd="7" destOrd="0" presId="urn:microsoft.com/office/officeart/2005/8/layout/StepDownProcess"/>
    <dgm:cxn modelId="{06C7E589-116E-42B1-8DC0-92415BB55CD5}" type="presParOf" srcId="{87DCC238-360A-4F26-AD51-6364C9E1FE90}" destId="{5B284FC8-72E0-4481-AD7A-5574C6484752}" srcOrd="8" destOrd="0" presId="urn:microsoft.com/office/officeart/2005/8/layout/StepDownProcess"/>
    <dgm:cxn modelId="{F70D3602-2CB6-4EE9-9C35-E40BB0C33066}" type="presParOf" srcId="{5B284FC8-72E0-4481-AD7A-5574C6484752}" destId="{3BDA2602-BE1A-4411-B5CA-5E90C1B8A14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BF84EE-70BB-4865-AF9B-ADBCA4265779}"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1A8735B3-1FBF-448A-9C79-C16D4BA13F9D}">
      <dgm:prSet/>
      <dgm:spPr/>
      <dgm:t>
        <a:bodyPr/>
        <a:lstStyle/>
        <a:p>
          <a:pPr rtl="0"/>
          <a:r>
            <a:rPr lang="en-US" b="1"/>
            <a:t>Chaos</a:t>
          </a:r>
          <a:endParaRPr lang="en-US"/>
        </a:p>
      </dgm:t>
    </dgm:pt>
    <dgm:pt modelId="{F54BF86E-A515-4986-B601-20F853CCE20F}" type="parTrans" cxnId="{99978109-95BA-4C51-80B2-C32ED246D0BA}">
      <dgm:prSet/>
      <dgm:spPr/>
      <dgm:t>
        <a:bodyPr/>
        <a:lstStyle/>
        <a:p>
          <a:endParaRPr lang="en-US"/>
        </a:p>
      </dgm:t>
    </dgm:pt>
    <dgm:pt modelId="{5E5D2C60-95C6-45E1-9518-9084674F83C1}" type="sibTrans" cxnId="{99978109-95BA-4C51-80B2-C32ED246D0BA}">
      <dgm:prSet/>
      <dgm:spPr/>
      <dgm:t>
        <a:bodyPr/>
        <a:lstStyle/>
        <a:p>
          <a:endParaRPr lang="en-US"/>
        </a:p>
      </dgm:t>
    </dgm:pt>
    <dgm:pt modelId="{16B5436E-7AB9-4EFC-8696-C559A47A890D}">
      <dgm:prSet/>
      <dgm:spPr/>
      <dgm:t>
        <a:bodyPr/>
        <a:lstStyle/>
        <a:p>
          <a:pPr rtl="0"/>
          <a:r>
            <a:rPr lang="en-US"/>
            <a:t>Controls: minimal</a:t>
          </a:r>
        </a:p>
      </dgm:t>
    </dgm:pt>
    <dgm:pt modelId="{4DA93B83-25CF-4F04-AB2D-D24283D365B1}" type="parTrans" cxnId="{5C583407-CDE1-4B5D-8396-7BB886C836DA}">
      <dgm:prSet/>
      <dgm:spPr/>
      <dgm:t>
        <a:bodyPr/>
        <a:lstStyle/>
        <a:p>
          <a:endParaRPr lang="en-US"/>
        </a:p>
      </dgm:t>
    </dgm:pt>
    <dgm:pt modelId="{9B0AC5BA-9F2F-4760-9419-B3DE7C149E35}" type="sibTrans" cxnId="{5C583407-CDE1-4B5D-8396-7BB886C836DA}">
      <dgm:prSet/>
      <dgm:spPr/>
      <dgm:t>
        <a:bodyPr/>
        <a:lstStyle/>
        <a:p>
          <a:endParaRPr lang="en-US"/>
        </a:p>
      </dgm:t>
    </dgm:pt>
    <dgm:pt modelId="{DB8BED9F-01B7-4AD5-B2F1-58F446E904B0}">
      <dgm:prSet/>
      <dgm:spPr/>
      <dgm:t>
        <a:bodyPr/>
        <a:lstStyle/>
        <a:p>
          <a:pPr rtl="0"/>
          <a:r>
            <a:rPr lang="en-US" dirty="0"/>
            <a:t>Mantra: Just do it!</a:t>
          </a:r>
        </a:p>
      </dgm:t>
    </dgm:pt>
    <dgm:pt modelId="{E77822BF-12E0-4BBF-9C22-3C4C57EA6A15}" type="parTrans" cxnId="{024F5E31-2324-4446-B758-7E40B27CB73A}">
      <dgm:prSet/>
      <dgm:spPr/>
      <dgm:t>
        <a:bodyPr/>
        <a:lstStyle/>
        <a:p>
          <a:endParaRPr lang="en-US"/>
        </a:p>
      </dgm:t>
    </dgm:pt>
    <dgm:pt modelId="{519CA589-3395-413E-B663-6155D878AB5D}" type="sibTrans" cxnId="{024F5E31-2324-4446-B758-7E40B27CB73A}">
      <dgm:prSet/>
      <dgm:spPr/>
      <dgm:t>
        <a:bodyPr/>
        <a:lstStyle/>
        <a:p>
          <a:endParaRPr lang="en-US"/>
        </a:p>
      </dgm:t>
    </dgm:pt>
    <dgm:pt modelId="{6392FF34-D91D-4FDA-8132-6EA42652EA58}">
      <dgm:prSet/>
      <dgm:spPr/>
      <dgm:t>
        <a:bodyPr/>
        <a:lstStyle/>
        <a:p>
          <a:pPr rtl="0"/>
          <a:r>
            <a:rPr lang="en-US" dirty="0"/>
            <a:t>Lifecycle: undefined</a:t>
          </a:r>
        </a:p>
      </dgm:t>
    </dgm:pt>
    <dgm:pt modelId="{E252452A-2BAA-4DDB-A030-53049A3145F2}" type="parTrans" cxnId="{C67841B5-5169-4799-ADA1-2131630240A1}">
      <dgm:prSet/>
      <dgm:spPr/>
      <dgm:t>
        <a:bodyPr/>
        <a:lstStyle/>
        <a:p>
          <a:endParaRPr lang="en-US"/>
        </a:p>
      </dgm:t>
    </dgm:pt>
    <dgm:pt modelId="{88F97006-8D90-4CA3-A190-53A268D602DC}" type="sibTrans" cxnId="{C67841B5-5169-4799-ADA1-2131630240A1}">
      <dgm:prSet/>
      <dgm:spPr/>
      <dgm:t>
        <a:bodyPr/>
        <a:lstStyle/>
        <a:p>
          <a:endParaRPr lang="en-US"/>
        </a:p>
      </dgm:t>
    </dgm:pt>
    <dgm:pt modelId="{2497ACB2-436A-434D-BFA2-3C3618DF78B9}">
      <dgm:prSet/>
      <dgm:spPr/>
      <dgm:t>
        <a:bodyPr/>
        <a:lstStyle/>
        <a:p>
          <a:pPr rtl="0"/>
          <a:r>
            <a:rPr lang="en-US" b="1"/>
            <a:t>Prescriptive Control</a:t>
          </a:r>
          <a:endParaRPr lang="en-US"/>
        </a:p>
      </dgm:t>
    </dgm:pt>
    <dgm:pt modelId="{726FD6C5-5329-43DB-9EE4-529AFAEBAF49}" type="parTrans" cxnId="{6BA24A77-E67E-47A1-BF9A-00559EDD3462}">
      <dgm:prSet/>
      <dgm:spPr/>
      <dgm:t>
        <a:bodyPr/>
        <a:lstStyle/>
        <a:p>
          <a:endParaRPr lang="en-US"/>
        </a:p>
      </dgm:t>
    </dgm:pt>
    <dgm:pt modelId="{BB3AF35F-87AB-4CDD-A193-8E1B93EBE164}" type="sibTrans" cxnId="{6BA24A77-E67E-47A1-BF9A-00559EDD3462}">
      <dgm:prSet/>
      <dgm:spPr/>
      <dgm:t>
        <a:bodyPr/>
        <a:lstStyle/>
        <a:p>
          <a:endParaRPr lang="en-US"/>
        </a:p>
      </dgm:t>
    </dgm:pt>
    <dgm:pt modelId="{718C2137-2F14-41F4-B207-770C6E297F74}">
      <dgm:prSet/>
      <dgm:spPr/>
      <dgm:t>
        <a:bodyPr/>
        <a:lstStyle/>
        <a:p>
          <a:pPr rtl="0"/>
          <a:r>
            <a:rPr lang="en-US" dirty="0"/>
            <a:t>Controls: conformance to plan</a:t>
          </a:r>
        </a:p>
      </dgm:t>
    </dgm:pt>
    <dgm:pt modelId="{C2E85EA8-70AC-4974-9B91-28CD58F81C1A}" type="parTrans" cxnId="{899C77DB-569D-43B2-8498-7D225F12B05D}">
      <dgm:prSet/>
      <dgm:spPr/>
      <dgm:t>
        <a:bodyPr/>
        <a:lstStyle/>
        <a:p>
          <a:endParaRPr lang="en-US"/>
        </a:p>
      </dgm:t>
    </dgm:pt>
    <dgm:pt modelId="{CAE2D2F0-CE62-405B-A768-DFBBAD314667}" type="sibTrans" cxnId="{899C77DB-569D-43B2-8498-7D225F12B05D}">
      <dgm:prSet/>
      <dgm:spPr/>
      <dgm:t>
        <a:bodyPr/>
        <a:lstStyle/>
        <a:p>
          <a:endParaRPr lang="en-US"/>
        </a:p>
      </dgm:t>
    </dgm:pt>
    <dgm:pt modelId="{940C786B-85A2-4004-BECA-37DB22E131F1}">
      <dgm:prSet/>
      <dgm:spPr/>
      <dgm:t>
        <a:bodyPr/>
        <a:lstStyle/>
        <a:p>
          <a:pPr rtl="0"/>
          <a:r>
            <a:rPr lang="en-US" dirty="0"/>
            <a:t>Mantra: Plan the work and work the plan</a:t>
          </a:r>
        </a:p>
      </dgm:t>
    </dgm:pt>
    <dgm:pt modelId="{4A9D9DDB-2641-4436-AE62-4345C8D03425}" type="parTrans" cxnId="{C62BF6E7-70CC-4842-ACC6-099C177C91CD}">
      <dgm:prSet/>
      <dgm:spPr/>
      <dgm:t>
        <a:bodyPr/>
        <a:lstStyle/>
        <a:p>
          <a:endParaRPr lang="en-US"/>
        </a:p>
      </dgm:t>
    </dgm:pt>
    <dgm:pt modelId="{6A6F6AE7-635A-4018-B819-841B9BE08C8C}" type="sibTrans" cxnId="{C62BF6E7-70CC-4842-ACC6-099C177C91CD}">
      <dgm:prSet/>
      <dgm:spPr/>
      <dgm:t>
        <a:bodyPr/>
        <a:lstStyle/>
        <a:p>
          <a:endParaRPr lang="en-US"/>
        </a:p>
      </dgm:t>
    </dgm:pt>
    <dgm:pt modelId="{2A21B5D5-9378-4E8D-A9F6-23769D13B08A}">
      <dgm:prSet/>
      <dgm:spPr/>
      <dgm:t>
        <a:bodyPr/>
        <a:lstStyle/>
        <a:p>
          <a:pPr rtl="0"/>
          <a:r>
            <a:rPr lang="en-US" dirty="0"/>
            <a:t>Lifecycle: Waterfall &amp; Task-based (or WBS)</a:t>
          </a:r>
        </a:p>
      </dgm:t>
    </dgm:pt>
    <dgm:pt modelId="{30F1756E-2D38-42F2-AFD4-33EB7DDC79EA}" type="parTrans" cxnId="{0AF127ED-E35B-476A-8B89-9597A9A3958C}">
      <dgm:prSet/>
      <dgm:spPr/>
      <dgm:t>
        <a:bodyPr/>
        <a:lstStyle/>
        <a:p>
          <a:endParaRPr lang="en-US"/>
        </a:p>
      </dgm:t>
    </dgm:pt>
    <dgm:pt modelId="{9914DE04-F170-49DE-9046-9FA30070CBA6}" type="sibTrans" cxnId="{0AF127ED-E35B-476A-8B89-9597A9A3958C}">
      <dgm:prSet/>
      <dgm:spPr/>
      <dgm:t>
        <a:bodyPr/>
        <a:lstStyle/>
        <a:p>
          <a:endParaRPr lang="en-US"/>
        </a:p>
      </dgm:t>
    </dgm:pt>
    <dgm:pt modelId="{824F6EF9-72FF-4815-BA41-08F550617859}">
      <dgm:prSet/>
      <dgm:spPr/>
      <dgm:t>
        <a:bodyPr/>
        <a:lstStyle/>
        <a:p>
          <a:pPr rtl="0"/>
          <a:r>
            <a:rPr lang="en-US" b="1" dirty="0"/>
            <a:t>Adaptive control</a:t>
          </a:r>
          <a:endParaRPr lang="en-US" dirty="0"/>
        </a:p>
      </dgm:t>
    </dgm:pt>
    <dgm:pt modelId="{F37B6284-6E0E-4A4D-9459-BE384DA4F4E3}" type="parTrans" cxnId="{B627CED8-5C61-4F69-91D4-6125CCD66C25}">
      <dgm:prSet/>
      <dgm:spPr/>
      <dgm:t>
        <a:bodyPr/>
        <a:lstStyle/>
        <a:p>
          <a:endParaRPr lang="en-US"/>
        </a:p>
      </dgm:t>
    </dgm:pt>
    <dgm:pt modelId="{5DE70E38-8A40-420A-9818-5E3DD6579322}" type="sibTrans" cxnId="{B627CED8-5C61-4F69-91D4-6125CCD66C25}">
      <dgm:prSet/>
      <dgm:spPr/>
      <dgm:t>
        <a:bodyPr/>
        <a:lstStyle/>
        <a:p>
          <a:endParaRPr lang="en-US"/>
        </a:p>
      </dgm:t>
    </dgm:pt>
    <dgm:pt modelId="{0BA6E78C-28CE-41E1-9AE1-FADEA6331337}">
      <dgm:prSet/>
      <dgm:spPr/>
      <dgm:t>
        <a:bodyPr/>
        <a:lstStyle/>
        <a:p>
          <a:pPr rtl="0"/>
          <a:r>
            <a:rPr lang="en-US"/>
            <a:t>Controls: conformance to acceptable results</a:t>
          </a:r>
        </a:p>
      </dgm:t>
    </dgm:pt>
    <dgm:pt modelId="{D0851B77-3AEE-452C-9A18-A13F45A4E7A1}" type="parTrans" cxnId="{D92AC579-8F06-4B61-BAB0-42DCF30C769F}">
      <dgm:prSet/>
      <dgm:spPr/>
      <dgm:t>
        <a:bodyPr/>
        <a:lstStyle/>
        <a:p>
          <a:endParaRPr lang="en-US"/>
        </a:p>
      </dgm:t>
    </dgm:pt>
    <dgm:pt modelId="{400E6D28-8A69-4FFE-A3CB-B339619D4C42}" type="sibTrans" cxnId="{D92AC579-8F06-4B61-BAB0-42DCF30C769F}">
      <dgm:prSet/>
      <dgm:spPr/>
      <dgm:t>
        <a:bodyPr/>
        <a:lstStyle/>
        <a:p>
          <a:endParaRPr lang="en-US"/>
        </a:p>
      </dgm:t>
    </dgm:pt>
    <dgm:pt modelId="{61B113D2-605D-402C-A820-2B20ED47797C}">
      <dgm:prSet/>
      <dgm:spPr/>
      <dgm:t>
        <a:bodyPr/>
        <a:lstStyle/>
        <a:p>
          <a:pPr rtl="0"/>
          <a:r>
            <a:rPr lang="en-US" dirty="0"/>
            <a:t>Mantra: Embrace change</a:t>
          </a:r>
        </a:p>
      </dgm:t>
    </dgm:pt>
    <dgm:pt modelId="{97325378-2740-4F31-9591-095CEA8323D2}" type="parTrans" cxnId="{C4DD4F5F-2616-43FF-AEA0-EBA71CB1DA35}">
      <dgm:prSet/>
      <dgm:spPr/>
      <dgm:t>
        <a:bodyPr/>
        <a:lstStyle/>
        <a:p>
          <a:endParaRPr lang="en-US"/>
        </a:p>
      </dgm:t>
    </dgm:pt>
    <dgm:pt modelId="{B855C4BD-8C31-4F86-9E20-55E905EA4472}" type="sibTrans" cxnId="{C4DD4F5F-2616-43FF-AEA0-EBA71CB1DA35}">
      <dgm:prSet/>
      <dgm:spPr/>
      <dgm:t>
        <a:bodyPr/>
        <a:lstStyle/>
        <a:p>
          <a:endParaRPr lang="en-US"/>
        </a:p>
      </dgm:t>
    </dgm:pt>
    <dgm:pt modelId="{ADFD29BD-9325-4D38-B079-579810EB1A59}">
      <dgm:prSet/>
      <dgm:spPr/>
      <dgm:t>
        <a:bodyPr/>
        <a:lstStyle/>
        <a:p>
          <a:pPr rtl="0"/>
          <a:r>
            <a:rPr lang="en-US" dirty="0"/>
            <a:t>Lifecycle: iterative, feature-driven</a:t>
          </a:r>
        </a:p>
      </dgm:t>
    </dgm:pt>
    <dgm:pt modelId="{A9818201-2D7D-4220-8460-4FCB67BA2379}" type="parTrans" cxnId="{527B8476-3986-4860-9EF7-4699AF20BF20}">
      <dgm:prSet/>
      <dgm:spPr/>
      <dgm:t>
        <a:bodyPr/>
        <a:lstStyle/>
        <a:p>
          <a:endParaRPr lang="en-US"/>
        </a:p>
      </dgm:t>
    </dgm:pt>
    <dgm:pt modelId="{9653FD96-3279-4413-82A5-B61E30BBE315}" type="sibTrans" cxnId="{527B8476-3986-4860-9EF7-4699AF20BF20}">
      <dgm:prSet/>
      <dgm:spPr/>
      <dgm:t>
        <a:bodyPr/>
        <a:lstStyle/>
        <a:p>
          <a:endParaRPr lang="en-US"/>
        </a:p>
      </dgm:t>
    </dgm:pt>
    <dgm:pt modelId="{85B93F38-59F1-4D96-B16B-89D2075AB76A}" type="pres">
      <dgm:prSet presAssocID="{63BF84EE-70BB-4865-AF9B-ADBCA4265779}" presName="arrowDiagram" presStyleCnt="0">
        <dgm:presLayoutVars>
          <dgm:chMax val="5"/>
          <dgm:dir/>
          <dgm:resizeHandles val="exact"/>
        </dgm:presLayoutVars>
      </dgm:prSet>
      <dgm:spPr/>
    </dgm:pt>
    <dgm:pt modelId="{D87B5A08-9C62-4B8D-B252-6F9D8F0ADF0F}" type="pres">
      <dgm:prSet presAssocID="{63BF84EE-70BB-4865-AF9B-ADBCA4265779}" presName="arrow" presStyleLbl="bgShp" presStyleIdx="0" presStyleCnt="1"/>
      <dgm:spPr/>
    </dgm:pt>
    <dgm:pt modelId="{B2F23325-DE33-4508-91FB-A8F226681A16}" type="pres">
      <dgm:prSet presAssocID="{63BF84EE-70BB-4865-AF9B-ADBCA4265779}" presName="arrowDiagram3" presStyleCnt="0"/>
      <dgm:spPr/>
    </dgm:pt>
    <dgm:pt modelId="{F892AFD4-6515-45E0-A00E-4A9628E1CCE2}" type="pres">
      <dgm:prSet presAssocID="{1A8735B3-1FBF-448A-9C79-C16D4BA13F9D}" presName="bullet3a" presStyleLbl="node1" presStyleIdx="0" presStyleCnt="3"/>
      <dgm:spPr/>
    </dgm:pt>
    <dgm:pt modelId="{113528D3-EF46-462D-A29B-0F309E823383}" type="pres">
      <dgm:prSet presAssocID="{1A8735B3-1FBF-448A-9C79-C16D4BA13F9D}" presName="textBox3a" presStyleLbl="revTx" presStyleIdx="0" presStyleCnt="3">
        <dgm:presLayoutVars>
          <dgm:bulletEnabled val="1"/>
        </dgm:presLayoutVars>
      </dgm:prSet>
      <dgm:spPr/>
    </dgm:pt>
    <dgm:pt modelId="{2FBD8CE5-B9CC-4CE2-96CE-A19EB169E3BB}" type="pres">
      <dgm:prSet presAssocID="{2497ACB2-436A-434D-BFA2-3C3618DF78B9}" presName="bullet3b" presStyleLbl="node1" presStyleIdx="1" presStyleCnt="3" custLinFactNeighborX="-15664"/>
      <dgm:spPr/>
    </dgm:pt>
    <dgm:pt modelId="{68E3FEBF-666C-4357-9E96-3FEB57A2C9C8}" type="pres">
      <dgm:prSet presAssocID="{2497ACB2-436A-434D-BFA2-3C3618DF78B9}" presName="textBox3b" presStyleLbl="revTx" presStyleIdx="1" presStyleCnt="3" custScaleX="143728" custLinFactNeighborX="13445">
        <dgm:presLayoutVars>
          <dgm:bulletEnabled val="1"/>
        </dgm:presLayoutVars>
      </dgm:prSet>
      <dgm:spPr/>
    </dgm:pt>
    <dgm:pt modelId="{0A214A1C-AFD7-424D-9F4F-36C7C103C535}" type="pres">
      <dgm:prSet presAssocID="{824F6EF9-72FF-4815-BA41-08F550617859}" presName="bullet3c" presStyleLbl="node1" presStyleIdx="2" presStyleCnt="3" custLinFactNeighborX="44827"/>
      <dgm:spPr/>
    </dgm:pt>
    <dgm:pt modelId="{E0BAF006-7566-4C35-9594-06E0705B51F6}" type="pres">
      <dgm:prSet presAssocID="{824F6EF9-72FF-4815-BA41-08F550617859}" presName="textBox3c" presStyleLbl="revTx" presStyleIdx="2" presStyleCnt="3" custScaleX="121695" custLinFactNeighborX="17960">
        <dgm:presLayoutVars>
          <dgm:bulletEnabled val="1"/>
        </dgm:presLayoutVars>
      </dgm:prSet>
      <dgm:spPr/>
    </dgm:pt>
  </dgm:ptLst>
  <dgm:cxnLst>
    <dgm:cxn modelId="{5C583407-CDE1-4B5D-8396-7BB886C836DA}" srcId="{1A8735B3-1FBF-448A-9C79-C16D4BA13F9D}" destId="{16B5436E-7AB9-4EFC-8696-C559A47A890D}" srcOrd="0" destOrd="0" parTransId="{4DA93B83-25CF-4F04-AB2D-D24283D365B1}" sibTransId="{9B0AC5BA-9F2F-4760-9419-B3DE7C149E35}"/>
    <dgm:cxn modelId="{99978109-95BA-4C51-80B2-C32ED246D0BA}" srcId="{63BF84EE-70BB-4865-AF9B-ADBCA4265779}" destId="{1A8735B3-1FBF-448A-9C79-C16D4BA13F9D}" srcOrd="0" destOrd="0" parTransId="{F54BF86E-A515-4986-B601-20F853CCE20F}" sibTransId="{5E5D2C60-95C6-45E1-9518-9084674F83C1}"/>
    <dgm:cxn modelId="{4453DF27-8225-4F73-8843-BC06C43585A8}" type="presOf" srcId="{63BF84EE-70BB-4865-AF9B-ADBCA4265779}" destId="{85B93F38-59F1-4D96-B16B-89D2075AB76A}" srcOrd="0" destOrd="0" presId="urn:microsoft.com/office/officeart/2005/8/layout/arrow2"/>
    <dgm:cxn modelId="{5EDCD72D-C424-41CF-A1EA-05046E98D5FE}" type="presOf" srcId="{0BA6E78C-28CE-41E1-9AE1-FADEA6331337}" destId="{E0BAF006-7566-4C35-9594-06E0705B51F6}" srcOrd="0" destOrd="1" presId="urn:microsoft.com/office/officeart/2005/8/layout/arrow2"/>
    <dgm:cxn modelId="{D565B72F-EDC0-4B90-9A88-ED2932635853}" type="presOf" srcId="{824F6EF9-72FF-4815-BA41-08F550617859}" destId="{E0BAF006-7566-4C35-9594-06E0705B51F6}" srcOrd="0" destOrd="0" presId="urn:microsoft.com/office/officeart/2005/8/layout/arrow2"/>
    <dgm:cxn modelId="{024F5E31-2324-4446-B758-7E40B27CB73A}" srcId="{1A8735B3-1FBF-448A-9C79-C16D4BA13F9D}" destId="{DB8BED9F-01B7-4AD5-B2F1-58F446E904B0}" srcOrd="1" destOrd="0" parTransId="{E77822BF-12E0-4BBF-9C22-3C4C57EA6A15}" sibTransId="{519CA589-3395-413E-B663-6155D878AB5D}"/>
    <dgm:cxn modelId="{BF03E335-A9A6-457C-8693-37E005FB11BB}" type="presOf" srcId="{16B5436E-7AB9-4EFC-8696-C559A47A890D}" destId="{113528D3-EF46-462D-A29B-0F309E823383}" srcOrd="0" destOrd="1" presId="urn:microsoft.com/office/officeart/2005/8/layout/arrow2"/>
    <dgm:cxn modelId="{C4DD4F5F-2616-43FF-AEA0-EBA71CB1DA35}" srcId="{824F6EF9-72FF-4815-BA41-08F550617859}" destId="{61B113D2-605D-402C-A820-2B20ED47797C}" srcOrd="1" destOrd="0" parTransId="{97325378-2740-4F31-9591-095CEA8323D2}" sibTransId="{B855C4BD-8C31-4F86-9E20-55E905EA4472}"/>
    <dgm:cxn modelId="{EF400263-6115-470D-9F10-5494BA2AEEEA}" type="presOf" srcId="{940C786B-85A2-4004-BECA-37DB22E131F1}" destId="{68E3FEBF-666C-4357-9E96-3FEB57A2C9C8}" srcOrd="0" destOrd="2" presId="urn:microsoft.com/office/officeart/2005/8/layout/arrow2"/>
    <dgm:cxn modelId="{F8BD5C68-D08E-4E6E-9FF2-B0D229D944A9}" type="presOf" srcId="{2A21B5D5-9378-4E8D-A9F6-23769D13B08A}" destId="{68E3FEBF-666C-4357-9E96-3FEB57A2C9C8}" srcOrd="0" destOrd="3" presId="urn:microsoft.com/office/officeart/2005/8/layout/arrow2"/>
    <dgm:cxn modelId="{490F714A-D40B-4305-AE8B-20B881B87DBD}" type="presOf" srcId="{ADFD29BD-9325-4D38-B079-579810EB1A59}" destId="{E0BAF006-7566-4C35-9594-06E0705B51F6}" srcOrd="0" destOrd="3" presId="urn:microsoft.com/office/officeart/2005/8/layout/arrow2"/>
    <dgm:cxn modelId="{527B8476-3986-4860-9EF7-4699AF20BF20}" srcId="{824F6EF9-72FF-4815-BA41-08F550617859}" destId="{ADFD29BD-9325-4D38-B079-579810EB1A59}" srcOrd="2" destOrd="0" parTransId="{A9818201-2D7D-4220-8460-4FCB67BA2379}" sibTransId="{9653FD96-3279-4413-82A5-B61E30BBE315}"/>
    <dgm:cxn modelId="{6BA24A77-E67E-47A1-BF9A-00559EDD3462}" srcId="{63BF84EE-70BB-4865-AF9B-ADBCA4265779}" destId="{2497ACB2-436A-434D-BFA2-3C3618DF78B9}" srcOrd="1" destOrd="0" parTransId="{726FD6C5-5329-43DB-9EE4-529AFAEBAF49}" sibTransId="{BB3AF35F-87AB-4CDD-A193-8E1B93EBE164}"/>
    <dgm:cxn modelId="{F09DF877-9922-4F3E-BC29-19B9A6BC1E48}" type="presOf" srcId="{6392FF34-D91D-4FDA-8132-6EA42652EA58}" destId="{113528D3-EF46-462D-A29B-0F309E823383}" srcOrd="0" destOrd="3" presId="urn:microsoft.com/office/officeart/2005/8/layout/arrow2"/>
    <dgm:cxn modelId="{D92AC579-8F06-4B61-BAB0-42DCF30C769F}" srcId="{824F6EF9-72FF-4815-BA41-08F550617859}" destId="{0BA6E78C-28CE-41E1-9AE1-FADEA6331337}" srcOrd="0" destOrd="0" parTransId="{D0851B77-3AEE-452C-9A18-A13F45A4E7A1}" sibTransId="{400E6D28-8A69-4FFE-A3CB-B339619D4C42}"/>
    <dgm:cxn modelId="{2A43E67C-9C19-4148-A2A8-FE0DAFE8E66B}" type="presOf" srcId="{61B113D2-605D-402C-A820-2B20ED47797C}" destId="{E0BAF006-7566-4C35-9594-06E0705B51F6}" srcOrd="0" destOrd="2" presId="urn:microsoft.com/office/officeart/2005/8/layout/arrow2"/>
    <dgm:cxn modelId="{C67841B5-5169-4799-ADA1-2131630240A1}" srcId="{1A8735B3-1FBF-448A-9C79-C16D4BA13F9D}" destId="{6392FF34-D91D-4FDA-8132-6EA42652EA58}" srcOrd="2" destOrd="0" parTransId="{E252452A-2BAA-4DDB-A030-53049A3145F2}" sibTransId="{88F97006-8D90-4CA3-A190-53A268D602DC}"/>
    <dgm:cxn modelId="{C34E57B5-0DF4-4CFF-8DEA-CB2858BD58E8}" type="presOf" srcId="{718C2137-2F14-41F4-B207-770C6E297F74}" destId="{68E3FEBF-666C-4357-9E96-3FEB57A2C9C8}" srcOrd="0" destOrd="1" presId="urn:microsoft.com/office/officeart/2005/8/layout/arrow2"/>
    <dgm:cxn modelId="{55AA94CB-3814-4F05-ABFE-7AC3B1890528}" type="presOf" srcId="{DB8BED9F-01B7-4AD5-B2F1-58F446E904B0}" destId="{113528D3-EF46-462D-A29B-0F309E823383}" srcOrd="0" destOrd="2" presId="urn:microsoft.com/office/officeart/2005/8/layout/arrow2"/>
    <dgm:cxn modelId="{239F76CE-A6C0-4A48-8E78-BBFAE0298B7E}" type="presOf" srcId="{2497ACB2-436A-434D-BFA2-3C3618DF78B9}" destId="{68E3FEBF-666C-4357-9E96-3FEB57A2C9C8}" srcOrd="0" destOrd="0" presId="urn:microsoft.com/office/officeart/2005/8/layout/arrow2"/>
    <dgm:cxn modelId="{B627CED8-5C61-4F69-91D4-6125CCD66C25}" srcId="{63BF84EE-70BB-4865-AF9B-ADBCA4265779}" destId="{824F6EF9-72FF-4815-BA41-08F550617859}" srcOrd="2" destOrd="0" parTransId="{F37B6284-6E0E-4A4D-9459-BE384DA4F4E3}" sibTransId="{5DE70E38-8A40-420A-9818-5E3DD6579322}"/>
    <dgm:cxn modelId="{899C77DB-569D-43B2-8498-7D225F12B05D}" srcId="{2497ACB2-436A-434D-BFA2-3C3618DF78B9}" destId="{718C2137-2F14-41F4-B207-770C6E297F74}" srcOrd="0" destOrd="0" parTransId="{C2E85EA8-70AC-4974-9B91-28CD58F81C1A}" sibTransId="{CAE2D2F0-CE62-405B-A768-DFBBAD314667}"/>
    <dgm:cxn modelId="{C62BF6E7-70CC-4842-ACC6-099C177C91CD}" srcId="{2497ACB2-436A-434D-BFA2-3C3618DF78B9}" destId="{940C786B-85A2-4004-BECA-37DB22E131F1}" srcOrd="1" destOrd="0" parTransId="{4A9D9DDB-2641-4436-AE62-4345C8D03425}" sibTransId="{6A6F6AE7-635A-4018-B819-841B9BE08C8C}"/>
    <dgm:cxn modelId="{0AF127ED-E35B-476A-8B89-9597A9A3958C}" srcId="{2497ACB2-436A-434D-BFA2-3C3618DF78B9}" destId="{2A21B5D5-9378-4E8D-A9F6-23769D13B08A}" srcOrd="2" destOrd="0" parTransId="{30F1756E-2D38-42F2-AFD4-33EB7DDC79EA}" sibTransId="{9914DE04-F170-49DE-9046-9FA30070CBA6}"/>
    <dgm:cxn modelId="{C0EE83EE-E4A5-406C-A64F-99F21F1B428E}" type="presOf" srcId="{1A8735B3-1FBF-448A-9C79-C16D4BA13F9D}" destId="{113528D3-EF46-462D-A29B-0F309E823383}" srcOrd="0" destOrd="0" presId="urn:microsoft.com/office/officeart/2005/8/layout/arrow2"/>
    <dgm:cxn modelId="{CDFD6DF1-C4E7-4161-93B8-AD801B416195}" type="presParOf" srcId="{85B93F38-59F1-4D96-B16B-89D2075AB76A}" destId="{D87B5A08-9C62-4B8D-B252-6F9D8F0ADF0F}" srcOrd="0" destOrd="0" presId="urn:microsoft.com/office/officeart/2005/8/layout/arrow2"/>
    <dgm:cxn modelId="{EC533FF9-C84B-462D-BB45-7AD6743CD7EC}" type="presParOf" srcId="{85B93F38-59F1-4D96-B16B-89D2075AB76A}" destId="{B2F23325-DE33-4508-91FB-A8F226681A16}" srcOrd="1" destOrd="0" presId="urn:microsoft.com/office/officeart/2005/8/layout/arrow2"/>
    <dgm:cxn modelId="{CC455EF9-F045-4EB3-9752-095825D528EB}" type="presParOf" srcId="{B2F23325-DE33-4508-91FB-A8F226681A16}" destId="{F892AFD4-6515-45E0-A00E-4A9628E1CCE2}" srcOrd="0" destOrd="0" presId="urn:microsoft.com/office/officeart/2005/8/layout/arrow2"/>
    <dgm:cxn modelId="{26DBBBAF-FFE4-46EC-A6E6-DD6BF6E5EE82}" type="presParOf" srcId="{B2F23325-DE33-4508-91FB-A8F226681A16}" destId="{113528D3-EF46-462D-A29B-0F309E823383}" srcOrd="1" destOrd="0" presId="urn:microsoft.com/office/officeart/2005/8/layout/arrow2"/>
    <dgm:cxn modelId="{CC11193F-F54C-4344-906C-7F38B09C2715}" type="presParOf" srcId="{B2F23325-DE33-4508-91FB-A8F226681A16}" destId="{2FBD8CE5-B9CC-4CE2-96CE-A19EB169E3BB}" srcOrd="2" destOrd="0" presId="urn:microsoft.com/office/officeart/2005/8/layout/arrow2"/>
    <dgm:cxn modelId="{E274543B-5BAC-4876-A557-1BDFB2F30F73}" type="presParOf" srcId="{B2F23325-DE33-4508-91FB-A8F226681A16}" destId="{68E3FEBF-666C-4357-9E96-3FEB57A2C9C8}" srcOrd="3" destOrd="0" presId="urn:microsoft.com/office/officeart/2005/8/layout/arrow2"/>
    <dgm:cxn modelId="{4ABC80DD-AF30-48BF-8890-4037A96384C3}" type="presParOf" srcId="{B2F23325-DE33-4508-91FB-A8F226681A16}" destId="{0A214A1C-AFD7-424D-9F4F-36C7C103C535}" srcOrd="4" destOrd="0" presId="urn:microsoft.com/office/officeart/2005/8/layout/arrow2"/>
    <dgm:cxn modelId="{8CB043CD-C292-4FA2-8511-638FAC7DD26D}" type="presParOf" srcId="{B2F23325-DE33-4508-91FB-A8F226681A16}" destId="{E0BAF006-7566-4C35-9594-06E0705B51F6}"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08D465-0346-4E34-AC2B-4E57B9E2D699}" type="doc">
      <dgm:prSet loTypeId="urn:microsoft.com/office/officeart/2005/8/layout/default" loCatId="list" qsTypeId="urn:microsoft.com/office/officeart/2005/8/quickstyle/simple1" qsCatId="simple" csTypeId="urn:microsoft.com/office/officeart/2005/8/colors/accent3_3" csCatId="accent3" phldr="1"/>
      <dgm:spPr/>
      <dgm:t>
        <a:bodyPr/>
        <a:lstStyle/>
        <a:p>
          <a:endParaRPr lang="en-US"/>
        </a:p>
      </dgm:t>
    </dgm:pt>
    <dgm:pt modelId="{8B958670-BD0E-4D40-A1B6-C65A283857A5}">
      <dgm:prSet/>
      <dgm:spPr/>
      <dgm:t>
        <a:bodyPr/>
        <a:lstStyle/>
        <a:p>
          <a:pPr rtl="0"/>
          <a:r>
            <a:rPr lang="en-US" b="1"/>
            <a:t>Lifecycle</a:t>
          </a:r>
          <a:endParaRPr lang="en-US"/>
        </a:p>
      </dgm:t>
    </dgm:pt>
    <dgm:pt modelId="{2D177139-4638-4342-B561-675F0C1BBDB2}" type="parTrans" cxnId="{FF83DBA4-31BE-4E76-84BB-45888F7D1EC1}">
      <dgm:prSet/>
      <dgm:spPr/>
      <dgm:t>
        <a:bodyPr/>
        <a:lstStyle/>
        <a:p>
          <a:endParaRPr lang="en-US"/>
        </a:p>
      </dgm:t>
    </dgm:pt>
    <dgm:pt modelId="{A6D11E5E-C36B-4EDE-A37B-4D11A8AFEE2F}" type="sibTrans" cxnId="{FF83DBA4-31BE-4E76-84BB-45888F7D1EC1}">
      <dgm:prSet/>
      <dgm:spPr/>
      <dgm:t>
        <a:bodyPr/>
        <a:lstStyle/>
        <a:p>
          <a:endParaRPr lang="en-US"/>
        </a:p>
      </dgm:t>
    </dgm:pt>
    <dgm:pt modelId="{AB2228A6-23CA-4641-9BE5-754B114FAA74}">
      <dgm:prSet/>
      <dgm:spPr/>
      <dgm:t>
        <a:bodyPr/>
        <a:lstStyle/>
        <a:p>
          <a:pPr rtl="0"/>
          <a:r>
            <a:rPr lang="en-US"/>
            <a:t>Phases, milestone</a:t>
          </a:r>
        </a:p>
      </dgm:t>
    </dgm:pt>
    <dgm:pt modelId="{BA2F57CA-5801-44DC-A5A3-238070F82E26}" type="parTrans" cxnId="{FB9B53DC-5516-4026-872F-03528E5F6C35}">
      <dgm:prSet/>
      <dgm:spPr/>
      <dgm:t>
        <a:bodyPr/>
        <a:lstStyle/>
        <a:p>
          <a:endParaRPr lang="en-US"/>
        </a:p>
      </dgm:t>
    </dgm:pt>
    <dgm:pt modelId="{E03477CC-4885-41C6-8313-C234A2E10CED}" type="sibTrans" cxnId="{FB9B53DC-5516-4026-872F-03528E5F6C35}">
      <dgm:prSet/>
      <dgm:spPr/>
      <dgm:t>
        <a:bodyPr/>
        <a:lstStyle/>
        <a:p>
          <a:endParaRPr lang="en-US"/>
        </a:p>
      </dgm:t>
    </dgm:pt>
    <dgm:pt modelId="{6D20AB01-FF32-4DD9-8E1E-C2A0F541B0B8}">
      <dgm:prSet/>
      <dgm:spPr/>
      <dgm:t>
        <a:bodyPr/>
        <a:lstStyle/>
        <a:p>
          <a:pPr rtl="0"/>
          <a:r>
            <a:rPr lang="en-US" b="1" dirty="0"/>
            <a:t>Work products, artifacts</a:t>
          </a:r>
          <a:endParaRPr lang="en-US" dirty="0"/>
        </a:p>
      </dgm:t>
    </dgm:pt>
    <dgm:pt modelId="{E4FE1594-8368-4A5C-9631-4FA1F528D7DE}" type="parTrans" cxnId="{C83E1D0B-D603-4463-91C8-59D8FECB34B2}">
      <dgm:prSet/>
      <dgm:spPr/>
      <dgm:t>
        <a:bodyPr/>
        <a:lstStyle/>
        <a:p>
          <a:endParaRPr lang="en-US"/>
        </a:p>
      </dgm:t>
    </dgm:pt>
    <dgm:pt modelId="{9357ABA9-171A-497F-B346-16623B96B60F}" type="sibTrans" cxnId="{C83E1D0B-D603-4463-91C8-59D8FECB34B2}">
      <dgm:prSet/>
      <dgm:spPr/>
      <dgm:t>
        <a:bodyPr/>
        <a:lstStyle/>
        <a:p>
          <a:endParaRPr lang="en-US"/>
        </a:p>
      </dgm:t>
    </dgm:pt>
    <dgm:pt modelId="{AA89190D-019F-4477-824E-883D74C5ED95}">
      <dgm:prSet/>
      <dgm:spPr/>
      <dgm:t>
        <a:bodyPr/>
        <a:lstStyle/>
        <a:p>
          <a:pPr rtl="0"/>
          <a:r>
            <a:rPr lang="en-US" dirty="0"/>
            <a:t>concrete </a:t>
          </a:r>
          <a:r>
            <a:rPr lang="ja-JP" dirty="0"/>
            <a:t>“</a:t>
          </a:r>
          <a:r>
            <a:rPr lang="en-US" dirty="0"/>
            <a:t>things</a:t>
          </a:r>
          <a:r>
            <a:rPr lang="ja-JP" dirty="0"/>
            <a:t>”</a:t>
          </a:r>
          <a:r>
            <a:rPr lang="en-US" dirty="0"/>
            <a:t> delivered or internal</a:t>
          </a:r>
        </a:p>
      </dgm:t>
    </dgm:pt>
    <dgm:pt modelId="{A558ECE8-B2D5-4898-A251-BCD38068A050}" type="parTrans" cxnId="{0416DC98-5C2A-4962-966D-61397902AC13}">
      <dgm:prSet/>
      <dgm:spPr/>
      <dgm:t>
        <a:bodyPr/>
        <a:lstStyle/>
        <a:p>
          <a:endParaRPr lang="en-US"/>
        </a:p>
      </dgm:t>
    </dgm:pt>
    <dgm:pt modelId="{553E5F90-5503-4168-BCF4-1DD65B2B1533}" type="sibTrans" cxnId="{0416DC98-5C2A-4962-966D-61397902AC13}">
      <dgm:prSet/>
      <dgm:spPr/>
      <dgm:t>
        <a:bodyPr/>
        <a:lstStyle/>
        <a:p>
          <a:endParaRPr lang="en-US"/>
        </a:p>
      </dgm:t>
    </dgm:pt>
    <dgm:pt modelId="{DF5699F2-C8A1-44C9-AF58-C3F1D2F8AE53}">
      <dgm:prSet/>
      <dgm:spPr/>
      <dgm:t>
        <a:bodyPr/>
        <a:lstStyle/>
        <a:p>
          <a:pPr rtl="0"/>
          <a:r>
            <a:rPr lang="en-US" b="1" dirty="0"/>
            <a:t>Activities, task</a:t>
          </a:r>
          <a:endParaRPr lang="en-US" dirty="0"/>
        </a:p>
      </dgm:t>
    </dgm:pt>
    <dgm:pt modelId="{4F796280-1296-455D-87E2-0B7E8A8CAD81}" type="parTrans" cxnId="{0332E420-7D8D-4673-99A6-E1398C90ACE7}">
      <dgm:prSet/>
      <dgm:spPr/>
      <dgm:t>
        <a:bodyPr/>
        <a:lstStyle/>
        <a:p>
          <a:endParaRPr lang="en-US"/>
        </a:p>
      </dgm:t>
    </dgm:pt>
    <dgm:pt modelId="{8044A485-1DA6-4506-9874-5183B116EED4}" type="sibTrans" cxnId="{0332E420-7D8D-4673-99A6-E1398C90ACE7}">
      <dgm:prSet/>
      <dgm:spPr/>
      <dgm:t>
        <a:bodyPr/>
        <a:lstStyle/>
        <a:p>
          <a:endParaRPr lang="en-US"/>
        </a:p>
      </dgm:t>
    </dgm:pt>
    <dgm:pt modelId="{C11CA125-8DFF-4AAE-8FA1-AF733E08E9E7}">
      <dgm:prSet/>
      <dgm:spPr/>
      <dgm:t>
        <a:bodyPr/>
        <a:lstStyle/>
        <a:p>
          <a:pPr rtl="0"/>
          <a:r>
            <a:rPr lang="en-US" dirty="0"/>
            <a:t>things to do, recipes on how to do it</a:t>
          </a:r>
        </a:p>
      </dgm:t>
    </dgm:pt>
    <dgm:pt modelId="{6DDD8DAD-DC84-4700-902E-662F4FA4780B}" type="parTrans" cxnId="{3010EB7A-4E83-4934-B6FB-097FCF5132ED}">
      <dgm:prSet/>
      <dgm:spPr/>
      <dgm:t>
        <a:bodyPr/>
        <a:lstStyle/>
        <a:p>
          <a:endParaRPr lang="en-US"/>
        </a:p>
      </dgm:t>
    </dgm:pt>
    <dgm:pt modelId="{A857F736-9468-4424-B121-330682BF075A}" type="sibTrans" cxnId="{3010EB7A-4E83-4934-B6FB-097FCF5132ED}">
      <dgm:prSet/>
      <dgm:spPr/>
      <dgm:t>
        <a:bodyPr/>
        <a:lstStyle/>
        <a:p>
          <a:endParaRPr lang="en-US"/>
        </a:p>
      </dgm:t>
    </dgm:pt>
    <dgm:pt modelId="{91620EA6-16FF-47A5-8546-8486CE684B5C}">
      <dgm:prSet/>
      <dgm:spPr/>
      <dgm:t>
        <a:bodyPr/>
        <a:lstStyle/>
        <a:p>
          <a:pPr rtl="0"/>
          <a:r>
            <a:rPr lang="en-US" b="1"/>
            <a:t>Workflows</a:t>
          </a:r>
          <a:endParaRPr lang="en-US"/>
        </a:p>
      </dgm:t>
    </dgm:pt>
    <dgm:pt modelId="{E20956BA-1209-4EE6-8E40-0A6C71E02E36}" type="parTrans" cxnId="{D23F965D-B846-497A-9068-9251F5EE8B7E}">
      <dgm:prSet/>
      <dgm:spPr/>
      <dgm:t>
        <a:bodyPr/>
        <a:lstStyle/>
        <a:p>
          <a:endParaRPr lang="en-US"/>
        </a:p>
      </dgm:t>
    </dgm:pt>
    <dgm:pt modelId="{9C6B226D-EE98-4FDB-89D5-7AACEF9C2BBD}" type="sibTrans" cxnId="{D23F965D-B846-497A-9068-9251F5EE8B7E}">
      <dgm:prSet/>
      <dgm:spPr/>
      <dgm:t>
        <a:bodyPr/>
        <a:lstStyle/>
        <a:p>
          <a:endParaRPr lang="en-US"/>
        </a:p>
      </dgm:t>
    </dgm:pt>
    <dgm:pt modelId="{F9EDA65A-E63D-49C9-A52B-D8C5BEFFEF70}">
      <dgm:prSet/>
      <dgm:spPr/>
      <dgm:t>
        <a:bodyPr/>
        <a:lstStyle/>
        <a:p>
          <a:pPr rtl="0"/>
          <a:r>
            <a:rPr lang="en-US"/>
            <a:t>meaningful sequences of activities</a:t>
          </a:r>
        </a:p>
      </dgm:t>
    </dgm:pt>
    <dgm:pt modelId="{B71F3797-CD25-4670-97D0-D9A465F62C1D}" type="parTrans" cxnId="{4E7424AE-B40C-42FB-BDB1-506429CFFF59}">
      <dgm:prSet/>
      <dgm:spPr/>
      <dgm:t>
        <a:bodyPr/>
        <a:lstStyle/>
        <a:p>
          <a:endParaRPr lang="en-US"/>
        </a:p>
      </dgm:t>
    </dgm:pt>
    <dgm:pt modelId="{9C9E6FA1-9E9D-4E54-9617-0BE3906D137D}" type="sibTrans" cxnId="{4E7424AE-B40C-42FB-BDB1-506429CFFF59}">
      <dgm:prSet/>
      <dgm:spPr/>
      <dgm:t>
        <a:bodyPr/>
        <a:lstStyle/>
        <a:p>
          <a:endParaRPr lang="en-US"/>
        </a:p>
      </dgm:t>
    </dgm:pt>
    <dgm:pt modelId="{D871D13D-8E18-46DF-A46D-E0E28927A3A6}">
      <dgm:prSet/>
      <dgm:spPr/>
      <dgm:t>
        <a:bodyPr/>
        <a:lstStyle/>
        <a:p>
          <a:pPr rtl="0"/>
          <a:r>
            <a:rPr lang="en-US" b="1"/>
            <a:t>Roles</a:t>
          </a:r>
          <a:endParaRPr lang="en-US"/>
        </a:p>
      </dgm:t>
    </dgm:pt>
    <dgm:pt modelId="{FA7CBB41-559D-49AD-A3D8-B81DAF1775DA}" type="parTrans" cxnId="{C7A1B311-F03E-4409-85CC-543B7C9848AB}">
      <dgm:prSet/>
      <dgm:spPr/>
      <dgm:t>
        <a:bodyPr/>
        <a:lstStyle/>
        <a:p>
          <a:endParaRPr lang="en-US"/>
        </a:p>
      </dgm:t>
    </dgm:pt>
    <dgm:pt modelId="{6324EA54-21B2-4DC2-AE81-950ACE101E1A}" type="sibTrans" cxnId="{C7A1B311-F03E-4409-85CC-543B7C9848AB}">
      <dgm:prSet/>
      <dgm:spPr/>
      <dgm:t>
        <a:bodyPr/>
        <a:lstStyle/>
        <a:p>
          <a:endParaRPr lang="en-US"/>
        </a:p>
      </dgm:t>
    </dgm:pt>
    <dgm:pt modelId="{4CCEEAB0-D409-4EA1-B173-4F4C7B17B5B4}">
      <dgm:prSet/>
      <dgm:spPr/>
      <dgm:t>
        <a:bodyPr/>
        <a:lstStyle/>
        <a:p>
          <a:pPr rtl="0"/>
          <a:r>
            <a:rPr lang="en-US" dirty="0"/>
            <a:t>skills, competencies, responsibilities</a:t>
          </a:r>
        </a:p>
      </dgm:t>
    </dgm:pt>
    <dgm:pt modelId="{617D71A1-8148-491D-AA9A-6EC8BA3C809A}" type="parTrans" cxnId="{890E400A-7B0C-412E-950E-7B99020EF7EF}">
      <dgm:prSet/>
      <dgm:spPr/>
      <dgm:t>
        <a:bodyPr/>
        <a:lstStyle/>
        <a:p>
          <a:endParaRPr lang="en-US"/>
        </a:p>
      </dgm:t>
    </dgm:pt>
    <dgm:pt modelId="{840EFEFA-AA32-4060-A03D-2556775FED6C}" type="sibTrans" cxnId="{890E400A-7B0C-412E-950E-7B99020EF7EF}">
      <dgm:prSet/>
      <dgm:spPr/>
      <dgm:t>
        <a:bodyPr/>
        <a:lstStyle/>
        <a:p>
          <a:endParaRPr lang="en-US"/>
        </a:p>
      </dgm:t>
    </dgm:pt>
    <dgm:pt modelId="{8E191016-EACA-425C-A0E4-5D1BFE1AEF6A}" type="pres">
      <dgm:prSet presAssocID="{3708D465-0346-4E34-AC2B-4E57B9E2D699}" presName="diagram" presStyleCnt="0">
        <dgm:presLayoutVars>
          <dgm:dir/>
          <dgm:resizeHandles val="exact"/>
        </dgm:presLayoutVars>
      </dgm:prSet>
      <dgm:spPr/>
    </dgm:pt>
    <dgm:pt modelId="{AAC5E729-E7E2-4323-92D5-691874F925D9}" type="pres">
      <dgm:prSet presAssocID="{8B958670-BD0E-4D40-A1B6-C65A283857A5}" presName="node" presStyleLbl="node1" presStyleIdx="0" presStyleCnt="5" custLinFactNeighborX="-2398" custLinFactNeighborY="966">
        <dgm:presLayoutVars>
          <dgm:bulletEnabled val="1"/>
        </dgm:presLayoutVars>
      </dgm:prSet>
      <dgm:spPr/>
    </dgm:pt>
    <dgm:pt modelId="{B5A045D1-C428-48EB-94C9-35A24DC35751}" type="pres">
      <dgm:prSet presAssocID="{A6D11E5E-C36B-4EDE-A37B-4D11A8AFEE2F}" presName="sibTrans" presStyleCnt="0"/>
      <dgm:spPr/>
    </dgm:pt>
    <dgm:pt modelId="{E543AB80-4B27-4416-9D79-6E25DD202968}" type="pres">
      <dgm:prSet presAssocID="{6D20AB01-FF32-4DD9-8E1E-C2A0F541B0B8}" presName="node" presStyleLbl="node1" presStyleIdx="1" presStyleCnt="5" custLinFactNeighborX="-2398" custLinFactNeighborY="966">
        <dgm:presLayoutVars>
          <dgm:bulletEnabled val="1"/>
        </dgm:presLayoutVars>
      </dgm:prSet>
      <dgm:spPr/>
    </dgm:pt>
    <dgm:pt modelId="{E73B4B16-8B36-44AC-B6BA-ED921558DAF5}" type="pres">
      <dgm:prSet presAssocID="{9357ABA9-171A-497F-B346-16623B96B60F}" presName="sibTrans" presStyleCnt="0"/>
      <dgm:spPr/>
    </dgm:pt>
    <dgm:pt modelId="{40DCC180-6EDA-40AE-A2F7-B639F711B5E1}" type="pres">
      <dgm:prSet presAssocID="{DF5699F2-C8A1-44C9-AF58-C3F1D2F8AE53}" presName="node" presStyleLbl="node1" presStyleIdx="2" presStyleCnt="5" custLinFactNeighborX="-2398" custLinFactNeighborY="966">
        <dgm:presLayoutVars>
          <dgm:bulletEnabled val="1"/>
        </dgm:presLayoutVars>
      </dgm:prSet>
      <dgm:spPr/>
    </dgm:pt>
    <dgm:pt modelId="{C0E53051-C473-471B-8B0D-AD1D4F0B6AA1}" type="pres">
      <dgm:prSet presAssocID="{8044A485-1DA6-4506-9874-5183B116EED4}" presName="sibTrans" presStyleCnt="0"/>
      <dgm:spPr/>
    </dgm:pt>
    <dgm:pt modelId="{EC5E03AB-5E65-4AE3-B6F8-B7271B4046BC}" type="pres">
      <dgm:prSet presAssocID="{91620EA6-16FF-47A5-8546-8486CE684B5C}" presName="node" presStyleLbl="node1" presStyleIdx="3" presStyleCnt="5">
        <dgm:presLayoutVars>
          <dgm:bulletEnabled val="1"/>
        </dgm:presLayoutVars>
      </dgm:prSet>
      <dgm:spPr/>
    </dgm:pt>
    <dgm:pt modelId="{6BC5620D-CF6D-48FE-986F-4E1EB0252A0A}" type="pres">
      <dgm:prSet presAssocID="{9C6B226D-EE98-4FDB-89D5-7AACEF9C2BBD}" presName="sibTrans" presStyleCnt="0"/>
      <dgm:spPr/>
    </dgm:pt>
    <dgm:pt modelId="{3E99DD51-7D3E-447C-B91A-A22EBAFDCB36}" type="pres">
      <dgm:prSet presAssocID="{D871D13D-8E18-46DF-A46D-E0E28927A3A6}" presName="node" presStyleLbl="node1" presStyleIdx="4" presStyleCnt="5" custLinFactNeighborX="-2398" custLinFactNeighborY="966">
        <dgm:presLayoutVars>
          <dgm:bulletEnabled val="1"/>
        </dgm:presLayoutVars>
      </dgm:prSet>
      <dgm:spPr/>
    </dgm:pt>
  </dgm:ptLst>
  <dgm:cxnLst>
    <dgm:cxn modelId="{890E400A-7B0C-412E-950E-7B99020EF7EF}" srcId="{D871D13D-8E18-46DF-A46D-E0E28927A3A6}" destId="{4CCEEAB0-D409-4EA1-B173-4F4C7B17B5B4}" srcOrd="0" destOrd="0" parTransId="{617D71A1-8148-491D-AA9A-6EC8BA3C809A}" sibTransId="{840EFEFA-AA32-4060-A03D-2556775FED6C}"/>
    <dgm:cxn modelId="{C83E1D0B-D603-4463-91C8-59D8FECB34B2}" srcId="{3708D465-0346-4E34-AC2B-4E57B9E2D699}" destId="{6D20AB01-FF32-4DD9-8E1E-C2A0F541B0B8}" srcOrd="1" destOrd="0" parTransId="{E4FE1594-8368-4A5C-9631-4FA1F528D7DE}" sibTransId="{9357ABA9-171A-497F-B346-16623B96B60F}"/>
    <dgm:cxn modelId="{C7A1B311-F03E-4409-85CC-543B7C9848AB}" srcId="{3708D465-0346-4E34-AC2B-4E57B9E2D699}" destId="{D871D13D-8E18-46DF-A46D-E0E28927A3A6}" srcOrd="4" destOrd="0" parTransId="{FA7CBB41-559D-49AD-A3D8-B81DAF1775DA}" sibTransId="{6324EA54-21B2-4DC2-AE81-950ACE101E1A}"/>
    <dgm:cxn modelId="{0332E420-7D8D-4673-99A6-E1398C90ACE7}" srcId="{3708D465-0346-4E34-AC2B-4E57B9E2D699}" destId="{DF5699F2-C8A1-44C9-AF58-C3F1D2F8AE53}" srcOrd="2" destOrd="0" parTransId="{4F796280-1296-455D-87E2-0B7E8A8CAD81}" sibTransId="{8044A485-1DA6-4506-9874-5183B116EED4}"/>
    <dgm:cxn modelId="{DD7E6D2E-BB28-4370-87D5-AFE928B10982}" type="presOf" srcId="{C11CA125-8DFF-4AAE-8FA1-AF733E08E9E7}" destId="{40DCC180-6EDA-40AE-A2F7-B639F711B5E1}" srcOrd="0" destOrd="1" presId="urn:microsoft.com/office/officeart/2005/8/layout/default"/>
    <dgm:cxn modelId="{58662137-FF58-4A38-874D-1ABBB6A084D6}" type="presOf" srcId="{8B958670-BD0E-4D40-A1B6-C65A283857A5}" destId="{AAC5E729-E7E2-4323-92D5-691874F925D9}" srcOrd="0" destOrd="0" presId="urn:microsoft.com/office/officeart/2005/8/layout/default"/>
    <dgm:cxn modelId="{6A1C625C-0603-4DE8-80A8-0AE4728DF7A8}" type="presOf" srcId="{F9EDA65A-E63D-49C9-A52B-D8C5BEFFEF70}" destId="{EC5E03AB-5E65-4AE3-B6F8-B7271B4046BC}" srcOrd="0" destOrd="1" presId="urn:microsoft.com/office/officeart/2005/8/layout/default"/>
    <dgm:cxn modelId="{D23F965D-B846-497A-9068-9251F5EE8B7E}" srcId="{3708D465-0346-4E34-AC2B-4E57B9E2D699}" destId="{91620EA6-16FF-47A5-8546-8486CE684B5C}" srcOrd="3" destOrd="0" parTransId="{E20956BA-1209-4EE6-8E40-0A6C71E02E36}" sibTransId="{9C6B226D-EE98-4FDB-89D5-7AACEF9C2BBD}"/>
    <dgm:cxn modelId="{10D20D5F-12AA-4D38-90C0-83E6E4C69F84}" type="presOf" srcId="{D871D13D-8E18-46DF-A46D-E0E28927A3A6}" destId="{3E99DD51-7D3E-447C-B91A-A22EBAFDCB36}" srcOrd="0" destOrd="0" presId="urn:microsoft.com/office/officeart/2005/8/layout/default"/>
    <dgm:cxn modelId="{88922C4C-E5E9-49FA-AEFE-A3067D619DAD}" type="presOf" srcId="{3708D465-0346-4E34-AC2B-4E57B9E2D699}" destId="{8E191016-EACA-425C-A0E4-5D1BFE1AEF6A}" srcOrd="0" destOrd="0" presId="urn:microsoft.com/office/officeart/2005/8/layout/default"/>
    <dgm:cxn modelId="{8BD0366C-6F12-4992-8EC0-DB6D750F7BAF}" type="presOf" srcId="{4CCEEAB0-D409-4EA1-B173-4F4C7B17B5B4}" destId="{3E99DD51-7D3E-447C-B91A-A22EBAFDCB36}" srcOrd="0" destOrd="1" presId="urn:microsoft.com/office/officeart/2005/8/layout/default"/>
    <dgm:cxn modelId="{3010EB7A-4E83-4934-B6FB-097FCF5132ED}" srcId="{DF5699F2-C8A1-44C9-AF58-C3F1D2F8AE53}" destId="{C11CA125-8DFF-4AAE-8FA1-AF733E08E9E7}" srcOrd="0" destOrd="0" parTransId="{6DDD8DAD-DC84-4700-902E-662F4FA4780B}" sibTransId="{A857F736-9468-4424-B121-330682BF075A}"/>
    <dgm:cxn modelId="{0416DC98-5C2A-4962-966D-61397902AC13}" srcId="{6D20AB01-FF32-4DD9-8E1E-C2A0F541B0B8}" destId="{AA89190D-019F-4477-824E-883D74C5ED95}" srcOrd="0" destOrd="0" parTransId="{A558ECE8-B2D5-4898-A251-BCD38068A050}" sibTransId="{553E5F90-5503-4168-BCF4-1DD65B2B1533}"/>
    <dgm:cxn modelId="{277251A4-6276-4CE8-AC1F-E2A43885E9D8}" type="presOf" srcId="{91620EA6-16FF-47A5-8546-8486CE684B5C}" destId="{EC5E03AB-5E65-4AE3-B6F8-B7271B4046BC}" srcOrd="0" destOrd="0" presId="urn:microsoft.com/office/officeart/2005/8/layout/default"/>
    <dgm:cxn modelId="{FF83DBA4-31BE-4E76-84BB-45888F7D1EC1}" srcId="{3708D465-0346-4E34-AC2B-4E57B9E2D699}" destId="{8B958670-BD0E-4D40-A1B6-C65A283857A5}" srcOrd="0" destOrd="0" parTransId="{2D177139-4638-4342-B561-675F0C1BBDB2}" sibTransId="{A6D11E5E-C36B-4EDE-A37B-4D11A8AFEE2F}"/>
    <dgm:cxn modelId="{4E7424AE-B40C-42FB-BDB1-506429CFFF59}" srcId="{91620EA6-16FF-47A5-8546-8486CE684B5C}" destId="{F9EDA65A-E63D-49C9-A52B-D8C5BEFFEF70}" srcOrd="0" destOrd="0" parTransId="{B71F3797-CD25-4670-97D0-D9A465F62C1D}" sibTransId="{9C9E6FA1-9E9D-4E54-9617-0BE3906D137D}"/>
    <dgm:cxn modelId="{0BA95FB7-91EB-4076-83D7-860E8043B7D1}" type="presOf" srcId="{6D20AB01-FF32-4DD9-8E1E-C2A0F541B0B8}" destId="{E543AB80-4B27-4416-9D79-6E25DD202968}" srcOrd="0" destOrd="0" presId="urn:microsoft.com/office/officeart/2005/8/layout/default"/>
    <dgm:cxn modelId="{B31A87BD-6710-4185-8DB9-9B0AC15D2D03}" type="presOf" srcId="{AB2228A6-23CA-4641-9BE5-754B114FAA74}" destId="{AAC5E729-E7E2-4323-92D5-691874F925D9}" srcOrd="0" destOrd="1" presId="urn:microsoft.com/office/officeart/2005/8/layout/default"/>
    <dgm:cxn modelId="{0E7BD6D3-D5D9-4963-A25B-5668CF31750A}" type="presOf" srcId="{AA89190D-019F-4477-824E-883D74C5ED95}" destId="{E543AB80-4B27-4416-9D79-6E25DD202968}" srcOrd="0" destOrd="1" presId="urn:microsoft.com/office/officeart/2005/8/layout/default"/>
    <dgm:cxn modelId="{FB9B53DC-5516-4026-872F-03528E5F6C35}" srcId="{8B958670-BD0E-4D40-A1B6-C65A283857A5}" destId="{AB2228A6-23CA-4641-9BE5-754B114FAA74}" srcOrd="0" destOrd="0" parTransId="{BA2F57CA-5801-44DC-A5A3-238070F82E26}" sibTransId="{E03477CC-4885-41C6-8313-C234A2E10CED}"/>
    <dgm:cxn modelId="{658607F9-AA1F-4D01-8A71-ACC4983598A6}" type="presOf" srcId="{DF5699F2-C8A1-44C9-AF58-C3F1D2F8AE53}" destId="{40DCC180-6EDA-40AE-A2F7-B639F711B5E1}" srcOrd="0" destOrd="0" presId="urn:microsoft.com/office/officeart/2005/8/layout/default"/>
    <dgm:cxn modelId="{AF74F0D3-0A18-4B24-8FA8-335793344296}" type="presParOf" srcId="{8E191016-EACA-425C-A0E4-5D1BFE1AEF6A}" destId="{AAC5E729-E7E2-4323-92D5-691874F925D9}" srcOrd="0" destOrd="0" presId="urn:microsoft.com/office/officeart/2005/8/layout/default"/>
    <dgm:cxn modelId="{9D3E18B9-30FA-427F-824D-E41FD2FBEABB}" type="presParOf" srcId="{8E191016-EACA-425C-A0E4-5D1BFE1AEF6A}" destId="{B5A045D1-C428-48EB-94C9-35A24DC35751}" srcOrd="1" destOrd="0" presId="urn:microsoft.com/office/officeart/2005/8/layout/default"/>
    <dgm:cxn modelId="{3DF040A6-1C7B-4083-899B-7858E912E881}" type="presParOf" srcId="{8E191016-EACA-425C-A0E4-5D1BFE1AEF6A}" destId="{E543AB80-4B27-4416-9D79-6E25DD202968}" srcOrd="2" destOrd="0" presId="urn:microsoft.com/office/officeart/2005/8/layout/default"/>
    <dgm:cxn modelId="{7C3C38A5-129A-4AB8-BE05-611956558C6E}" type="presParOf" srcId="{8E191016-EACA-425C-A0E4-5D1BFE1AEF6A}" destId="{E73B4B16-8B36-44AC-B6BA-ED921558DAF5}" srcOrd="3" destOrd="0" presId="urn:microsoft.com/office/officeart/2005/8/layout/default"/>
    <dgm:cxn modelId="{420394F9-D807-46D7-A93F-33831B29564D}" type="presParOf" srcId="{8E191016-EACA-425C-A0E4-5D1BFE1AEF6A}" destId="{40DCC180-6EDA-40AE-A2F7-B639F711B5E1}" srcOrd="4" destOrd="0" presId="urn:microsoft.com/office/officeart/2005/8/layout/default"/>
    <dgm:cxn modelId="{79EE0ED1-D052-410F-94B9-1A816B8954F8}" type="presParOf" srcId="{8E191016-EACA-425C-A0E4-5D1BFE1AEF6A}" destId="{C0E53051-C473-471B-8B0D-AD1D4F0B6AA1}" srcOrd="5" destOrd="0" presId="urn:microsoft.com/office/officeart/2005/8/layout/default"/>
    <dgm:cxn modelId="{88C94F03-7DC1-440C-A350-6E4BA56C264E}" type="presParOf" srcId="{8E191016-EACA-425C-A0E4-5D1BFE1AEF6A}" destId="{EC5E03AB-5E65-4AE3-B6F8-B7271B4046BC}" srcOrd="6" destOrd="0" presId="urn:microsoft.com/office/officeart/2005/8/layout/default"/>
    <dgm:cxn modelId="{3E175ABA-ED82-4A3A-B59D-301BBFDFD804}" type="presParOf" srcId="{8E191016-EACA-425C-A0E4-5D1BFE1AEF6A}" destId="{6BC5620D-CF6D-48FE-986F-4E1EB0252A0A}" srcOrd="7" destOrd="0" presId="urn:microsoft.com/office/officeart/2005/8/layout/default"/>
    <dgm:cxn modelId="{67952B02-98FC-4E7B-B3A2-13619495B447}" type="presParOf" srcId="{8E191016-EACA-425C-A0E4-5D1BFE1AEF6A}" destId="{3E99DD51-7D3E-447C-B91A-A22EBAFDCB3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437852-790E-4B15-A26D-D0A5C725402D}" type="doc">
      <dgm:prSet loTypeId="urn:microsoft.com/office/officeart/2005/8/layout/cycle1" loCatId="cycle" qsTypeId="urn:microsoft.com/office/officeart/2005/8/quickstyle/simple1" qsCatId="simple" csTypeId="urn:microsoft.com/office/officeart/2005/8/colors/colorful1" csCatId="colorful" phldr="1"/>
      <dgm:spPr/>
      <dgm:t>
        <a:bodyPr/>
        <a:lstStyle/>
        <a:p>
          <a:endParaRPr lang="en-US"/>
        </a:p>
      </dgm:t>
    </dgm:pt>
    <dgm:pt modelId="{E298AF7C-3100-45FF-96A2-D9133780B615}">
      <dgm:prSet phldrT="[Tekst]"/>
      <dgm:spPr/>
      <dgm:t>
        <a:bodyPr/>
        <a:lstStyle/>
        <a:p>
          <a:r>
            <a:rPr lang="en-US" dirty="0">
              <a:latin typeface="Arial Unicode MS" pitchFamily="34" charset="-128"/>
            </a:rPr>
            <a:t>Vision &amp; </a:t>
          </a:r>
          <a:br>
            <a:rPr lang="en-US" dirty="0">
              <a:latin typeface="Arial Unicode MS" pitchFamily="34" charset="-128"/>
            </a:rPr>
          </a:br>
          <a:r>
            <a:rPr lang="en-US" dirty="0">
              <a:latin typeface="Arial Unicode MS" pitchFamily="34" charset="-128"/>
            </a:rPr>
            <a:t>scope </a:t>
          </a:r>
          <a:br>
            <a:rPr lang="en-US" dirty="0">
              <a:latin typeface="Arial Unicode MS" pitchFamily="34" charset="-128"/>
            </a:rPr>
          </a:br>
          <a:r>
            <a:rPr lang="en-US" dirty="0">
              <a:latin typeface="Arial Unicode MS" pitchFamily="34" charset="-128"/>
            </a:rPr>
            <a:t>approved</a:t>
          </a:r>
          <a:endParaRPr lang="en-US" dirty="0"/>
        </a:p>
      </dgm:t>
    </dgm:pt>
    <dgm:pt modelId="{5926820C-ACFE-41C2-9E0E-7B811F16E814}" type="parTrans" cxnId="{FDB7FD78-7218-4FA8-A6C1-4EA5972C821D}">
      <dgm:prSet/>
      <dgm:spPr/>
      <dgm:t>
        <a:bodyPr/>
        <a:lstStyle/>
        <a:p>
          <a:endParaRPr lang="en-US"/>
        </a:p>
      </dgm:t>
    </dgm:pt>
    <dgm:pt modelId="{ACBC64DF-1370-445A-BF2B-512B0A93F974}" type="sibTrans" cxnId="{FDB7FD78-7218-4FA8-A6C1-4EA5972C821D}">
      <dgm:prSet/>
      <dgm:spPr/>
      <dgm:t>
        <a:bodyPr/>
        <a:lstStyle/>
        <a:p>
          <a:endParaRPr lang="en-US"/>
        </a:p>
      </dgm:t>
    </dgm:pt>
    <dgm:pt modelId="{2287AA31-2CED-4F9A-AF52-AD4EE26EE474}">
      <dgm:prSet phldrT="[Tekst]"/>
      <dgm:spPr/>
      <dgm:t>
        <a:bodyPr/>
        <a:lstStyle/>
        <a:p>
          <a:r>
            <a:rPr lang="en-US" dirty="0">
              <a:latin typeface="Arial Unicode MS" pitchFamily="34" charset="-128"/>
            </a:rPr>
            <a:t>Project plan </a:t>
          </a:r>
          <a:br>
            <a:rPr lang="en-US" dirty="0">
              <a:latin typeface="Arial Unicode MS" pitchFamily="34" charset="-128"/>
            </a:rPr>
          </a:br>
          <a:r>
            <a:rPr lang="en-US" dirty="0">
              <a:latin typeface="Arial Unicode MS" pitchFamily="34" charset="-128"/>
            </a:rPr>
            <a:t>approved</a:t>
          </a:r>
          <a:endParaRPr lang="en-US" dirty="0"/>
        </a:p>
      </dgm:t>
    </dgm:pt>
    <dgm:pt modelId="{907DBFD3-CE99-41BE-8353-8E46A386133B}" type="parTrans" cxnId="{CC1694B1-7B18-4AF4-9362-3717B0CF1EA8}">
      <dgm:prSet/>
      <dgm:spPr/>
      <dgm:t>
        <a:bodyPr/>
        <a:lstStyle/>
        <a:p>
          <a:endParaRPr lang="en-US"/>
        </a:p>
      </dgm:t>
    </dgm:pt>
    <dgm:pt modelId="{7A6AF9AB-ABAF-4A55-8429-C18446333F2C}" type="sibTrans" cxnId="{CC1694B1-7B18-4AF4-9362-3717B0CF1EA8}">
      <dgm:prSet/>
      <dgm:spPr/>
      <dgm:t>
        <a:bodyPr/>
        <a:lstStyle/>
        <a:p>
          <a:endParaRPr lang="en-US"/>
        </a:p>
      </dgm:t>
    </dgm:pt>
    <dgm:pt modelId="{927B4914-69C4-41F4-85C5-A7D66FA5A90D}">
      <dgm:prSet phldrT="[Tekst]"/>
      <dgm:spPr/>
      <dgm:t>
        <a:bodyPr/>
        <a:lstStyle/>
        <a:p>
          <a:r>
            <a:rPr lang="en-US" dirty="0">
              <a:latin typeface="Arial Unicode MS" pitchFamily="34" charset="-128"/>
            </a:rPr>
            <a:t>Scope</a:t>
          </a:r>
          <a:br>
            <a:rPr lang="en-US" dirty="0">
              <a:latin typeface="Arial Unicode MS" pitchFamily="34" charset="-128"/>
            </a:rPr>
          </a:br>
          <a:r>
            <a:rPr lang="en-US" dirty="0">
              <a:latin typeface="Arial Unicode MS" pitchFamily="34" charset="-128"/>
            </a:rPr>
            <a:t>complete</a:t>
          </a:r>
          <a:endParaRPr lang="en-US" dirty="0"/>
        </a:p>
      </dgm:t>
    </dgm:pt>
    <dgm:pt modelId="{C7C0BBAB-AB03-4310-AD31-93F4F73772C5}" type="parTrans" cxnId="{4A857B0B-0F54-462B-BEE4-137FB3627FAC}">
      <dgm:prSet/>
      <dgm:spPr/>
      <dgm:t>
        <a:bodyPr/>
        <a:lstStyle/>
        <a:p>
          <a:endParaRPr lang="en-US"/>
        </a:p>
      </dgm:t>
    </dgm:pt>
    <dgm:pt modelId="{EAE59821-B3C6-4D52-87EB-B8866A053DF9}" type="sibTrans" cxnId="{4A857B0B-0F54-462B-BEE4-137FB3627FAC}">
      <dgm:prSet/>
      <dgm:spPr/>
      <dgm:t>
        <a:bodyPr/>
        <a:lstStyle/>
        <a:p>
          <a:endParaRPr lang="en-US"/>
        </a:p>
      </dgm:t>
    </dgm:pt>
    <dgm:pt modelId="{A00E0D40-4E66-4000-9FB2-AD5844467E09}">
      <dgm:prSet phldrT="[Tekst]"/>
      <dgm:spPr/>
      <dgm:t>
        <a:bodyPr/>
        <a:lstStyle/>
        <a:p>
          <a:r>
            <a:rPr lang="en-US" dirty="0">
              <a:latin typeface="Arial Unicode MS" pitchFamily="34" charset="-128"/>
            </a:rPr>
            <a:t>Release Readiness</a:t>
          </a:r>
          <a:br>
            <a:rPr lang="en-US" dirty="0">
              <a:latin typeface="Arial Unicode MS" pitchFamily="34" charset="-128"/>
            </a:rPr>
          </a:br>
          <a:r>
            <a:rPr lang="en-US" dirty="0">
              <a:latin typeface="Arial Unicode MS" pitchFamily="34" charset="-128"/>
            </a:rPr>
            <a:t>Complete</a:t>
          </a:r>
          <a:endParaRPr lang="en-US" dirty="0"/>
        </a:p>
      </dgm:t>
    </dgm:pt>
    <dgm:pt modelId="{23FCB14C-DF71-4701-8964-C027C148AE2B}" type="parTrans" cxnId="{88344DBA-2E73-4E09-A023-6FB4ABB9A20C}">
      <dgm:prSet/>
      <dgm:spPr/>
      <dgm:t>
        <a:bodyPr/>
        <a:lstStyle/>
        <a:p>
          <a:endParaRPr lang="en-US"/>
        </a:p>
      </dgm:t>
    </dgm:pt>
    <dgm:pt modelId="{FF06FE6F-1881-4E9F-8F88-02E80B1C4DFF}" type="sibTrans" cxnId="{88344DBA-2E73-4E09-A023-6FB4ABB9A20C}">
      <dgm:prSet/>
      <dgm:spPr/>
      <dgm:t>
        <a:bodyPr/>
        <a:lstStyle/>
        <a:p>
          <a:endParaRPr lang="en-US"/>
        </a:p>
      </dgm:t>
    </dgm:pt>
    <dgm:pt modelId="{D3AF9360-3B9F-4FD3-9FDA-10AFD674B30D}">
      <dgm:prSet phldrT="[Tekst]"/>
      <dgm:spPr/>
      <dgm:t>
        <a:bodyPr/>
        <a:lstStyle/>
        <a:p>
          <a:r>
            <a:rPr lang="en-US" dirty="0">
              <a:latin typeface="Arial Unicode MS" pitchFamily="34" charset="-128"/>
            </a:rPr>
            <a:t>Deployment </a:t>
          </a:r>
          <a:br>
            <a:rPr lang="en-US" dirty="0">
              <a:latin typeface="Arial Unicode MS" pitchFamily="34" charset="-128"/>
            </a:rPr>
          </a:br>
          <a:r>
            <a:rPr lang="en-US" dirty="0">
              <a:latin typeface="Arial Unicode MS" pitchFamily="34" charset="-128"/>
            </a:rPr>
            <a:t>Complete</a:t>
          </a:r>
          <a:endParaRPr lang="en-US" dirty="0"/>
        </a:p>
      </dgm:t>
    </dgm:pt>
    <dgm:pt modelId="{7612B91D-BF45-43FA-98C7-6019D555D870}" type="parTrans" cxnId="{A4970DCC-A2CC-4BE8-99B9-1090C9172496}">
      <dgm:prSet/>
      <dgm:spPr/>
      <dgm:t>
        <a:bodyPr/>
        <a:lstStyle/>
        <a:p>
          <a:endParaRPr lang="en-US"/>
        </a:p>
      </dgm:t>
    </dgm:pt>
    <dgm:pt modelId="{0AD328A7-7A71-4EF4-A5A6-2B3778E8435B}" type="sibTrans" cxnId="{A4970DCC-A2CC-4BE8-99B9-1090C9172496}">
      <dgm:prSet/>
      <dgm:spPr/>
      <dgm:t>
        <a:bodyPr/>
        <a:lstStyle/>
        <a:p>
          <a:endParaRPr lang="en-US"/>
        </a:p>
      </dgm:t>
    </dgm:pt>
    <dgm:pt modelId="{38486B35-B5E1-4298-AB05-5F7DD0A51BC4}" type="pres">
      <dgm:prSet presAssocID="{2D437852-790E-4B15-A26D-D0A5C725402D}" presName="cycle" presStyleCnt="0">
        <dgm:presLayoutVars>
          <dgm:dir/>
          <dgm:resizeHandles val="exact"/>
        </dgm:presLayoutVars>
      </dgm:prSet>
      <dgm:spPr/>
    </dgm:pt>
    <dgm:pt modelId="{C0981A48-222E-4877-8056-2B167A80A657}" type="pres">
      <dgm:prSet presAssocID="{E298AF7C-3100-45FF-96A2-D9133780B615}" presName="dummy" presStyleCnt="0"/>
      <dgm:spPr/>
    </dgm:pt>
    <dgm:pt modelId="{AEBE9B66-00FB-4E5A-AAF9-17827C7EDF0C}" type="pres">
      <dgm:prSet presAssocID="{E298AF7C-3100-45FF-96A2-D9133780B615}" presName="node" presStyleLbl="revTx" presStyleIdx="0" presStyleCnt="5">
        <dgm:presLayoutVars>
          <dgm:bulletEnabled val="1"/>
        </dgm:presLayoutVars>
      </dgm:prSet>
      <dgm:spPr/>
    </dgm:pt>
    <dgm:pt modelId="{87376DA5-8462-4949-869C-8D74DBF9BEF1}" type="pres">
      <dgm:prSet presAssocID="{ACBC64DF-1370-445A-BF2B-512B0A93F974}" presName="sibTrans" presStyleLbl="node1" presStyleIdx="0" presStyleCnt="5"/>
      <dgm:spPr/>
    </dgm:pt>
    <dgm:pt modelId="{B0180E8F-0EF6-4B3B-804C-1D8F3A7F8B34}" type="pres">
      <dgm:prSet presAssocID="{2287AA31-2CED-4F9A-AF52-AD4EE26EE474}" presName="dummy" presStyleCnt="0"/>
      <dgm:spPr/>
    </dgm:pt>
    <dgm:pt modelId="{74D04C96-39FE-4FDF-876C-51BAF621FB32}" type="pres">
      <dgm:prSet presAssocID="{2287AA31-2CED-4F9A-AF52-AD4EE26EE474}" presName="node" presStyleLbl="revTx" presStyleIdx="1" presStyleCnt="5">
        <dgm:presLayoutVars>
          <dgm:bulletEnabled val="1"/>
        </dgm:presLayoutVars>
      </dgm:prSet>
      <dgm:spPr/>
    </dgm:pt>
    <dgm:pt modelId="{815127DD-AE8F-4587-ABCB-A8B8DB1AE051}" type="pres">
      <dgm:prSet presAssocID="{7A6AF9AB-ABAF-4A55-8429-C18446333F2C}" presName="sibTrans" presStyleLbl="node1" presStyleIdx="1" presStyleCnt="5"/>
      <dgm:spPr/>
    </dgm:pt>
    <dgm:pt modelId="{434298DC-15A2-47EF-86C5-888398D6FEFA}" type="pres">
      <dgm:prSet presAssocID="{927B4914-69C4-41F4-85C5-A7D66FA5A90D}" presName="dummy" presStyleCnt="0"/>
      <dgm:spPr/>
    </dgm:pt>
    <dgm:pt modelId="{1A14E8B5-C776-447B-944E-515FBCC75E18}" type="pres">
      <dgm:prSet presAssocID="{927B4914-69C4-41F4-85C5-A7D66FA5A90D}" presName="node" presStyleLbl="revTx" presStyleIdx="2" presStyleCnt="5">
        <dgm:presLayoutVars>
          <dgm:bulletEnabled val="1"/>
        </dgm:presLayoutVars>
      </dgm:prSet>
      <dgm:spPr/>
    </dgm:pt>
    <dgm:pt modelId="{57E9136A-9D8A-4E3A-8CCD-42864218C054}" type="pres">
      <dgm:prSet presAssocID="{EAE59821-B3C6-4D52-87EB-B8866A053DF9}" presName="sibTrans" presStyleLbl="node1" presStyleIdx="2" presStyleCnt="5"/>
      <dgm:spPr/>
    </dgm:pt>
    <dgm:pt modelId="{DF2CEFA9-F8D1-43B9-BF8F-6AE2FE379B78}" type="pres">
      <dgm:prSet presAssocID="{A00E0D40-4E66-4000-9FB2-AD5844467E09}" presName="dummy" presStyleCnt="0"/>
      <dgm:spPr/>
    </dgm:pt>
    <dgm:pt modelId="{28C7255F-3B4F-4ADC-B2A8-9D7674A598B1}" type="pres">
      <dgm:prSet presAssocID="{A00E0D40-4E66-4000-9FB2-AD5844467E09}" presName="node" presStyleLbl="revTx" presStyleIdx="3" presStyleCnt="5">
        <dgm:presLayoutVars>
          <dgm:bulletEnabled val="1"/>
        </dgm:presLayoutVars>
      </dgm:prSet>
      <dgm:spPr/>
    </dgm:pt>
    <dgm:pt modelId="{80539160-FB6D-4A4F-962E-E2C167BFC028}" type="pres">
      <dgm:prSet presAssocID="{FF06FE6F-1881-4E9F-8F88-02E80B1C4DFF}" presName="sibTrans" presStyleLbl="node1" presStyleIdx="3" presStyleCnt="5"/>
      <dgm:spPr/>
    </dgm:pt>
    <dgm:pt modelId="{78D63689-EF9B-447A-A78C-3248069233B6}" type="pres">
      <dgm:prSet presAssocID="{D3AF9360-3B9F-4FD3-9FDA-10AFD674B30D}" presName="dummy" presStyleCnt="0"/>
      <dgm:spPr/>
    </dgm:pt>
    <dgm:pt modelId="{9198EE35-94A8-4341-A1B8-E59F0A429559}" type="pres">
      <dgm:prSet presAssocID="{D3AF9360-3B9F-4FD3-9FDA-10AFD674B30D}" presName="node" presStyleLbl="revTx" presStyleIdx="4" presStyleCnt="5">
        <dgm:presLayoutVars>
          <dgm:bulletEnabled val="1"/>
        </dgm:presLayoutVars>
      </dgm:prSet>
      <dgm:spPr/>
    </dgm:pt>
    <dgm:pt modelId="{FC54616D-3677-4627-B7F3-092A777773C3}" type="pres">
      <dgm:prSet presAssocID="{0AD328A7-7A71-4EF4-A5A6-2B3778E8435B}" presName="sibTrans" presStyleLbl="node1" presStyleIdx="4" presStyleCnt="5"/>
      <dgm:spPr/>
    </dgm:pt>
  </dgm:ptLst>
  <dgm:cxnLst>
    <dgm:cxn modelId="{4A857B0B-0F54-462B-BEE4-137FB3627FAC}" srcId="{2D437852-790E-4B15-A26D-D0A5C725402D}" destId="{927B4914-69C4-41F4-85C5-A7D66FA5A90D}" srcOrd="2" destOrd="0" parTransId="{C7C0BBAB-AB03-4310-AD31-93F4F73772C5}" sibTransId="{EAE59821-B3C6-4D52-87EB-B8866A053DF9}"/>
    <dgm:cxn modelId="{92E9CB0E-BC8F-44CC-BA3A-81E0E5F5A6F7}" type="presOf" srcId="{FF06FE6F-1881-4E9F-8F88-02E80B1C4DFF}" destId="{80539160-FB6D-4A4F-962E-E2C167BFC028}" srcOrd="0" destOrd="0" presId="urn:microsoft.com/office/officeart/2005/8/layout/cycle1"/>
    <dgm:cxn modelId="{E2AC1B1F-2011-4040-9044-DA4D07D6004F}" type="presOf" srcId="{7A6AF9AB-ABAF-4A55-8429-C18446333F2C}" destId="{815127DD-AE8F-4587-ABCB-A8B8DB1AE051}" srcOrd="0" destOrd="0" presId="urn:microsoft.com/office/officeart/2005/8/layout/cycle1"/>
    <dgm:cxn modelId="{89A73A3B-0EF3-4100-A361-B24200456F85}" type="presOf" srcId="{927B4914-69C4-41F4-85C5-A7D66FA5A90D}" destId="{1A14E8B5-C776-447B-944E-515FBCC75E18}" srcOrd="0" destOrd="0" presId="urn:microsoft.com/office/officeart/2005/8/layout/cycle1"/>
    <dgm:cxn modelId="{9079F35F-4218-4BA1-8EAC-890ABB906BCD}" type="presOf" srcId="{EAE59821-B3C6-4D52-87EB-B8866A053DF9}" destId="{57E9136A-9D8A-4E3A-8CCD-42864218C054}" srcOrd="0" destOrd="0" presId="urn:microsoft.com/office/officeart/2005/8/layout/cycle1"/>
    <dgm:cxn modelId="{6884E043-74F5-4C98-A43D-978259AE496C}" type="presOf" srcId="{E298AF7C-3100-45FF-96A2-D9133780B615}" destId="{AEBE9B66-00FB-4E5A-AAF9-17827C7EDF0C}" srcOrd="0" destOrd="0" presId="urn:microsoft.com/office/officeart/2005/8/layout/cycle1"/>
    <dgm:cxn modelId="{83929847-6703-460A-8EDB-175354165553}" type="presOf" srcId="{A00E0D40-4E66-4000-9FB2-AD5844467E09}" destId="{28C7255F-3B4F-4ADC-B2A8-9D7674A598B1}" srcOrd="0" destOrd="0" presId="urn:microsoft.com/office/officeart/2005/8/layout/cycle1"/>
    <dgm:cxn modelId="{395FBE78-DDDE-4A71-932F-DF2FC745F733}" type="presOf" srcId="{0AD328A7-7A71-4EF4-A5A6-2B3778E8435B}" destId="{FC54616D-3677-4627-B7F3-092A777773C3}" srcOrd="0" destOrd="0" presId="urn:microsoft.com/office/officeart/2005/8/layout/cycle1"/>
    <dgm:cxn modelId="{FDB7FD78-7218-4FA8-A6C1-4EA5972C821D}" srcId="{2D437852-790E-4B15-A26D-D0A5C725402D}" destId="{E298AF7C-3100-45FF-96A2-D9133780B615}" srcOrd="0" destOrd="0" parTransId="{5926820C-ACFE-41C2-9E0E-7B811F16E814}" sibTransId="{ACBC64DF-1370-445A-BF2B-512B0A93F974}"/>
    <dgm:cxn modelId="{8E239279-C0E3-4A0B-9AFD-553EFE2E32BA}" type="presOf" srcId="{2287AA31-2CED-4F9A-AF52-AD4EE26EE474}" destId="{74D04C96-39FE-4FDF-876C-51BAF621FB32}" srcOrd="0" destOrd="0" presId="urn:microsoft.com/office/officeart/2005/8/layout/cycle1"/>
    <dgm:cxn modelId="{04210B7A-3765-4959-85A8-22A1E06884C7}" type="presOf" srcId="{D3AF9360-3B9F-4FD3-9FDA-10AFD674B30D}" destId="{9198EE35-94A8-4341-A1B8-E59F0A429559}" srcOrd="0" destOrd="0" presId="urn:microsoft.com/office/officeart/2005/8/layout/cycle1"/>
    <dgm:cxn modelId="{E4CE2F83-A744-4C6D-A234-A5CCA7B17EAD}" type="presOf" srcId="{ACBC64DF-1370-445A-BF2B-512B0A93F974}" destId="{87376DA5-8462-4949-869C-8D74DBF9BEF1}" srcOrd="0" destOrd="0" presId="urn:microsoft.com/office/officeart/2005/8/layout/cycle1"/>
    <dgm:cxn modelId="{CC1694B1-7B18-4AF4-9362-3717B0CF1EA8}" srcId="{2D437852-790E-4B15-A26D-D0A5C725402D}" destId="{2287AA31-2CED-4F9A-AF52-AD4EE26EE474}" srcOrd="1" destOrd="0" parTransId="{907DBFD3-CE99-41BE-8353-8E46A386133B}" sibTransId="{7A6AF9AB-ABAF-4A55-8429-C18446333F2C}"/>
    <dgm:cxn modelId="{88344DBA-2E73-4E09-A023-6FB4ABB9A20C}" srcId="{2D437852-790E-4B15-A26D-D0A5C725402D}" destId="{A00E0D40-4E66-4000-9FB2-AD5844467E09}" srcOrd="3" destOrd="0" parTransId="{23FCB14C-DF71-4701-8964-C027C148AE2B}" sibTransId="{FF06FE6F-1881-4E9F-8F88-02E80B1C4DFF}"/>
    <dgm:cxn modelId="{A4970DCC-A2CC-4BE8-99B9-1090C9172496}" srcId="{2D437852-790E-4B15-A26D-D0A5C725402D}" destId="{D3AF9360-3B9F-4FD3-9FDA-10AFD674B30D}" srcOrd="4" destOrd="0" parTransId="{7612B91D-BF45-43FA-98C7-6019D555D870}" sibTransId="{0AD328A7-7A71-4EF4-A5A6-2B3778E8435B}"/>
    <dgm:cxn modelId="{F1B8AAF2-D37D-45A3-9DF8-95C75CD6D5FC}" type="presOf" srcId="{2D437852-790E-4B15-A26D-D0A5C725402D}" destId="{38486B35-B5E1-4298-AB05-5F7DD0A51BC4}" srcOrd="0" destOrd="0" presId="urn:microsoft.com/office/officeart/2005/8/layout/cycle1"/>
    <dgm:cxn modelId="{713C6C16-947B-4D35-8FE6-F724CCCA10C1}" type="presParOf" srcId="{38486B35-B5E1-4298-AB05-5F7DD0A51BC4}" destId="{C0981A48-222E-4877-8056-2B167A80A657}" srcOrd="0" destOrd="0" presId="urn:microsoft.com/office/officeart/2005/8/layout/cycle1"/>
    <dgm:cxn modelId="{F75902E9-9282-4EA5-90FF-04413BA8C3FE}" type="presParOf" srcId="{38486B35-B5E1-4298-AB05-5F7DD0A51BC4}" destId="{AEBE9B66-00FB-4E5A-AAF9-17827C7EDF0C}" srcOrd="1" destOrd="0" presId="urn:microsoft.com/office/officeart/2005/8/layout/cycle1"/>
    <dgm:cxn modelId="{57C4D067-3748-41D7-9B0B-E946C5C2D59E}" type="presParOf" srcId="{38486B35-B5E1-4298-AB05-5F7DD0A51BC4}" destId="{87376DA5-8462-4949-869C-8D74DBF9BEF1}" srcOrd="2" destOrd="0" presId="urn:microsoft.com/office/officeart/2005/8/layout/cycle1"/>
    <dgm:cxn modelId="{F9FD6724-86B4-4716-982F-664681E8B6BA}" type="presParOf" srcId="{38486B35-B5E1-4298-AB05-5F7DD0A51BC4}" destId="{B0180E8F-0EF6-4B3B-804C-1D8F3A7F8B34}" srcOrd="3" destOrd="0" presId="urn:microsoft.com/office/officeart/2005/8/layout/cycle1"/>
    <dgm:cxn modelId="{70F68533-E205-4084-96F6-EA9D1D3CFEE0}" type="presParOf" srcId="{38486B35-B5E1-4298-AB05-5F7DD0A51BC4}" destId="{74D04C96-39FE-4FDF-876C-51BAF621FB32}" srcOrd="4" destOrd="0" presId="urn:microsoft.com/office/officeart/2005/8/layout/cycle1"/>
    <dgm:cxn modelId="{23997FCF-84EF-4E49-8DEB-133FA2EC664A}" type="presParOf" srcId="{38486B35-B5E1-4298-AB05-5F7DD0A51BC4}" destId="{815127DD-AE8F-4587-ABCB-A8B8DB1AE051}" srcOrd="5" destOrd="0" presId="urn:microsoft.com/office/officeart/2005/8/layout/cycle1"/>
    <dgm:cxn modelId="{EA659BC5-016B-4CEC-A736-C6DDDC20FFE7}" type="presParOf" srcId="{38486B35-B5E1-4298-AB05-5F7DD0A51BC4}" destId="{434298DC-15A2-47EF-86C5-888398D6FEFA}" srcOrd="6" destOrd="0" presId="urn:microsoft.com/office/officeart/2005/8/layout/cycle1"/>
    <dgm:cxn modelId="{656CDEE6-30F6-42FA-9091-F1D299B09F71}" type="presParOf" srcId="{38486B35-B5E1-4298-AB05-5F7DD0A51BC4}" destId="{1A14E8B5-C776-447B-944E-515FBCC75E18}" srcOrd="7" destOrd="0" presId="urn:microsoft.com/office/officeart/2005/8/layout/cycle1"/>
    <dgm:cxn modelId="{18D8F7B2-9112-4489-907B-285D9E342C7E}" type="presParOf" srcId="{38486B35-B5E1-4298-AB05-5F7DD0A51BC4}" destId="{57E9136A-9D8A-4E3A-8CCD-42864218C054}" srcOrd="8" destOrd="0" presId="urn:microsoft.com/office/officeart/2005/8/layout/cycle1"/>
    <dgm:cxn modelId="{093C8A2E-F9EC-40FA-8886-4F2D82B03025}" type="presParOf" srcId="{38486B35-B5E1-4298-AB05-5F7DD0A51BC4}" destId="{DF2CEFA9-F8D1-43B9-BF8F-6AE2FE379B78}" srcOrd="9" destOrd="0" presId="urn:microsoft.com/office/officeart/2005/8/layout/cycle1"/>
    <dgm:cxn modelId="{7F2A4812-C5A1-4940-AD86-0EF46DBF90CB}" type="presParOf" srcId="{38486B35-B5E1-4298-AB05-5F7DD0A51BC4}" destId="{28C7255F-3B4F-4ADC-B2A8-9D7674A598B1}" srcOrd="10" destOrd="0" presId="urn:microsoft.com/office/officeart/2005/8/layout/cycle1"/>
    <dgm:cxn modelId="{EA3B67DE-CABB-47ED-BA0E-4A9D1FF2A750}" type="presParOf" srcId="{38486B35-B5E1-4298-AB05-5F7DD0A51BC4}" destId="{80539160-FB6D-4A4F-962E-E2C167BFC028}" srcOrd="11" destOrd="0" presId="urn:microsoft.com/office/officeart/2005/8/layout/cycle1"/>
    <dgm:cxn modelId="{4FF89C68-9DF5-4096-B1EF-12B76143DBBC}" type="presParOf" srcId="{38486B35-B5E1-4298-AB05-5F7DD0A51BC4}" destId="{78D63689-EF9B-447A-A78C-3248069233B6}" srcOrd="12" destOrd="0" presId="urn:microsoft.com/office/officeart/2005/8/layout/cycle1"/>
    <dgm:cxn modelId="{F2E7DA00-92A2-4B76-B2C7-1038378D5861}" type="presParOf" srcId="{38486B35-B5E1-4298-AB05-5F7DD0A51BC4}" destId="{9198EE35-94A8-4341-A1B8-E59F0A429559}" srcOrd="13" destOrd="0" presId="urn:microsoft.com/office/officeart/2005/8/layout/cycle1"/>
    <dgm:cxn modelId="{AF2ECE33-75C4-4079-8A17-B0258DEB2E11}" type="presParOf" srcId="{38486B35-B5E1-4298-AB05-5F7DD0A51BC4}" destId="{FC54616D-3677-4627-B7F3-092A777773C3}"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75BDBA-8BFC-467E-92E2-84851BF1F37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2292029B-AB01-419F-A43A-8CCB03821508}">
      <dgm:prSet phldrT="[Tekst]"/>
      <dgm:spPr/>
      <dgm:t>
        <a:bodyPr/>
        <a:lstStyle/>
        <a:p>
          <a:r>
            <a:rPr lang="nl-BE" dirty="0"/>
            <a:t>Plan</a:t>
          </a:r>
          <a:endParaRPr lang="en-US" dirty="0"/>
        </a:p>
      </dgm:t>
    </dgm:pt>
    <dgm:pt modelId="{D464E446-43CC-4991-9DDE-1F6F5D37DB93}" type="parTrans" cxnId="{EE862468-4CBC-420A-BB76-E77FB532B81E}">
      <dgm:prSet/>
      <dgm:spPr/>
      <dgm:t>
        <a:bodyPr/>
        <a:lstStyle/>
        <a:p>
          <a:endParaRPr lang="en-US"/>
        </a:p>
      </dgm:t>
    </dgm:pt>
    <dgm:pt modelId="{A46006E3-CCCF-4A19-A190-7D3B9C56A3BF}" type="sibTrans" cxnId="{EE862468-4CBC-420A-BB76-E77FB532B81E}">
      <dgm:prSet/>
      <dgm:spPr/>
      <dgm:t>
        <a:bodyPr/>
        <a:lstStyle/>
        <a:p>
          <a:endParaRPr lang="en-US"/>
        </a:p>
      </dgm:t>
    </dgm:pt>
    <dgm:pt modelId="{3D9C8A7F-DE69-4538-A50A-A5CA0817090F}">
      <dgm:prSet phldrT="[Tekst]"/>
      <dgm:spPr/>
      <dgm:t>
        <a:bodyPr/>
        <a:lstStyle/>
        <a:p>
          <a:r>
            <a:rPr lang="nl-BE" dirty="0"/>
            <a:t>Do</a:t>
          </a:r>
          <a:endParaRPr lang="en-US" dirty="0"/>
        </a:p>
      </dgm:t>
    </dgm:pt>
    <dgm:pt modelId="{1F768325-454B-4DFE-9896-9212459DE083}" type="parTrans" cxnId="{346F04E1-5FEF-4DAE-A2D9-8725C1D968F9}">
      <dgm:prSet/>
      <dgm:spPr/>
      <dgm:t>
        <a:bodyPr/>
        <a:lstStyle/>
        <a:p>
          <a:endParaRPr lang="en-US"/>
        </a:p>
      </dgm:t>
    </dgm:pt>
    <dgm:pt modelId="{78BF6924-FC35-4D8F-A239-58EE8DDC4BA6}" type="sibTrans" cxnId="{346F04E1-5FEF-4DAE-A2D9-8725C1D968F9}">
      <dgm:prSet/>
      <dgm:spPr/>
      <dgm:t>
        <a:bodyPr/>
        <a:lstStyle/>
        <a:p>
          <a:endParaRPr lang="en-US"/>
        </a:p>
      </dgm:t>
    </dgm:pt>
    <dgm:pt modelId="{99CFBCB2-4D71-40EF-BFD6-E6E564EEA0E4}">
      <dgm:prSet phldrT="[Tekst]"/>
      <dgm:spPr/>
      <dgm:t>
        <a:bodyPr/>
        <a:lstStyle/>
        <a:p>
          <a:r>
            <a:rPr lang="nl-BE" dirty="0"/>
            <a:t>Check</a:t>
          </a:r>
          <a:endParaRPr lang="en-US" dirty="0"/>
        </a:p>
      </dgm:t>
    </dgm:pt>
    <dgm:pt modelId="{C921BC05-8A8F-42BB-B328-5837F374AA42}" type="parTrans" cxnId="{AC5E5F0D-F0E6-4A3E-8F93-4EF2C674FF17}">
      <dgm:prSet/>
      <dgm:spPr/>
      <dgm:t>
        <a:bodyPr/>
        <a:lstStyle/>
        <a:p>
          <a:endParaRPr lang="en-US"/>
        </a:p>
      </dgm:t>
    </dgm:pt>
    <dgm:pt modelId="{F7254647-4A98-42A7-A730-8A3EEB5CE631}" type="sibTrans" cxnId="{AC5E5F0D-F0E6-4A3E-8F93-4EF2C674FF17}">
      <dgm:prSet/>
      <dgm:spPr/>
      <dgm:t>
        <a:bodyPr/>
        <a:lstStyle/>
        <a:p>
          <a:endParaRPr lang="en-US"/>
        </a:p>
      </dgm:t>
    </dgm:pt>
    <dgm:pt modelId="{42022E8D-F2CB-49AF-8559-AC214A41F30D}">
      <dgm:prSet phldrT="[Tekst]"/>
      <dgm:spPr/>
      <dgm:t>
        <a:bodyPr/>
        <a:lstStyle/>
        <a:p>
          <a:r>
            <a:rPr lang="nl-BE" dirty="0"/>
            <a:t>Act</a:t>
          </a:r>
          <a:endParaRPr lang="en-US" dirty="0"/>
        </a:p>
      </dgm:t>
    </dgm:pt>
    <dgm:pt modelId="{A35C627D-25CE-4BEF-A2C4-56659E2ACFDF}" type="parTrans" cxnId="{E9D0401E-AAFC-48F7-9232-9AB827E842E0}">
      <dgm:prSet/>
      <dgm:spPr/>
      <dgm:t>
        <a:bodyPr/>
        <a:lstStyle/>
        <a:p>
          <a:endParaRPr lang="en-US"/>
        </a:p>
      </dgm:t>
    </dgm:pt>
    <dgm:pt modelId="{51107471-8B5E-425E-A6CB-069B17971F28}" type="sibTrans" cxnId="{E9D0401E-AAFC-48F7-9232-9AB827E842E0}">
      <dgm:prSet/>
      <dgm:spPr/>
      <dgm:t>
        <a:bodyPr/>
        <a:lstStyle/>
        <a:p>
          <a:endParaRPr lang="en-US"/>
        </a:p>
      </dgm:t>
    </dgm:pt>
    <dgm:pt modelId="{713C7F41-DCB8-48A9-A01C-5DC720DC1F10}" type="pres">
      <dgm:prSet presAssocID="{AF75BDBA-8BFC-467E-92E2-84851BF1F37E}" presName="cycle" presStyleCnt="0">
        <dgm:presLayoutVars>
          <dgm:dir/>
          <dgm:resizeHandles val="exact"/>
        </dgm:presLayoutVars>
      </dgm:prSet>
      <dgm:spPr/>
    </dgm:pt>
    <dgm:pt modelId="{53E383CE-79F2-44B1-A096-5261D698A467}" type="pres">
      <dgm:prSet presAssocID="{2292029B-AB01-419F-A43A-8CCB03821508}" presName="node" presStyleLbl="node1" presStyleIdx="0" presStyleCnt="4">
        <dgm:presLayoutVars>
          <dgm:bulletEnabled val="1"/>
        </dgm:presLayoutVars>
      </dgm:prSet>
      <dgm:spPr/>
    </dgm:pt>
    <dgm:pt modelId="{EF0D2BF1-261D-4B35-9FC5-415C18339EF2}" type="pres">
      <dgm:prSet presAssocID="{2292029B-AB01-419F-A43A-8CCB03821508}" presName="spNode" presStyleCnt="0"/>
      <dgm:spPr/>
    </dgm:pt>
    <dgm:pt modelId="{2257B30C-E6E4-4F36-941C-80064D9757A2}" type="pres">
      <dgm:prSet presAssocID="{A46006E3-CCCF-4A19-A190-7D3B9C56A3BF}" presName="sibTrans" presStyleLbl="sibTrans1D1" presStyleIdx="0" presStyleCnt="4"/>
      <dgm:spPr/>
    </dgm:pt>
    <dgm:pt modelId="{F4B261C2-DDA6-4BED-9440-7245AA912ED6}" type="pres">
      <dgm:prSet presAssocID="{3D9C8A7F-DE69-4538-A50A-A5CA0817090F}" presName="node" presStyleLbl="node1" presStyleIdx="1" presStyleCnt="4">
        <dgm:presLayoutVars>
          <dgm:bulletEnabled val="1"/>
        </dgm:presLayoutVars>
      </dgm:prSet>
      <dgm:spPr/>
    </dgm:pt>
    <dgm:pt modelId="{29C9DCB7-AFED-4F74-B969-142F5358F8A2}" type="pres">
      <dgm:prSet presAssocID="{3D9C8A7F-DE69-4538-A50A-A5CA0817090F}" presName="spNode" presStyleCnt="0"/>
      <dgm:spPr/>
    </dgm:pt>
    <dgm:pt modelId="{4BB31892-BB78-49F1-9FFF-741FEF80359D}" type="pres">
      <dgm:prSet presAssocID="{78BF6924-FC35-4D8F-A239-58EE8DDC4BA6}" presName="sibTrans" presStyleLbl="sibTrans1D1" presStyleIdx="1" presStyleCnt="4"/>
      <dgm:spPr/>
    </dgm:pt>
    <dgm:pt modelId="{7CC753C4-BBE0-40DD-91A8-9935A2001DDB}" type="pres">
      <dgm:prSet presAssocID="{99CFBCB2-4D71-40EF-BFD6-E6E564EEA0E4}" presName="node" presStyleLbl="node1" presStyleIdx="2" presStyleCnt="4">
        <dgm:presLayoutVars>
          <dgm:bulletEnabled val="1"/>
        </dgm:presLayoutVars>
      </dgm:prSet>
      <dgm:spPr/>
    </dgm:pt>
    <dgm:pt modelId="{D5D388DE-A307-4474-81C7-C283B568D3EE}" type="pres">
      <dgm:prSet presAssocID="{99CFBCB2-4D71-40EF-BFD6-E6E564EEA0E4}" presName="spNode" presStyleCnt="0"/>
      <dgm:spPr/>
    </dgm:pt>
    <dgm:pt modelId="{FFF47AA4-978A-4F96-892A-DE5A6AB5BAE5}" type="pres">
      <dgm:prSet presAssocID="{F7254647-4A98-42A7-A730-8A3EEB5CE631}" presName="sibTrans" presStyleLbl="sibTrans1D1" presStyleIdx="2" presStyleCnt="4"/>
      <dgm:spPr/>
    </dgm:pt>
    <dgm:pt modelId="{DE5CC4E0-6EA5-4FDB-A1A2-4518B14C84CF}" type="pres">
      <dgm:prSet presAssocID="{42022E8D-F2CB-49AF-8559-AC214A41F30D}" presName="node" presStyleLbl="node1" presStyleIdx="3" presStyleCnt="4">
        <dgm:presLayoutVars>
          <dgm:bulletEnabled val="1"/>
        </dgm:presLayoutVars>
      </dgm:prSet>
      <dgm:spPr/>
    </dgm:pt>
    <dgm:pt modelId="{59E332F3-43B7-4B4A-9E0F-AB10E1FEB085}" type="pres">
      <dgm:prSet presAssocID="{42022E8D-F2CB-49AF-8559-AC214A41F30D}" presName="spNode" presStyleCnt="0"/>
      <dgm:spPr/>
    </dgm:pt>
    <dgm:pt modelId="{5A868E2E-84C2-4EF0-851B-6A76311D4281}" type="pres">
      <dgm:prSet presAssocID="{51107471-8B5E-425E-A6CB-069B17971F28}" presName="sibTrans" presStyleLbl="sibTrans1D1" presStyleIdx="3" presStyleCnt="4"/>
      <dgm:spPr/>
    </dgm:pt>
  </dgm:ptLst>
  <dgm:cxnLst>
    <dgm:cxn modelId="{D6C5CA00-3E50-4396-948C-CCD03303A76B}" type="presOf" srcId="{3D9C8A7F-DE69-4538-A50A-A5CA0817090F}" destId="{F4B261C2-DDA6-4BED-9440-7245AA912ED6}" srcOrd="0" destOrd="0" presId="urn:microsoft.com/office/officeart/2005/8/layout/cycle5"/>
    <dgm:cxn modelId="{AC5E5F0D-F0E6-4A3E-8F93-4EF2C674FF17}" srcId="{AF75BDBA-8BFC-467E-92E2-84851BF1F37E}" destId="{99CFBCB2-4D71-40EF-BFD6-E6E564EEA0E4}" srcOrd="2" destOrd="0" parTransId="{C921BC05-8A8F-42BB-B328-5837F374AA42}" sibTransId="{F7254647-4A98-42A7-A730-8A3EEB5CE631}"/>
    <dgm:cxn modelId="{7830AF18-879A-4A0A-A609-7E20221945D3}" type="presOf" srcId="{42022E8D-F2CB-49AF-8559-AC214A41F30D}" destId="{DE5CC4E0-6EA5-4FDB-A1A2-4518B14C84CF}" srcOrd="0" destOrd="0" presId="urn:microsoft.com/office/officeart/2005/8/layout/cycle5"/>
    <dgm:cxn modelId="{E9D0401E-AAFC-48F7-9232-9AB827E842E0}" srcId="{AF75BDBA-8BFC-467E-92E2-84851BF1F37E}" destId="{42022E8D-F2CB-49AF-8559-AC214A41F30D}" srcOrd="3" destOrd="0" parTransId="{A35C627D-25CE-4BEF-A2C4-56659E2ACFDF}" sibTransId="{51107471-8B5E-425E-A6CB-069B17971F28}"/>
    <dgm:cxn modelId="{B3B0953D-4AFB-4545-AEB7-A4BC3FE42FCE}" type="presOf" srcId="{78BF6924-FC35-4D8F-A239-58EE8DDC4BA6}" destId="{4BB31892-BB78-49F1-9FFF-741FEF80359D}" srcOrd="0" destOrd="0" presId="urn:microsoft.com/office/officeart/2005/8/layout/cycle5"/>
    <dgm:cxn modelId="{EE862468-4CBC-420A-BB76-E77FB532B81E}" srcId="{AF75BDBA-8BFC-467E-92E2-84851BF1F37E}" destId="{2292029B-AB01-419F-A43A-8CCB03821508}" srcOrd="0" destOrd="0" parTransId="{D464E446-43CC-4991-9DDE-1F6F5D37DB93}" sibTransId="{A46006E3-CCCF-4A19-A190-7D3B9C56A3BF}"/>
    <dgm:cxn modelId="{B4585B7A-DDE0-415E-BB94-1F47EC2F26D2}" type="presOf" srcId="{99CFBCB2-4D71-40EF-BFD6-E6E564EEA0E4}" destId="{7CC753C4-BBE0-40DD-91A8-9935A2001DDB}" srcOrd="0" destOrd="0" presId="urn:microsoft.com/office/officeart/2005/8/layout/cycle5"/>
    <dgm:cxn modelId="{E37B7B7E-FB23-4567-B1A8-FBA8D7FC8378}" type="presOf" srcId="{2292029B-AB01-419F-A43A-8CCB03821508}" destId="{53E383CE-79F2-44B1-A096-5261D698A467}" srcOrd="0" destOrd="0" presId="urn:microsoft.com/office/officeart/2005/8/layout/cycle5"/>
    <dgm:cxn modelId="{ACD670C5-C65C-4B99-9B42-64C278AA2084}" type="presOf" srcId="{F7254647-4A98-42A7-A730-8A3EEB5CE631}" destId="{FFF47AA4-978A-4F96-892A-DE5A6AB5BAE5}" srcOrd="0" destOrd="0" presId="urn:microsoft.com/office/officeart/2005/8/layout/cycle5"/>
    <dgm:cxn modelId="{7952C0DC-045E-4574-AD21-4D3283CB3783}" type="presOf" srcId="{A46006E3-CCCF-4A19-A190-7D3B9C56A3BF}" destId="{2257B30C-E6E4-4F36-941C-80064D9757A2}" srcOrd="0" destOrd="0" presId="urn:microsoft.com/office/officeart/2005/8/layout/cycle5"/>
    <dgm:cxn modelId="{346F04E1-5FEF-4DAE-A2D9-8725C1D968F9}" srcId="{AF75BDBA-8BFC-467E-92E2-84851BF1F37E}" destId="{3D9C8A7F-DE69-4538-A50A-A5CA0817090F}" srcOrd="1" destOrd="0" parTransId="{1F768325-454B-4DFE-9896-9212459DE083}" sibTransId="{78BF6924-FC35-4D8F-A239-58EE8DDC4BA6}"/>
    <dgm:cxn modelId="{396D86E7-00B8-4635-A526-2629567B9D79}" type="presOf" srcId="{51107471-8B5E-425E-A6CB-069B17971F28}" destId="{5A868E2E-84C2-4EF0-851B-6A76311D4281}" srcOrd="0" destOrd="0" presId="urn:microsoft.com/office/officeart/2005/8/layout/cycle5"/>
    <dgm:cxn modelId="{20695BED-3DF0-4730-8C4E-3713A0F4C8F7}" type="presOf" srcId="{AF75BDBA-8BFC-467E-92E2-84851BF1F37E}" destId="{713C7F41-DCB8-48A9-A01C-5DC720DC1F10}" srcOrd="0" destOrd="0" presId="urn:microsoft.com/office/officeart/2005/8/layout/cycle5"/>
    <dgm:cxn modelId="{4FC96522-32B8-4113-84FD-DCE6925E2917}" type="presParOf" srcId="{713C7F41-DCB8-48A9-A01C-5DC720DC1F10}" destId="{53E383CE-79F2-44B1-A096-5261D698A467}" srcOrd="0" destOrd="0" presId="urn:microsoft.com/office/officeart/2005/8/layout/cycle5"/>
    <dgm:cxn modelId="{059542D2-CF86-44D9-A309-C469757173F0}" type="presParOf" srcId="{713C7F41-DCB8-48A9-A01C-5DC720DC1F10}" destId="{EF0D2BF1-261D-4B35-9FC5-415C18339EF2}" srcOrd="1" destOrd="0" presId="urn:microsoft.com/office/officeart/2005/8/layout/cycle5"/>
    <dgm:cxn modelId="{52BC005D-F30C-4C44-840A-4C09B3BB49A1}" type="presParOf" srcId="{713C7F41-DCB8-48A9-A01C-5DC720DC1F10}" destId="{2257B30C-E6E4-4F36-941C-80064D9757A2}" srcOrd="2" destOrd="0" presId="urn:microsoft.com/office/officeart/2005/8/layout/cycle5"/>
    <dgm:cxn modelId="{F8402900-8A4D-40D6-8760-C117A7CA36F9}" type="presParOf" srcId="{713C7F41-DCB8-48A9-A01C-5DC720DC1F10}" destId="{F4B261C2-DDA6-4BED-9440-7245AA912ED6}" srcOrd="3" destOrd="0" presId="urn:microsoft.com/office/officeart/2005/8/layout/cycle5"/>
    <dgm:cxn modelId="{5F10F220-9F0F-4441-8A21-A4C0BC5E900D}" type="presParOf" srcId="{713C7F41-DCB8-48A9-A01C-5DC720DC1F10}" destId="{29C9DCB7-AFED-4F74-B969-142F5358F8A2}" srcOrd="4" destOrd="0" presId="urn:microsoft.com/office/officeart/2005/8/layout/cycle5"/>
    <dgm:cxn modelId="{B82937FD-B859-4F3F-BA27-570F514B5C2C}" type="presParOf" srcId="{713C7F41-DCB8-48A9-A01C-5DC720DC1F10}" destId="{4BB31892-BB78-49F1-9FFF-741FEF80359D}" srcOrd="5" destOrd="0" presId="urn:microsoft.com/office/officeart/2005/8/layout/cycle5"/>
    <dgm:cxn modelId="{21D4DFBD-E471-43C9-80CE-5346779BFE64}" type="presParOf" srcId="{713C7F41-DCB8-48A9-A01C-5DC720DC1F10}" destId="{7CC753C4-BBE0-40DD-91A8-9935A2001DDB}" srcOrd="6" destOrd="0" presId="urn:microsoft.com/office/officeart/2005/8/layout/cycle5"/>
    <dgm:cxn modelId="{9E4AE2E8-F651-4ECF-8D6C-6F6E8B239FF6}" type="presParOf" srcId="{713C7F41-DCB8-48A9-A01C-5DC720DC1F10}" destId="{D5D388DE-A307-4474-81C7-C283B568D3EE}" srcOrd="7" destOrd="0" presId="urn:microsoft.com/office/officeart/2005/8/layout/cycle5"/>
    <dgm:cxn modelId="{6B4FE070-8CF5-49DD-BC4F-6A3602740F16}" type="presParOf" srcId="{713C7F41-DCB8-48A9-A01C-5DC720DC1F10}" destId="{FFF47AA4-978A-4F96-892A-DE5A6AB5BAE5}" srcOrd="8" destOrd="0" presId="urn:microsoft.com/office/officeart/2005/8/layout/cycle5"/>
    <dgm:cxn modelId="{618B9309-515B-4F3B-9ED5-DE21CC96A365}" type="presParOf" srcId="{713C7F41-DCB8-48A9-A01C-5DC720DC1F10}" destId="{DE5CC4E0-6EA5-4FDB-A1A2-4518B14C84CF}" srcOrd="9" destOrd="0" presId="urn:microsoft.com/office/officeart/2005/8/layout/cycle5"/>
    <dgm:cxn modelId="{0529344A-35EE-4F99-A1B0-6A1C2AED220A}" type="presParOf" srcId="{713C7F41-DCB8-48A9-A01C-5DC720DC1F10}" destId="{59E332F3-43B7-4B4A-9E0F-AB10E1FEB085}" srcOrd="10" destOrd="0" presId="urn:microsoft.com/office/officeart/2005/8/layout/cycle5"/>
    <dgm:cxn modelId="{CCDCA75A-334C-411C-BA11-FFAB31E0F0FA}" type="presParOf" srcId="{713C7F41-DCB8-48A9-A01C-5DC720DC1F10}" destId="{5A868E2E-84C2-4EF0-851B-6A76311D4281}"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4D73F2-828A-4187-B1E2-E0A4B0B14746}"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GB"/>
        </a:p>
      </dgm:t>
    </dgm:pt>
    <dgm:pt modelId="{A6105A7C-4F63-4854-8BD2-4B340C1E96E1}">
      <dgm:prSet custT="1"/>
      <dgm:spPr>
        <a:solidFill>
          <a:srgbClr val="05816C"/>
        </a:solidFill>
      </dgm:spPr>
      <dgm:t>
        <a:bodyPr/>
        <a:lstStyle/>
        <a:p>
          <a:pPr rtl="0"/>
          <a:r>
            <a:rPr lang="hr-HR" sz="1800" b="1">
              <a:latin typeface="Arial" panose="020B0604020202020204" pitchFamily="34" charset="0"/>
              <a:cs typeface="Arial" panose="020B0604020202020204" pitchFamily="34" charset="0"/>
            </a:rPr>
            <a:t>3 ARTIFACTS</a:t>
          </a:r>
          <a:endParaRPr lang="en-GB" sz="1800">
            <a:latin typeface="Arial" panose="020B0604020202020204" pitchFamily="34" charset="0"/>
            <a:cs typeface="Arial" panose="020B0604020202020204" pitchFamily="34" charset="0"/>
          </a:endParaRPr>
        </a:p>
      </dgm:t>
    </dgm:pt>
    <dgm:pt modelId="{27F9D614-A026-480E-B75A-77A06E1392D0}" type="parTrans" cxnId="{B69CC6F5-67E1-45CE-A70C-8DF181E9D107}">
      <dgm:prSet/>
      <dgm:spPr/>
      <dgm:t>
        <a:bodyPr/>
        <a:lstStyle/>
        <a:p>
          <a:endParaRPr lang="en-GB" sz="1600">
            <a:latin typeface="Arial" panose="020B0604020202020204" pitchFamily="34" charset="0"/>
            <a:cs typeface="Arial" panose="020B0604020202020204" pitchFamily="34" charset="0"/>
          </a:endParaRPr>
        </a:p>
      </dgm:t>
    </dgm:pt>
    <dgm:pt modelId="{CA722257-3783-4633-B141-1807DBBB3CC2}" type="sibTrans" cxnId="{B69CC6F5-67E1-45CE-A70C-8DF181E9D107}">
      <dgm:prSet/>
      <dgm:spPr/>
      <dgm:t>
        <a:bodyPr/>
        <a:lstStyle/>
        <a:p>
          <a:endParaRPr lang="en-GB" sz="1600">
            <a:latin typeface="Arial" panose="020B0604020202020204" pitchFamily="34" charset="0"/>
            <a:cs typeface="Arial" panose="020B0604020202020204" pitchFamily="34" charset="0"/>
          </a:endParaRPr>
        </a:p>
      </dgm:t>
    </dgm:pt>
    <dgm:pt modelId="{433B234E-141A-4ECA-A5BD-DFA2EEA0AB32}">
      <dgm:prSet custT="1"/>
      <dgm:spPr/>
      <dgm:t>
        <a:bodyPr/>
        <a:lstStyle/>
        <a:p>
          <a:pPr rtl="0"/>
          <a:r>
            <a:rPr lang="en-US" sz="1800" dirty="0">
              <a:latin typeface="Arial" panose="020B0604020202020204" pitchFamily="34" charset="0"/>
              <a:cs typeface="Arial" panose="020B0604020202020204" pitchFamily="34" charset="0"/>
            </a:rPr>
            <a:t>Product Backlog</a:t>
          </a:r>
          <a:endParaRPr lang="en-GB" sz="1800" dirty="0">
            <a:latin typeface="Arial" panose="020B0604020202020204" pitchFamily="34" charset="0"/>
            <a:cs typeface="Arial" panose="020B0604020202020204" pitchFamily="34" charset="0"/>
          </a:endParaRPr>
        </a:p>
      </dgm:t>
    </dgm:pt>
    <dgm:pt modelId="{7129E9D1-97EC-446E-A38B-F4C47646EC37}" type="parTrans" cxnId="{142B8A2B-FACC-4858-A964-FA576CC847F8}">
      <dgm:prSet/>
      <dgm:spPr/>
      <dgm:t>
        <a:bodyPr/>
        <a:lstStyle/>
        <a:p>
          <a:endParaRPr lang="en-GB" sz="1600">
            <a:latin typeface="Arial" panose="020B0604020202020204" pitchFamily="34" charset="0"/>
            <a:cs typeface="Arial" panose="020B0604020202020204" pitchFamily="34" charset="0"/>
          </a:endParaRPr>
        </a:p>
      </dgm:t>
    </dgm:pt>
    <dgm:pt modelId="{506E19DB-204F-4A26-BC55-C3EF8065A9A0}" type="sibTrans" cxnId="{142B8A2B-FACC-4858-A964-FA576CC847F8}">
      <dgm:prSet/>
      <dgm:spPr/>
      <dgm:t>
        <a:bodyPr/>
        <a:lstStyle/>
        <a:p>
          <a:endParaRPr lang="en-GB" sz="1600">
            <a:latin typeface="Arial" panose="020B0604020202020204" pitchFamily="34" charset="0"/>
            <a:cs typeface="Arial" panose="020B0604020202020204" pitchFamily="34" charset="0"/>
          </a:endParaRPr>
        </a:p>
      </dgm:t>
    </dgm:pt>
    <dgm:pt modelId="{92A3216C-90C1-421B-BD6D-B4A854246317}">
      <dgm:prSet custT="1"/>
      <dgm:spPr/>
      <dgm:t>
        <a:bodyPr/>
        <a:lstStyle/>
        <a:p>
          <a:pPr rtl="0"/>
          <a:r>
            <a:rPr lang="en-US" sz="1800">
              <a:latin typeface="Arial" panose="020B0604020202020204" pitchFamily="34" charset="0"/>
              <a:cs typeface="Arial" panose="020B0604020202020204" pitchFamily="34" charset="0"/>
            </a:rPr>
            <a:t>Sprint Backlog</a:t>
          </a:r>
          <a:endParaRPr lang="en-GB" sz="1800">
            <a:latin typeface="Arial" panose="020B0604020202020204" pitchFamily="34" charset="0"/>
            <a:cs typeface="Arial" panose="020B0604020202020204" pitchFamily="34" charset="0"/>
          </a:endParaRPr>
        </a:p>
      </dgm:t>
    </dgm:pt>
    <dgm:pt modelId="{7BC6B3C9-A47C-45DA-ACB7-FED70DE964F6}" type="parTrans" cxnId="{DCAC1A9C-009D-4FCC-9D8D-D252EDBBC06F}">
      <dgm:prSet/>
      <dgm:spPr/>
      <dgm:t>
        <a:bodyPr/>
        <a:lstStyle/>
        <a:p>
          <a:endParaRPr lang="en-GB" sz="1600">
            <a:latin typeface="Arial" panose="020B0604020202020204" pitchFamily="34" charset="0"/>
            <a:cs typeface="Arial" panose="020B0604020202020204" pitchFamily="34" charset="0"/>
          </a:endParaRPr>
        </a:p>
      </dgm:t>
    </dgm:pt>
    <dgm:pt modelId="{2699644C-67D0-4DAB-A962-B10541A5A15E}" type="sibTrans" cxnId="{DCAC1A9C-009D-4FCC-9D8D-D252EDBBC06F}">
      <dgm:prSet/>
      <dgm:spPr/>
      <dgm:t>
        <a:bodyPr/>
        <a:lstStyle/>
        <a:p>
          <a:endParaRPr lang="en-GB" sz="1600">
            <a:latin typeface="Arial" panose="020B0604020202020204" pitchFamily="34" charset="0"/>
            <a:cs typeface="Arial" panose="020B0604020202020204" pitchFamily="34" charset="0"/>
          </a:endParaRPr>
        </a:p>
      </dgm:t>
    </dgm:pt>
    <dgm:pt modelId="{11F89EA7-02F9-48C8-BDF0-BAD1C3B5C640}">
      <dgm:prSet custT="1"/>
      <dgm:spPr/>
      <dgm:t>
        <a:bodyPr/>
        <a:lstStyle/>
        <a:p>
          <a:pPr rtl="0"/>
          <a:r>
            <a:rPr lang="en-US" sz="1800" dirty="0" err="1">
              <a:latin typeface="Arial" panose="020B0604020202020204" pitchFamily="34" charset="0"/>
              <a:cs typeface="Arial" panose="020B0604020202020204" pitchFamily="34" charset="0"/>
            </a:rPr>
            <a:t>Increme</a:t>
          </a:r>
          <a:r>
            <a:rPr lang="hr-HR" sz="1800" dirty="0">
              <a:latin typeface="Arial" panose="020B0604020202020204" pitchFamily="34" charset="0"/>
              <a:cs typeface="Arial" panose="020B0604020202020204" pitchFamily="34" charset="0"/>
            </a:rPr>
            <a:t>nt</a:t>
          </a:r>
          <a:r>
            <a:rPr lang="hr-HR" sz="1800" b="1" dirty="0">
              <a:latin typeface="Arial" panose="020B0604020202020204" pitchFamily="34" charset="0"/>
              <a:cs typeface="Arial" panose="020B0604020202020204" pitchFamily="34" charset="0"/>
            </a:rPr>
            <a:t> </a:t>
          </a:r>
          <a:endParaRPr lang="en-GB" sz="1800" dirty="0">
            <a:latin typeface="Arial" panose="020B0604020202020204" pitchFamily="34" charset="0"/>
            <a:cs typeface="Arial" panose="020B0604020202020204" pitchFamily="34" charset="0"/>
          </a:endParaRPr>
        </a:p>
      </dgm:t>
    </dgm:pt>
    <dgm:pt modelId="{EC15F0E2-5210-4419-8C7C-45EFDB6F2497}" type="parTrans" cxnId="{587D3DF6-E3A8-4A5F-8041-CA6F964DF546}">
      <dgm:prSet/>
      <dgm:spPr/>
      <dgm:t>
        <a:bodyPr/>
        <a:lstStyle/>
        <a:p>
          <a:endParaRPr lang="en-GB" sz="1600">
            <a:latin typeface="Arial" panose="020B0604020202020204" pitchFamily="34" charset="0"/>
            <a:cs typeface="Arial" panose="020B0604020202020204" pitchFamily="34" charset="0"/>
          </a:endParaRPr>
        </a:p>
      </dgm:t>
    </dgm:pt>
    <dgm:pt modelId="{71518F02-25BE-40B9-A034-AB554A592A00}" type="sibTrans" cxnId="{587D3DF6-E3A8-4A5F-8041-CA6F964DF546}">
      <dgm:prSet/>
      <dgm:spPr/>
      <dgm:t>
        <a:bodyPr/>
        <a:lstStyle/>
        <a:p>
          <a:endParaRPr lang="en-GB" sz="1600">
            <a:latin typeface="Arial" panose="020B0604020202020204" pitchFamily="34" charset="0"/>
            <a:cs typeface="Arial" panose="020B0604020202020204" pitchFamily="34" charset="0"/>
          </a:endParaRPr>
        </a:p>
      </dgm:t>
    </dgm:pt>
    <dgm:pt modelId="{DD28C7E5-D992-4DE1-8231-A3288BA3BBBA}">
      <dgm:prSet custT="1"/>
      <dgm:spPr>
        <a:solidFill>
          <a:srgbClr val="004899"/>
        </a:solidFill>
      </dgm:spPr>
      <dgm:t>
        <a:bodyPr/>
        <a:lstStyle/>
        <a:p>
          <a:pPr rtl="0"/>
          <a:r>
            <a:rPr lang="hr-HR" sz="1800" b="1" dirty="0">
              <a:latin typeface="Arial" panose="020B0604020202020204" pitchFamily="34" charset="0"/>
              <a:cs typeface="Arial" panose="020B0604020202020204" pitchFamily="34" charset="0"/>
            </a:rPr>
            <a:t>SCRUM TEAM</a:t>
          </a:r>
          <a:endParaRPr lang="en-GB" sz="1800" dirty="0">
            <a:latin typeface="Arial" panose="020B0604020202020204" pitchFamily="34" charset="0"/>
            <a:cs typeface="Arial" panose="020B0604020202020204" pitchFamily="34" charset="0"/>
          </a:endParaRPr>
        </a:p>
      </dgm:t>
    </dgm:pt>
    <dgm:pt modelId="{1014E618-1480-4481-81F0-7AC5D8CD4076}" type="parTrans" cxnId="{B6F28693-C656-4417-9356-CCA74E686FA3}">
      <dgm:prSet/>
      <dgm:spPr/>
      <dgm:t>
        <a:bodyPr/>
        <a:lstStyle/>
        <a:p>
          <a:endParaRPr lang="en-GB" sz="1600">
            <a:latin typeface="Arial" panose="020B0604020202020204" pitchFamily="34" charset="0"/>
            <a:cs typeface="Arial" panose="020B0604020202020204" pitchFamily="34" charset="0"/>
          </a:endParaRPr>
        </a:p>
      </dgm:t>
    </dgm:pt>
    <dgm:pt modelId="{C0536D44-3D60-4F0D-B7CF-5E395EF10FB6}" type="sibTrans" cxnId="{B6F28693-C656-4417-9356-CCA74E686FA3}">
      <dgm:prSet/>
      <dgm:spPr/>
      <dgm:t>
        <a:bodyPr/>
        <a:lstStyle/>
        <a:p>
          <a:endParaRPr lang="en-GB" sz="1600">
            <a:latin typeface="Arial" panose="020B0604020202020204" pitchFamily="34" charset="0"/>
            <a:cs typeface="Arial" panose="020B0604020202020204" pitchFamily="34" charset="0"/>
          </a:endParaRPr>
        </a:p>
      </dgm:t>
    </dgm:pt>
    <dgm:pt modelId="{55EF2D15-3781-43F6-B00F-EDEE3016C9BB}">
      <dgm:prSet custT="1"/>
      <dgm:spPr/>
      <dgm:t>
        <a:bodyPr/>
        <a:lstStyle/>
        <a:p>
          <a:pPr rtl="0"/>
          <a:r>
            <a:rPr lang="en-GB" sz="1800" b="0" dirty="0">
              <a:latin typeface="Arial" panose="020B0604020202020204" pitchFamily="34" charset="0"/>
              <a:cs typeface="Arial" panose="020B0604020202020204" pitchFamily="34" charset="0"/>
            </a:rPr>
            <a:t>Product Owner</a:t>
          </a:r>
          <a:r>
            <a:rPr lang="hr-HR" sz="1800" b="0" dirty="0">
              <a:latin typeface="Arial" panose="020B0604020202020204" pitchFamily="34" charset="0"/>
              <a:cs typeface="Arial" panose="020B0604020202020204" pitchFamily="34" charset="0"/>
            </a:rPr>
            <a:t> (PO)</a:t>
          </a:r>
          <a:endParaRPr lang="en-GB" sz="1800" dirty="0">
            <a:latin typeface="Arial" panose="020B0604020202020204" pitchFamily="34" charset="0"/>
            <a:cs typeface="Arial" panose="020B0604020202020204" pitchFamily="34" charset="0"/>
          </a:endParaRPr>
        </a:p>
      </dgm:t>
    </dgm:pt>
    <dgm:pt modelId="{B0DC3A7B-595F-4CBE-9579-AEB8D955140B}" type="parTrans" cxnId="{6C9E067C-E412-403F-AD1C-FDEB34296C61}">
      <dgm:prSet/>
      <dgm:spPr/>
      <dgm:t>
        <a:bodyPr/>
        <a:lstStyle/>
        <a:p>
          <a:endParaRPr lang="en-GB" sz="1600">
            <a:latin typeface="Arial" panose="020B0604020202020204" pitchFamily="34" charset="0"/>
            <a:cs typeface="Arial" panose="020B0604020202020204" pitchFamily="34" charset="0"/>
          </a:endParaRPr>
        </a:p>
      </dgm:t>
    </dgm:pt>
    <dgm:pt modelId="{EA8DE53A-60A2-4CB3-8EBA-E1AC75B49048}" type="sibTrans" cxnId="{6C9E067C-E412-403F-AD1C-FDEB34296C61}">
      <dgm:prSet/>
      <dgm:spPr/>
      <dgm:t>
        <a:bodyPr/>
        <a:lstStyle/>
        <a:p>
          <a:endParaRPr lang="en-GB" sz="1600">
            <a:latin typeface="Arial" panose="020B0604020202020204" pitchFamily="34" charset="0"/>
            <a:cs typeface="Arial" panose="020B0604020202020204" pitchFamily="34" charset="0"/>
          </a:endParaRPr>
        </a:p>
      </dgm:t>
    </dgm:pt>
    <dgm:pt modelId="{12A48F4D-3B55-4CCA-8AFD-62D4BD883812}">
      <dgm:prSet custT="1"/>
      <dgm:spPr/>
      <dgm:t>
        <a:bodyPr/>
        <a:lstStyle/>
        <a:p>
          <a:pPr rtl="0"/>
          <a:r>
            <a:rPr lang="hr-HR" sz="1800" b="0">
              <a:latin typeface="Arial" panose="020B0604020202020204" pitchFamily="34" charset="0"/>
              <a:cs typeface="Arial" panose="020B0604020202020204" pitchFamily="34" charset="0"/>
            </a:rPr>
            <a:t>Scrum Master (SM)</a:t>
          </a:r>
          <a:endParaRPr lang="en-GB" sz="1800">
            <a:latin typeface="Arial" panose="020B0604020202020204" pitchFamily="34" charset="0"/>
            <a:cs typeface="Arial" panose="020B0604020202020204" pitchFamily="34" charset="0"/>
          </a:endParaRPr>
        </a:p>
      </dgm:t>
    </dgm:pt>
    <dgm:pt modelId="{59264B61-234A-4AEA-B67E-11176165A7A6}" type="parTrans" cxnId="{0862B143-B689-4BB5-A8FD-C335548D7D36}">
      <dgm:prSet/>
      <dgm:spPr/>
      <dgm:t>
        <a:bodyPr/>
        <a:lstStyle/>
        <a:p>
          <a:endParaRPr lang="en-GB" sz="1600">
            <a:latin typeface="Arial" panose="020B0604020202020204" pitchFamily="34" charset="0"/>
            <a:cs typeface="Arial" panose="020B0604020202020204" pitchFamily="34" charset="0"/>
          </a:endParaRPr>
        </a:p>
      </dgm:t>
    </dgm:pt>
    <dgm:pt modelId="{B59AA111-31E7-4B5E-AEA0-5FE0E22B4B10}" type="sibTrans" cxnId="{0862B143-B689-4BB5-A8FD-C335548D7D36}">
      <dgm:prSet/>
      <dgm:spPr/>
      <dgm:t>
        <a:bodyPr/>
        <a:lstStyle/>
        <a:p>
          <a:endParaRPr lang="en-GB" sz="1600">
            <a:latin typeface="Arial" panose="020B0604020202020204" pitchFamily="34" charset="0"/>
            <a:cs typeface="Arial" panose="020B0604020202020204" pitchFamily="34" charset="0"/>
          </a:endParaRPr>
        </a:p>
      </dgm:t>
    </dgm:pt>
    <dgm:pt modelId="{2B43B679-5582-466F-8E92-799C56639315}">
      <dgm:prSet custT="1"/>
      <dgm:spPr/>
      <dgm:t>
        <a:bodyPr/>
        <a:lstStyle/>
        <a:p>
          <a:pPr rtl="0"/>
          <a:r>
            <a:rPr lang="hr-HR" sz="1800" b="0" dirty="0">
              <a:latin typeface="Arial" panose="020B0604020202020204" pitchFamily="34" charset="0"/>
              <a:cs typeface="Arial" panose="020B0604020202020204" pitchFamily="34" charset="0"/>
            </a:rPr>
            <a:t>Development Team (DT)</a:t>
          </a:r>
          <a:endParaRPr lang="en-GB" sz="1800" dirty="0">
            <a:latin typeface="Arial" panose="020B0604020202020204" pitchFamily="34" charset="0"/>
            <a:cs typeface="Arial" panose="020B0604020202020204" pitchFamily="34" charset="0"/>
          </a:endParaRPr>
        </a:p>
      </dgm:t>
    </dgm:pt>
    <dgm:pt modelId="{C7FE1381-F83B-4AC3-A1B4-8A4410113345}" type="parTrans" cxnId="{6ECA2C2C-AC07-48B1-835A-4D684B0B6FED}">
      <dgm:prSet/>
      <dgm:spPr/>
      <dgm:t>
        <a:bodyPr/>
        <a:lstStyle/>
        <a:p>
          <a:endParaRPr lang="en-GB" sz="1600">
            <a:latin typeface="Arial" panose="020B0604020202020204" pitchFamily="34" charset="0"/>
            <a:cs typeface="Arial" panose="020B0604020202020204" pitchFamily="34" charset="0"/>
          </a:endParaRPr>
        </a:p>
      </dgm:t>
    </dgm:pt>
    <dgm:pt modelId="{C9317CC0-E464-441E-8898-EC121E96E76B}" type="sibTrans" cxnId="{6ECA2C2C-AC07-48B1-835A-4D684B0B6FED}">
      <dgm:prSet/>
      <dgm:spPr/>
      <dgm:t>
        <a:bodyPr/>
        <a:lstStyle/>
        <a:p>
          <a:endParaRPr lang="en-GB" sz="1600">
            <a:latin typeface="Arial" panose="020B0604020202020204" pitchFamily="34" charset="0"/>
            <a:cs typeface="Arial" panose="020B0604020202020204" pitchFamily="34" charset="0"/>
          </a:endParaRPr>
        </a:p>
      </dgm:t>
    </dgm:pt>
    <dgm:pt modelId="{32A1CA1E-CBAF-44AE-985E-3E4302E6201F}">
      <dgm:prSet custT="1"/>
      <dgm:spPr>
        <a:solidFill>
          <a:srgbClr val="FF9933"/>
        </a:solidFill>
      </dgm:spPr>
      <dgm:t>
        <a:bodyPr/>
        <a:lstStyle/>
        <a:p>
          <a:pPr rtl="0"/>
          <a:r>
            <a:rPr lang="hr-HR" sz="1800" b="1" dirty="0">
              <a:latin typeface="Arial" panose="020B0604020202020204" pitchFamily="34" charset="0"/>
              <a:cs typeface="Arial" panose="020B0604020202020204" pitchFamily="34" charset="0"/>
            </a:rPr>
            <a:t>5 SCRUM EVENTS</a:t>
          </a:r>
          <a:endParaRPr lang="en-GB" sz="1800" dirty="0">
            <a:latin typeface="Arial" panose="020B0604020202020204" pitchFamily="34" charset="0"/>
            <a:cs typeface="Arial" panose="020B0604020202020204" pitchFamily="34" charset="0"/>
          </a:endParaRPr>
        </a:p>
      </dgm:t>
    </dgm:pt>
    <dgm:pt modelId="{74B288EB-1C93-4464-8CC5-C67896B3C7B7}" type="parTrans" cxnId="{6E7AE0E1-AF01-4A81-8771-1AF3C04F844B}">
      <dgm:prSet/>
      <dgm:spPr/>
      <dgm:t>
        <a:bodyPr/>
        <a:lstStyle/>
        <a:p>
          <a:endParaRPr lang="en-GB" sz="1600">
            <a:latin typeface="Arial" panose="020B0604020202020204" pitchFamily="34" charset="0"/>
            <a:cs typeface="Arial" panose="020B0604020202020204" pitchFamily="34" charset="0"/>
          </a:endParaRPr>
        </a:p>
      </dgm:t>
    </dgm:pt>
    <dgm:pt modelId="{7ABBBF47-2B6D-454A-9809-525884802AF5}" type="sibTrans" cxnId="{6E7AE0E1-AF01-4A81-8771-1AF3C04F844B}">
      <dgm:prSet/>
      <dgm:spPr/>
      <dgm:t>
        <a:bodyPr/>
        <a:lstStyle/>
        <a:p>
          <a:endParaRPr lang="en-GB" sz="1600">
            <a:latin typeface="Arial" panose="020B0604020202020204" pitchFamily="34" charset="0"/>
            <a:cs typeface="Arial" panose="020B0604020202020204" pitchFamily="34" charset="0"/>
          </a:endParaRPr>
        </a:p>
      </dgm:t>
    </dgm:pt>
    <dgm:pt modelId="{87BEC744-8B83-4DD5-83E2-908D0FBCDE21}">
      <dgm:prSet custT="1"/>
      <dgm:spPr/>
      <dgm:t>
        <a:bodyPr/>
        <a:lstStyle/>
        <a:p>
          <a:pPr rtl="0"/>
          <a:r>
            <a:rPr lang="en-US" sz="1800" b="0">
              <a:latin typeface="Arial" panose="020B0604020202020204" pitchFamily="34" charset="0"/>
              <a:cs typeface="Arial" panose="020B0604020202020204" pitchFamily="34" charset="0"/>
            </a:rPr>
            <a:t>Sprint</a:t>
          </a:r>
          <a:endParaRPr lang="en-GB" sz="1800">
            <a:latin typeface="Arial" panose="020B0604020202020204" pitchFamily="34" charset="0"/>
            <a:cs typeface="Arial" panose="020B0604020202020204" pitchFamily="34" charset="0"/>
          </a:endParaRPr>
        </a:p>
      </dgm:t>
    </dgm:pt>
    <dgm:pt modelId="{9A0EA41F-BDCF-4740-8082-4EBD4B35B734}" type="parTrans" cxnId="{D1363FCF-54E0-4076-A56B-6839485822EF}">
      <dgm:prSet/>
      <dgm:spPr/>
      <dgm:t>
        <a:bodyPr/>
        <a:lstStyle/>
        <a:p>
          <a:endParaRPr lang="en-GB" sz="1600">
            <a:latin typeface="Arial" panose="020B0604020202020204" pitchFamily="34" charset="0"/>
            <a:cs typeface="Arial" panose="020B0604020202020204" pitchFamily="34" charset="0"/>
          </a:endParaRPr>
        </a:p>
      </dgm:t>
    </dgm:pt>
    <dgm:pt modelId="{DD611F64-2EA2-4D97-8665-7550F925EA38}" type="sibTrans" cxnId="{D1363FCF-54E0-4076-A56B-6839485822EF}">
      <dgm:prSet/>
      <dgm:spPr/>
      <dgm:t>
        <a:bodyPr/>
        <a:lstStyle/>
        <a:p>
          <a:endParaRPr lang="en-GB" sz="1600">
            <a:latin typeface="Arial" panose="020B0604020202020204" pitchFamily="34" charset="0"/>
            <a:cs typeface="Arial" panose="020B0604020202020204" pitchFamily="34" charset="0"/>
          </a:endParaRPr>
        </a:p>
      </dgm:t>
    </dgm:pt>
    <dgm:pt modelId="{5666D3B4-33A4-440E-9D39-562AACE8E879}">
      <dgm:prSet custT="1"/>
      <dgm:spPr/>
      <dgm:t>
        <a:bodyPr/>
        <a:lstStyle/>
        <a:p>
          <a:pPr rtl="0"/>
          <a:r>
            <a:rPr lang="en-US" sz="1800" b="0">
              <a:latin typeface="Arial" panose="020B0604020202020204" pitchFamily="34" charset="0"/>
              <a:cs typeface="Arial" panose="020B0604020202020204" pitchFamily="34" charset="0"/>
            </a:rPr>
            <a:t>Sprint Planning </a:t>
          </a:r>
          <a:endParaRPr lang="en-GB" sz="1800">
            <a:latin typeface="Arial" panose="020B0604020202020204" pitchFamily="34" charset="0"/>
            <a:cs typeface="Arial" panose="020B0604020202020204" pitchFamily="34" charset="0"/>
          </a:endParaRPr>
        </a:p>
      </dgm:t>
    </dgm:pt>
    <dgm:pt modelId="{FA84C99A-9A11-4C38-AF7E-11C144845737}" type="parTrans" cxnId="{6F8E3F88-DEF0-45DA-9545-0079924DD994}">
      <dgm:prSet/>
      <dgm:spPr/>
      <dgm:t>
        <a:bodyPr/>
        <a:lstStyle/>
        <a:p>
          <a:endParaRPr lang="en-GB" sz="1600">
            <a:latin typeface="Arial" panose="020B0604020202020204" pitchFamily="34" charset="0"/>
            <a:cs typeface="Arial" panose="020B0604020202020204" pitchFamily="34" charset="0"/>
          </a:endParaRPr>
        </a:p>
      </dgm:t>
    </dgm:pt>
    <dgm:pt modelId="{A7B8BB63-928F-4948-9361-E3FD9168C847}" type="sibTrans" cxnId="{6F8E3F88-DEF0-45DA-9545-0079924DD994}">
      <dgm:prSet/>
      <dgm:spPr/>
      <dgm:t>
        <a:bodyPr/>
        <a:lstStyle/>
        <a:p>
          <a:endParaRPr lang="en-GB" sz="1600">
            <a:latin typeface="Arial" panose="020B0604020202020204" pitchFamily="34" charset="0"/>
            <a:cs typeface="Arial" panose="020B0604020202020204" pitchFamily="34" charset="0"/>
          </a:endParaRPr>
        </a:p>
      </dgm:t>
    </dgm:pt>
    <dgm:pt modelId="{3008F00B-4070-47C4-8BA1-7EB4264084F0}">
      <dgm:prSet custT="1"/>
      <dgm:spPr/>
      <dgm:t>
        <a:bodyPr/>
        <a:lstStyle/>
        <a:p>
          <a:pPr rtl="0"/>
          <a:r>
            <a:rPr lang="en-US" sz="1800" b="0">
              <a:latin typeface="Arial" panose="020B0604020202020204" pitchFamily="34" charset="0"/>
              <a:cs typeface="Arial" panose="020B0604020202020204" pitchFamily="34" charset="0"/>
            </a:rPr>
            <a:t>Daily Scrum</a:t>
          </a:r>
          <a:endParaRPr lang="en-GB" sz="1800">
            <a:latin typeface="Arial" panose="020B0604020202020204" pitchFamily="34" charset="0"/>
            <a:cs typeface="Arial" panose="020B0604020202020204" pitchFamily="34" charset="0"/>
          </a:endParaRPr>
        </a:p>
      </dgm:t>
    </dgm:pt>
    <dgm:pt modelId="{F628F5A2-3BB3-412C-A1EA-5C8AE9A731E9}" type="parTrans" cxnId="{FB2F5B9C-6633-448C-A64C-7F3C9FC95CA8}">
      <dgm:prSet/>
      <dgm:spPr/>
      <dgm:t>
        <a:bodyPr/>
        <a:lstStyle/>
        <a:p>
          <a:endParaRPr lang="en-GB" sz="1600">
            <a:latin typeface="Arial" panose="020B0604020202020204" pitchFamily="34" charset="0"/>
            <a:cs typeface="Arial" panose="020B0604020202020204" pitchFamily="34" charset="0"/>
          </a:endParaRPr>
        </a:p>
      </dgm:t>
    </dgm:pt>
    <dgm:pt modelId="{3067553E-EE4A-4AF4-B9F8-E0DCEB5C3015}" type="sibTrans" cxnId="{FB2F5B9C-6633-448C-A64C-7F3C9FC95CA8}">
      <dgm:prSet/>
      <dgm:spPr/>
      <dgm:t>
        <a:bodyPr/>
        <a:lstStyle/>
        <a:p>
          <a:endParaRPr lang="en-GB" sz="1600">
            <a:latin typeface="Arial" panose="020B0604020202020204" pitchFamily="34" charset="0"/>
            <a:cs typeface="Arial" panose="020B0604020202020204" pitchFamily="34" charset="0"/>
          </a:endParaRPr>
        </a:p>
      </dgm:t>
    </dgm:pt>
    <dgm:pt modelId="{8D05862C-A692-40DE-840D-49F20C57C866}">
      <dgm:prSet custT="1"/>
      <dgm:spPr/>
      <dgm:t>
        <a:bodyPr/>
        <a:lstStyle/>
        <a:p>
          <a:pPr rtl="0"/>
          <a:r>
            <a:rPr lang="en-US" sz="1800" b="0" dirty="0">
              <a:latin typeface="Arial" panose="020B0604020202020204" pitchFamily="34" charset="0"/>
              <a:cs typeface="Arial" panose="020B0604020202020204" pitchFamily="34" charset="0"/>
            </a:rPr>
            <a:t>Sprint Review</a:t>
          </a:r>
          <a:endParaRPr lang="en-GB" sz="1800" dirty="0">
            <a:latin typeface="Arial" panose="020B0604020202020204" pitchFamily="34" charset="0"/>
            <a:cs typeface="Arial" panose="020B0604020202020204" pitchFamily="34" charset="0"/>
          </a:endParaRPr>
        </a:p>
      </dgm:t>
    </dgm:pt>
    <dgm:pt modelId="{C7F5F6A3-E867-4A55-A7D7-08AFA3A0930F}" type="parTrans" cxnId="{E6A43B30-A35F-4AD5-AB15-1CAF371434BD}">
      <dgm:prSet/>
      <dgm:spPr/>
      <dgm:t>
        <a:bodyPr/>
        <a:lstStyle/>
        <a:p>
          <a:endParaRPr lang="en-GB" sz="1600">
            <a:latin typeface="Arial" panose="020B0604020202020204" pitchFamily="34" charset="0"/>
            <a:cs typeface="Arial" panose="020B0604020202020204" pitchFamily="34" charset="0"/>
          </a:endParaRPr>
        </a:p>
      </dgm:t>
    </dgm:pt>
    <dgm:pt modelId="{E71133F2-5BA7-4647-B82A-AA658D0FDD09}" type="sibTrans" cxnId="{E6A43B30-A35F-4AD5-AB15-1CAF371434BD}">
      <dgm:prSet/>
      <dgm:spPr/>
      <dgm:t>
        <a:bodyPr/>
        <a:lstStyle/>
        <a:p>
          <a:endParaRPr lang="en-GB" sz="1600">
            <a:latin typeface="Arial" panose="020B0604020202020204" pitchFamily="34" charset="0"/>
            <a:cs typeface="Arial" panose="020B0604020202020204" pitchFamily="34" charset="0"/>
          </a:endParaRPr>
        </a:p>
      </dgm:t>
    </dgm:pt>
    <dgm:pt modelId="{40A6FCDB-A1EC-41D0-BD3A-1164E33352AA}">
      <dgm:prSet custT="1"/>
      <dgm:spPr/>
      <dgm:t>
        <a:bodyPr/>
        <a:lstStyle/>
        <a:p>
          <a:pPr rtl="0"/>
          <a:r>
            <a:rPr lang="en-US" sz="1800" b="0">
              <a:latin typeface="Arial" panose="020B0604020202020204" pitchFamily="34" charset="0"/>
              <a:cs typeface="Arial" panose="020B0604020202020204" pitchFamily="34" charset="0"/>
            </a:rPr>
            <a:t>Sprint Retrospective</a:t>
          </a:r>
          <a:endParaRPr lang="en-GB" sz="1800">
            <a:latin typeface="Arial" panose="020B0604020202020204" pitchFamily="34" charset="0"/>
            <a:cs typeface="Arial" panose="020B0604020202020204" pitchFamily="34" charset="0"/>
          </a:endParaRPr>
        </a:p>
      </dgm:t>
    </dgm:pt>
    <dgm:pt modelId="{7835739A-669A-44B3-B158-F958D5FCF093}" type="parTrans" cxnId="{D23EDD87-1C87-449C-8325-8698BB30BAA6}">
      <dgm:prSet/>
      <dgm:spPr/>
      <dgm:t>
        <a:bodyPr/>
        <a:lstStyle/>
        <a:p>
          <a:endParaRPr lang="en-GB" sz="1600">
            <a:latin typeface="Arial" panose="020B0604020202020204" pitchFamily="34" charset="0"/>
            <a:cs typeface="Arial" panose="020B0604020202020204" pitchFamily="34" charset="0"/>
          </a:endParaRPr>
        </a:p>
      </dgm:t>
    </dgm:pt>
    <dgm:pt modelId="{A7989D8E-20B8-4385-A24E-6D0D8FB4C1EC}" type="sibTrans" cxnId="{D23EDD87-1C87-449C-8325-8698BB30BAA6}">
      <dgm:prSet/>
      <dgm:spPr/>
      <dgm:t>
        <a:bodyPr/>
        <a:lstStyle/>
        <a:p>
          <a:endParaRPr lang="en-GB" sz="1600">
            <a:latin typeface="Arial" panose="020B0604020202020204" pitchFamily="34" charset="0"/>
            <a:cs typeface="Arial" panose="020B0604020202020204" pitchFamily="34" charset="0"/>
          </a:endParaRPr>
        </a:p>
      </dgm:t>
    </dgm:pt>
    <dgm:pt modelId="{AE57DAC1-97F9-4520-B2DE-904296282D70}">
      <dgm:prSet custT="1"/>
      <dgm:spPr/>
      <dgm:t>
        <a:bodyPr/>
        <a:lstStyle/>
        <a:p>
          <a:pPr rtl="0"/>
          <a:endParaRPr lang="en-GB" sz="1800" dirty="0">
            <a:latin typeface="Arial" panose="020B0604020202020204" pitchFamily="34" charset="0"/>
            <a:cs typeface="Arial" panose="020B0604020202020204" pitchFamily="34" charset="0"/>
          </a:endParaRPr>
        </a:p>
      </dgm:t>
    </dgm:pt>
    <dgm:pt modelId="{60763A51-7FC8-48B6-A362-B870B945432F}" type="parTrans" cxnId="{2290B2F6-6C6B-4274-AE79-61CBE31E026C}">
      <dgm:prSet/>
      <dgm:spPr/>
      <dgm:t>
        <a:bodyPr/>
        <a:lstStyle/>
        <a:p>
          <a:endParaRPr lang="en-GB" sz="1600">
            <a:latin typeface="Arial" panose="020B0604020202020204" pitchFamily="34" charset="0"/>
            <a:cs typeface="Arial" panose="020B0604020202020204" pitchFamily="34" charset="0"/>
          </a:endParaRPr>
        </a:p>
      </dgm:t>
    </dgm:pt>
    <dgm:pt modelId="{7C3BD1CD-A10B-4387-B95B-77E083205696}" type="sibTrans" cxnId="{2290B2F6-6C6B-4274-AE79-61CBE31E026C}">
      <dgm:prSet/>
      <dgm:spPr/>
      <dgm:t>
        <a:bodyPr/>
        <a:lstStyle/>
        <a:p>
          <a:endParaRPr lang="en-GB" sz="1600">
            <a:latin typeface="Arial" panose="020B0604020202020204" pitchFamily="34" charset="0"/>
            <a:cs typeface="Arial" panose="020B0604020202020204" pitchFamily="34" charset="0"/>
          </a:endParaRPr>
        </a:p>
      </dgm:t>
    </dgm:pt>
    <dgm:pt modelId="{EEED2415-1D3F-4C8D-8C6A-EC76C1C28D76}">
      <dgm:prSet custT="1"/>
      <dgm:spPr/>
      <dgm:t>
        <a:bodyPr/>
        <a:lstStyle/>
        <a:p>
          <a:pPr rtl="0"/>
          <a:endParaRPr lang="en-GB" sz="1800" dirty="0">
            <a:latin typeface="Arial" panose="020B0604020202020204" pitchFamily="34" charset="0"/>
            <a:cs typeface="Arial" panose="020B0604020202020204" pitchFamily="34" charset="0"/>
          </a:endParaRPr>
        </a:p>
      </dgm:t>
    </dgm:pt>
    <dgm:pt modelId="{4607C9CA-CABA-40D9-A67E-1D5D33969FA2}" type="parTrans" cxnId="{6ED51A0B-75AF-406C-85C0-FC85644BADF0}">
      <dgm:prSet/>
      <dgm:spPr/>
      <dgm:t>
        <a:bodyPr/>
        <a:lstStyle/>
        <a:p>
          <a:endParaRPr lang="en-GB" sz="1600">
            <a:latin typeface="Arial" panose="020B0604020202020204" pitchFamily="34" charset="0"/>
            <a:cs typeface="Arial" panose="020B0604020202020204" pitchFamily="34" charset="0"/>
          </a:endParaRPr>
        </a:p>
      </dgm:t>
    </dgm:pt>
    <dgm:pt modelId="{7E07EFE8-1E01-45E1-9AC1-9B5814BCEA95}" type="sibTrans" cxnId="{6ED51A0B-75AF-406C-85C0-FC85644BADF0}">
      <dgm:prSet/>
      <dgm:spPr/>
      <dgm:t>
        <a:bodyPr/>
        <a:lstStyle/>
        <a:p>
          <a:endParaRPr lang="en-GB" sz="1600">
            <a:latin typeface="Arial" panose="020B0604020202020204" pitchFamily="34" charset="0"/>
            <a:cs typeface="Arial" panose="020B0604020202020204" pitchFamily="34" charset="0"/>
          </a:endParaRPr>
        </a:p>
      </dgm:t>
    </dgm:pt>
    <dgm:pt modelId="{DC67EAA2-8574-490D-AE13-9C079E6E790F}" type="pres">
      <dgm:prSet presAssocID="{A54D73F2-828A-4187-B1E2-E0A4B0B14746}" presName="Name0" presStyleCnt="0">
        <dgm:presLayoutVars>
          <dgm:dir/>
          <dgm:animLvl val="lvl"/>
          <dgm:resizeHandles val="exact"/>
        </dgm:presLayoutVars>
      </dgm:prSet>
      <dgm:spPr/>
    </dgm:pt>
    <dgm:pt modelId="{25880AC1-D518-4819-A026-5EFF9FAFA277}" type="pres">
      <dgm:prSet presAssocID="{A6105A7C-4F63-4854-8BD2-4B340C1E96E1}" presName="composite" presStyleCnt="0"/>
      <dgm:spPr/>
    </dgm:pt>
    <dgm:pt modelId="{4BC987EA-E514-4F3C-BADB-14E18208DD02}" type="pres">
      <dgm:prSet presAssocID="{A6105A7C-4F63-4854-8BD2-4B340C1E96E1}" presName="parTx" presStyleLbl="alignNode1" presStyleIdx="0" presStyleCnt="3">
        <dgm:presLayoutVars>
          <dgm:chMax val="0"/>
          <dgm:chPref val="0"/>
          <dgm:bulletEnabled val="1"/>
        </dgm:presLayoutVars>
      </dgm:prSet>
      <dgm:spPr/>
    </dgm:pt>
    <dgm:pt modelId="{6B6E6F21-F70F-44A8-AC88-ABF225A97239}" type="pres">
      <dgm:prSet presAssocID="{A6105A7C-4F63-4854-8BD2-4B340C1E96E1}" presName="desTx" presStyleLbl="alignAccFollowNode1" presStyleIdx="0" presStyleCnt="3">
        <dgm:presLayoutVars>
          <dgm:bulletEnabled val="1"/>
        </dgm:presLayoutVars>
      </dgm:prSet>
      <dgm:spPr/>
    </dgm:pt>
    <dgm:pt modelId="{47D478BE-F9B3-4990-AEAC-4C6A24575400}" type="pres">
      <dgm:prSet presAssocID="{CA722257-3783-4633-B141-1807DBBB3CC2}" presName="space" presStyleCnt="0"/>
      <dgm:spPr/>
    </dgm:pt>
    <dgm:pt modelId="{064336DA-206E-4915-AD14-EE98B68F9D14}" type="pres">
      <dgm:prSet presAssocID="{DD28C7E5-D992-4DE1-8231-A3288BA3BBBA}" presName="composite" presStyleCnt="0"/>
      <dgm:spPr/>
    </dgm:pt>
    <dgm:pt modelId="{88DD4ADB-BD48-4FD5-BF26-4B9485267EF8}" type="pres">
      <dgm:prSet presAssocID="{DD28C7E5-D992-4DE1-8231-A3288BA3BBBA}" presName="parTx" presStyleLbl="alignNode1" presStyleIdx="1" presStyleCnt="3">
        <dgm:presLayoutVars>
          <dgm:chMax val="0"/>
          <dgm:chPref val="0"/>
          <dgm:bulletEnabled val="1"/>
        </dgm:presLayoutVars>
      </dgm:prSet>
      <dgm:spPr/>
    </dgm:pt>
    <dgm:pt modelId="{995D07B2-0EAC-4D6C-B5CD-7439F1BDA0E1}" type="pres">
      <dgm:prSet presAssocID="{DD28C7E5-D992-4DE1-8231-A3288BA3BBBA}" presName="desTx" presStyleLbl="alignAccFollowNode1" presStyleIdx="1" presStyleCnt="3">
        <dgm:presLayoutVars>
          <dgm:bulletEnabled val="1"/>
        </dgm:presLayoutVars>
      </dgm:prSet>
      <dgm:spPr/>
    </dgm:pt>
    <dgm:pt modelId="{C4FB8EDA-3E1D-40A0-89EB-B624BB0954FA}" type="pres">
      <dgm:prSet presAssocID="{C0536D44-3D60-4F0D-B7CF-5E395EF10FB6}" presName="space" presStyleCnt="0"/>
      <dgm:spPr/>
    </dgm:pt>
    <dgm:pt modelId="{DEF41DCD-5DB0-4293-9853-0DD25959F360}" type="pres">
      <dgm:prSet presAssocID="{32A1CA1E-CBAF-44AE-985E-3E4302E6201F}" presName="composite" presStyleCnt="0"/>
      <dgm:spPr/>
    </dgm:pt>
    <dgm:pt modelId="{B281B748-8CC5-4B93-9874-D0E03F6B3BFD}" type="pres">
      <dgm:prSet presAssocID="{32A1CA1E-CBAF-44AE-985E-3E4302E6201F}" presName="parTx" presStyleLbl="alignNode1" presStyleIdx="2" presStyleCnt="3">
        <dgm:presLayoutVars>
          <dgm:chMax val="0"/>
          <dgm:chPref val="0"/>
          <dgm:bulletEnabled val="1"/>
        </dgm:presLayoutVars>
      </dgm:prSet>
      <dgm:spPr/>
    </dgm:pt>
    <dgm:pt modelId="{7CBCFF63-0B5B-4762-A153-6CDE4E9E6180}" type="pres">
      <dgm:prSet presAssocID="{32A1CA1E-CBAF-44AE-985E-3E4302E6201F}" presName="desTx" presStyleLbl="alignAccFollowNode1" presStyleIdx="2" presStyleCnt="3">
        <dgm:presLayoutVars>
          <dgm:bulletEnabled val="1"/>
        </dgm:presLayoutVars>
      </dgm:prSet>
      <dgm:spPr/>
    </dgm:pt>
  </dgm:ptLst>
  <dgm:cxnLst>
    <dgm:cxn modelId="{6ED51A0B-75AF-406C-85C0-FC85644BADF0}" srcId="{DD28C7E5-D992-4DE1-8231-A3288BA3BBBA}" destId="{EEED2415-1D3F-4C8D-8C6A-EC76C1C28D76}" srcOrd="0" destOrd="0" parTransId="{4607C9CA-CABA-40D9-A67E-1D5D33969FA2}" sibTransId="{7E07EFE8-1E01-45E1-9AC1-9B5814BCEA95}"/>
    <dgm:cxn modelId="{D876EC11-AFA5-42E4-BA0D-F32F40D8E9EC}" type="presOf" srcId="{11F89EA7-02F9-48C8-BDF0-BAD1C3B5C640}" destId="{6B6E6F21-F70F-44A8-AC88-ABF225A97239}" srcOrd="0" destOrd="3" presId="urn:microsoft.com/office/officeart/2005/8/layout/hList1"/>
    <dgm:cxn modelId="{142B8A2B-FACC-4858-A964-FA576CC847F8}" srcId="{A6105A7C-4F63-4854-8BD2-4B340C1E96E1}" destId="{433B234E-141A-4ECA-A5BD-DFA2EEA0AB32}" srcOrd="1" destOrd="0" parTransId="{7129E9D1-97EC-446E-A38B-F4C47646EC37}" sibTransId="{506E19DB-204F-4A26-BC55-C3EF8065A9A0}"/>
    <dgm:cxn modelId="{6ECA2C2C-AC07-48B1-835A-4D684B0B6FED}" srcId="{DD28C7E5-D992-4DE1-8231-A3288BA3BBBA}" destId="{2B43B679-5582-466F-8E92-799C56639315}" srcOrd="3" destOrd="0" parTransId="{C7FE1381-F83B-4AC3-A1B4-8A4410113345}" sibTransId="{C9317CC0-E464-441E-8898-EC121E96E76B}"/>
    <dgm:cxn modelId="{E6A43B30-A35F-4AD5-AB15-1CAF371434BD}" srcId="{32A1CA1E-CBAF-44AE-985E-3E4302E6201F}" destId="{8D05862C-A692-40DE-840D-49F20C57C866}" srcOrd="3" destOrd="0" parTransId="{C7F5F6A3-E867-4A55-A7D7-08AFA3A0930F}" sibTransId="{E71133F2-5BA7-4647-B82A-AA658D0FDD09}"/>
    <dgm:cxn modelId="{944DC432-F208-46ED-B06E-C53C4F38BD84}" type="presOf" srcId="{12A48F4D-3B55-4CCA-8AFD-62D4BD883812}" destId="{995D07B2-0EAC-4D6C-B5CD-7439F1BDA0E1}" srcOrd="0" destOrd="2" presId="urn:microsoft.com/office/officeart/2005/8/layout/hList1"/>
    <dgm:cxn modelId="{0F1B7935-650D-4F10-92A5-35BCB8DCA860}" type="presOf" srcId="{A6105A7C-4F63-4854-8BD2-4B340C1E96E1}" destId="{4BC987EA-E514-4F3C-BADB-14E18208DD02}" srcOrd="0" destOrd="0" presId="urn:microsoft.com/office/officeart/2005/8/layout/hList1"/>
    <dgm:cxn modelId="{910DA93C-665A-46EE-94B6-1D56C81B064D}" type="presOf" srcId="{EEED2415-1D3F-4C8D-8C6A-EC76C1C28D76}" destId="{995D07B2-0EAC-4D6C-B5CD-7439F1BDA0E1}" srcOrd="0" destOrd="0" presId="urn:microsoft.com/office/officeart/2005/8/layout/hList1"/>
    <dgm:cxn modelId="{7788BD5F-A276-44CD-9954-81CCA0A23A54}" type="presOf" srcId="{8D05862C-A692-40DE-840D-49F20C57C866}" destId="{7CBCFF63-0B5B-4762-A153-6CDE4E9E6180}" srcOrd="0" destOrd="3" presId="urn:microsoft.com/office/officeart/2005/8/layout/hList1"/>
    <dgm:cxn modelId="{0862B143-B689-4BB5-A8FD-C335548D7D36}" srcId="{DD28C7E5-D992-4DE1-8231-A3288BA3BBBA}" destId="{12A48F4D-3B55-4CCA-8AFD-62D4BD883812}" srcOrd="2" destOrd="0" parTransId="{59264B61-234A-4AEA-B67E-11176165A7A6}" sibTransId="{B59AA111-31E7-4B5E-AEA0-5FE0E22B4B10}"/>
    <dgm:cxn modelId="{3331F349-5935-4E43-B4F4-186BEFA43CC3}" type="presOf" srcId="{55EF2D15-3781-43F6-B00F-EDEE3016C9BB}" destId="{995D07B2-0EAC-4D6C-B5CD-7439F1BDA0E1}" srcOrd="0" destOrd="1" presId="urn:microsoft.com/office/officeart/2005/8/layout/hList1"/>
    <dgm:cxn modelId="{5836CF50-6E1A-4C01-88A5-9D6D0466FE31}" type="presOf" srcId="{32A1CA1E-CBAF-44AE-985E-3E4302E6201F}" destId="{B281B748-8CC5-4B93-9874-D0E03F6B3BFD}" srcOrd="0" destOrd="0" presId="urn:microsoft.com/office/officeart/2005/8/layout/hList1"/>
    <dgm:cxn modelId="{6C9E067C-E412-403F-AD1C-FDEB34296C61}" srcId="{DD28C7E5-D992-4DE1-8231-A3288BA3BBBA}" destId="{55EF2D15-3781-43F6-B00F-EDEE3016C9BB}" srcOrd="1" destOrd="0" parTransId="{B0DC3A7B-595F-4CBE-9579-AEB8D955140B}" sibTransId="{EA8DE53A-60A2-4CB3-8EBA-E1AC75B49048}"/>
    <dgm:cxn modelId="{D23EDD87-1C87-449C-8325-8698BB30BAA6}" srcId="{32A1CA1E-CBAF-44AE-985E-3E4302E6201F}" destId="{40A6FCDB-A1EC-41D0-BD3A-1164E33352AA}" srcOrd="4" destOrd="0" parTransId="{7835739A-669A-44B3-B158-F958D5FCF093}" sibTransId="{A7989D8E-20B8-4385-A24E-6D0D8FB4C1EC}"/>
    <dgm:cxn modelId="{6F8E3F88-DEF0-45DA-9545-0079924DD994}" srcId="{32A1CA1E-CBAF-44AE-985E-3E4302E6201F}" destId="{5666D3B4-33A4-440E-9D39-562AACE8E879}" srcOrd="1" destOrd="0" parTransId="{FA84C99A-9A11-4C38-AF7E-11C144845737}" sibTransId="{A7B8BB63-928F-4948-9361-E3FD9168C847}"/>
    <dgm:cxn modelId="{B6F28693-C656-4417-9356-CCA74E686FA3}" srcId="{A54D73F2-828A-4187-B1E2-E0A4B0B14746}" destId="{DD28C7E5-D992-4DE1-8231-A3288BA3BBBA}" srcOrd="1" destOrd="0" parTransId="{1014E618-1480-4481-81F0-7AC5D8CD4076}" sibTransId="{C0536D44-3D60-4F0D-B7CF-5E395EF10FB6}"/>
    <dgm:cxn modelId="{A82BFC94-8862-4CC1-AC90-1231B9258CFF}" type="presOf" srcId="{433B234E-141A-4ECA-A5BD-DFA2EEA0AB32}" destId="{6B6E6F21-F70F-44A8-AC88-ABF225A97239}" srcOrd="0" destOrd="1" presId="urn:microsoft.com/office/officeart/2005/8/layout/hList1"/>
    <dgm:cxn modelId="{DCAC1A9C-009D-4FCC-9D8D-D252EDBBC06F}" srcId="{A6105A7C-4F63-4854-8BD2-4B340C1E96E1}" destId="{92A3216C-90C1-421B-BD6D-B4A854246317}" srcOrd="2" destOrd="0" parTransId="{7BC6B3C9-A47C-45DA-ACB7-FED70DE964F6}" sibTransId="{2699644C-67D0-4DAB-A962-B10541A5A15E}"/>
    <dgm:cxn modelId="{FB2F5B9C-6633-448C-A64C-7F3C9FC95CA8}" srcId="{32A1CA1E-CBAF-44AE-985E-3E4302E6201F}" destId="{3008F00B-4070-47C4-8BA1-7EB4264084F0}" srcOrd="2" destOrd="0" parTransId="{F628F5A2-3BB3-412C-A1EA-5C8AE9A731E9}" sibTransId="{3067553E-EE4A-4AF4-B9F8-E0DCEB5C3015}"/>
    <dgm:cxn modelId="{BDBA73AC-6DA1-449E-875B-160A8259776B}" type="presOf" srcId="{87BEC744-8B83-4DD5-83E2-908D0FBCDE21}" destId="{7CBCFF63-0B5B-4762-A153-6CDE4E9E6180}" srcOrd="0" destOrd="0" presId="urn:microsoft.com/office/officeart/2005/8/layout/hList1"/>
    <dgm:cxn modelId="{873CC9B2-8130-4D39-AE8D-3B991065D767}" type="presOf" srcId="{2B43B679-5582-466F-8E92-799C56639315}" destId="{995D07B2-0EAC-4D6C-B5CD-7439F1BDA0E1}" srcOrd="0" destOrd="3" presId="urn:microsoft.com/office/officeart/2005/8/layout/hList1"/>
    <dgm:cxn modelId="{55F030B9-AB63-4583-AB5E-450067A5AA28}" type="presOf" srcId="{A54D73F2-828A-4187-B1E2-E0A4B0B14746}" destId="{DC67EAA2-8574-490D-AE13-9C079E6E790F}" srcOrd="0" destOrd="0" presId="urn:microsoft.com/office/officeart/2005/8/layout/hList1"/>
    <dgm:cxn modelId="{16302CC8-1B74-4EAB-ACB3-7CF80165A789}" type="presOf" srcId="{40A6FCDB-A1EC-41D0-BD3A-1164E33352AA}" destId="{7CBCFF63-0B5B-4762-A153-6CDE4E9E6180}" srcOrd="0" destOrd="4" presId="urn:microsoft.com/office/officeart/2005/8/layout/hList1"/>
    <dgm:cxn modelId="{D1363FCF-54E0-4076-A56B-6839485822EF}" srcId="{32A1CA1E-CBAF-44AE-985E-3E4302E6201F}" destId="{87BEC744-8B83-4DD5-83E2-908D0FBCDE21}" srcOrd="0" destOrd="0" parTransId="{9A0EA41F-BDCF-4740-8082-4EBD4B35B734}" sibTransId="{DD611F64-2EA2-4D97-8665-7550F925EA38}"/>
    <dgm:cxn modelId="{3A436AD5-9B38-4357-BCF3-DF8C3EFCF6AB}" type="presOf" srcId="{5666D3B4-33A4-440E-9D39-562AACE8E879}" destId="{7CBCFF63-0B5B-4762-A153-6CDE4E9E6180}" srcOrd="0" destOrd="1" presId="urn:microsoft.com/office/officeart/2005/8/layout/hList1"/>
    <dgm:cxn modelId="{6E7AE0E1-AF01-4A81-8771-1AF3C04F844B}" srcId="{A54D73F2-828A-4187-B1E2-E0A4B0B14746}" destId="{32A1CA1E-CBAF-44AE-985E-3E4302E6201F}" srcOrd="2" destOrd="0" parTransId="{74B288EB-1C93-4464-8CC5-C67896B3C7B7}" sibTransId="{7ABBBF47-2B6D-454A-9809-525884802AF5}"/>
    <dgm:cxn modelId="{EC7A5EE2-9CF6-48DA-8EB0-17EDBFDF19A6}" type="presOf" srcId="{DD28C7E5-D992-4DE1-8231-A3288BA3BBBA}" destId="{88DD4ADB-BD48-4FD5-BF26-4B9485267EF8}" srcOrd="0" destOrd="0" presId="urn:microsoft.com/office/officeart/2005/8/layout/hList1"/>
    <dgm:cxn modelId="{832A1FED-BEFE-4234-BBF1-B50726DAF4D7}" type="presOf" srcId="{92A3216C-90C1-421B-BD6D-B4A854246317}" destId="{6B6E6F21-F70F-44A8-AC88-ABF225A97239}" srcOrd="0" destOrd="2" presId="urn:microsoft.com/office/officeart/2005/8/layout/hList1"/>
    <dgm:cxn modelId="{820B31EE-A9A3-4391-AC02-8790ED1412D4}" type="presOf" srcId="{AE57DAC1-97F9-4520-B2DE-904296282D70}" destId="{6B6E6F21-F70F-44A8-AC88-ABF225A97239}" srcOrd="0" destOrd="0" presId="urn:microsoft.com/office/officeart/2005/8/layout/hList1"/>
    <dgm:cxn modelId="{E3D0E3F1-B84A-4DD5-B25B-6F263B132FA0}" type="presOf" srcId="{3008F00B-4070-47C4-8BA1-7EB4264084F0}" destId="{7CBCFF63-0B5B-4762-A153-6CDE4E9E6180}" srcOrd="0" destOrd="2" presId="urn:microsoft.com/office/officeart/2005/8/layout/hList1"/>
    <dgm:cxn modelId="{B69CC6F5-67E1-45CE-A70C-8DF181E9D107}" srcId="{A54D73F2-828A-4187-B1E2-E0A4B0B14746}" destId="{A6105A7C-4F63-4854-8BD2-4B340C1E96E1}" srcOrd="0" destOrd="0" parTransId="{27F9D614-A026-480E-B75A-77A06E1392D0}" sibTransId="{CA722257-3783-4633-B141-1807DBBB3CC2}"/>
    <dgm:cxn modelId="{587D3DF6-E3A8-4A5F-8041-CA6F964DF546}" srcId="{A6105A7C-4F63-4854-8BD2-4B340C1E96E1}" destId="{11F89EA7-02F9-48C8-BDF0-BAD1C3B5C640}" srcOrd="3" destOrd="0" parTransId="{EC15F0E2-5210-4419-8C7C-45EFDB6F2497}" sibTransId="{71518F02-25BE-40B9-A034-AB554A592A00}"/>
    <dgm:cxn modelId="{2290B2F6-6C6B-4274-AE79-61CBE31E026C}" srcId="{A6105A7C-4F63-4854-8BD2-4B340C1E96E1}" destId="{AE57DAC1-97F9-4520-B2DE-904296282D70}" srcOrd="0" destOrd="0" parTransId="{60763A51-7FC8-48B6-A362-B870B945432F}" sibTransId="{7C3BD1CD-A10B-4387-B95B-77E083205696}"/>
    <dgm:cxn modelId="{9F1C679D-586D-4B60-AA68-191A1E4DAB3B}" type="presParOf" srcId="{DC67EAA2-8574-490D-AE13-9C079E6E790F}" destId="{25880AC1-D518-4819-A026-5EFF9FAFA277}" srcOrd="0" destOrd="0" presId="urn:microsoft.com/office/officeart/2005/8/layout/hList1"/>
    <dgm:cxn modelId="{DD130196-7ABA-4BF9-881E-9CA658D26225}" type="presParOf" srcId="{25880AC1-D518-4819-A026-5EFF9FAFA277}" destId="{4BC987EA-E514-4F3C-BADB-14E18208DD02}" srcOrd="0" destOrd="0" presId="urn:microsoft.com/office/officeart/2005/8/layout/hList1"/>
    <dgm:cxn modelId="{44CCE097-842A-4A33-B29D-81BA7A584EBE}" type="presParOf" srcId="{25880AC1-D518-4819-A026-5EFF9FAFA277}" destId="{6B6E6F21-F70F-44A8-AC88-ABF225A97239}" srcOrd="1" destOrd="0" presId="urn:microsoft.com/office/officeart/2005/8/layout/hList1"/>
    <dgm:cxn modelId="{2281D3BD-7ED5-4E0E-8FEE-D64E7685A881}" type="presParOf" srcId="{DC67EAA2-8574-490D-AE13-9C079E6E790F}" destId="{47D478BE-F9B3-4990-AEAC-4C6A24575400}" srcOrd="1" destOrd="0" presId="urn:microsoft.com/office/officeart/2005/8/layout/hList1"/>
    <dgm:cxn modelId="{FC871C0E-F0D4-463D-B918-7AA8A07ACE8B}" type="presParOf" srcId="{DC67EAA2-8574-490D-AE13-9C079E6E790F}" destId="{064336DA-206E-4915-AD14-EE98B68F9D14}" srcOrd="2" destOrd="0" presId="urn:microsoft.com/office/officeart/2005/8/layout/hList1"/>
    <dgm:cxn modelId="{CEC61CEE-780A-4E45-9845-811C1992DA60}" type="presParOf" srcId="{064336DA-206E-4915-AD14-EE98B68F9D14}" destId="{88DD4ADB-BD48-4FD5-BF26-4B9485267EF8}" srcOrd="0" destOrd="0" presId="urn:microsoft.com/office/officeart/2005/8/layout/hList1"/>
    <dgm:cxn modelId="{CEA686B6-9176-4FCA-8B42-63C2FCBFCAD2}" type="presParOf" srcId="{064336DA-206E-4915-AD14-EE98B68F9D14}" destId="{995D07B2-0EAC-4D6C-B5CD-7439F1BDA0E1}" srcOrd="1" destOrd="0" presId="urn:microsoft.com/office/officeart/2005/8/layout/hList1"/>
    <dgm:cxn modelId="{58D44E64-AF9C-43CB-A118-E2375A81FC74}" type="presParOf" srcId="{DC67EAA2-8574-490D-AE13-9C079E6E790F}" destId="{C4FB8EDA-3E1D-40A0-89EB-B624BB0954FA}" srcOrd="3" destOrd="0" presId="urn:microsoft.com/office/officeart/2005/8/layout/hList1"/>
    <dgm:cxn modelId="{B3F734A6-EDCE-4569-B693-72AA7937A5ED}" type="presParOf" srcId="{DC67EAA2-8574-490D-AE13-9C079E6E790F}" destId="{DEF41DCD-5DB0-4293-9853-0DD25959F360}" srcOrd="4" destOrd="0" presId="urn:microsoft.com/office/officeart/2005/8/layout/hList1"/>
    <dgm:cxn modelId="{CFCFD902-0948-4CD5-BC05-E4BB090AA7C4}" type="presParOf" srcId="{DEF41DCD-5DB0-4293-9853-0DD25959F360}" destId="{B281B748-8CC5-4B93-9874-D0E03F6B3BFD}" srcOrd="0" destOrd="0" presId="urn:microsoft.com/office/officeart/2005/8/layout/hList1"/>
    <dgm:cxn modelId="{8B83AED6-E930-4929-BBC5-0CD565AC5ACC}" type="presParOf" srcId="{DEF41DCD-5DB0-4293-9853-0DD25959F360}" destId="{7CBCFF63-0B5B-4762-A153-6CDE4E9E61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BAF1B8-3F1D-4270-8828-9E05EABF34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C3FF26C8-5968-449F-93B8-929BC6330005}">
      <dgm:prSet custT="1"/>
      <dgm:spPr>
        <a:solidFill>
          <a:srgbClr val="374D81"/>
        </a:solidFill>
      </dgm:spPr>
      <dgm:t>
        <a:bodyPr/>
        <a:lstStyle/>
        <a:p>
          <a:pPr rtl="0"/>
          <a:r>
            <a:rPr lang="en-US" sz="2000" b="1" dirty="0"/>
            <a:t>As a registered user, </a:t>
          </a:r>
        </a:p>
        <a:p>
          <a:pPr rtl="0"/>
          <a:r>
            <a:rPr lang="en-US" sz="2000" b="1" dirty="0"/>
            <a:t>I want to purchase XYZ products online </a:t>
          </a:r>
        </a:p>
        <a:p>
          <a:pPr rtl="0"/>
          <a:r>
            <a:rPr lang="en-US" sz="2000" b="1" dirty="0"/>
            <a:t>so that I do not have to go to the store.</a:t>
          </a:r>
          <a:endParaRPr lang="en-GB" sz="2000" b="1" dirty="0"/>
        </a:p>
      </dgm:t>
    </dgm:pt>
    <dgm:pt modelId="{0C83648D-093C-4C51-B549-30E157F47878}" type="parTrans" cxnId="{7B074284-A180-404F-A226-FD9B46CB3B68}">
      <dgm:prSet/>
      <dgm:spPr/>
      <dgm:t>
        <a:bodyPr/>
        <a:lstStyle/>
        <a:p>
          <a:endParaRPr lang="en-GB" sz="1600" b="1"/>
        </a:p>
      </dgm:t>
    </dgm:pt>
    <dgm:pt modelId="{B3C342CA-2D78-449D-B8D4-8614B8AEA3DB}" type="sibTrans" cxnId="{7B074284-A180-404F-A226-FD9B46CB3B68}">
      <dgm:prSet/>
      <dgm:spPr/>
      <dgm:t>
        <a:bodyPr/>
        <a:lstStyle/>
        <a:p>
          <a:endParaRPr lang="en-GB" sz="1600" b="1"/>
        </a:p>
      </dgm:t>
    </dgm:pt>
    <dgm:pt modelId="{238794D5-7FBE-4867-9791-02F9B2BD8B8C}">
      <dgm:prSet custT="1"/>
      <dgm:spPr>
        <a:solidFill>
          <a:srgbClr val="374D81"/>
        </a:solidFill>
      </dgm:spPr>
      <dgm:t>
        <a:bodyPr/>
        <a:lstStyle/>
        <a:p>
          <a:pPr rtl="0"/>
          <a:r>
            <a:rPr lang="en-US" sz="2000" b="1" dirty="0"/>
            <a:t>As a purchaser, </a:t>
          </a:r>
        </a:p>
        <a:p>
          <a:pPr rtl="0"/>
          <a:r>
            <a:rPr lang="en-US" sz="2000" b="1" dirty="0"/>
            <a:t>I want to search for generic equivalents of brand named items </a:t>
          </a:r>
        </a:p>
        <a:p>
          <a:pPr rtl="0"/>
          <a:r>
            <a:rPr lang="en-US" sz="2000" b="1" dirty="0"/>
            <a:t>so I can save money.</a:t>
          </a:r>
          <a:endParaRPr lang="en-GB" sz="2000" b="1" dirty="0"/>
        </a:p>
      </dgm:t>
    </dgm:pt>
    <dgm:pt modelId="{EB36F52A-210F-48DE-BFAA-83A5C947B5AA}" type="parTrans" cxnId="{FDA1C28B-9C17-4425-A2E9-36F38B60FA54}">
      <dgm:prSet/>
      <dgm:spPr/>
      <dgm:t>
        <a:bodyPr/>
        <a:lstStyle/>
        <a:p>
          <a:endParaRPr lang="en-GB" sz="1600" b="1"/>
        </a:p>
      </dgm:t>
    </dgm:pt>
    <dgm:pt modelId="{807243CE-3509-427F-BFD8-74672156FDBA}" type="sibTrans" cxnId="{FDA1C28B-9C17-4425-A2E9-36F38B60FA54}">
      <dgm:prSet/>
      <dgm:spPr/>
      <dgm:t>
        <a:bodyPr/>
        <a:lstStyle/>
        <a:p>
          <a:endParaRPr lang="en-GB" sz="1600" b="1"/>
        </a:p>
      </dgm:t>
    </dgm:pt>
    <dgm:pt modelId="{1DC9D114-BF4A-4BE2-B733-14482BB4AB0A}">
      <dgm:prSet custT="1"/>
      <dgm:spPr>
        <a:solidFill>
          <a:srgbClr val="374D81"/>
        </a:solidFill>
      </dgm:spPr>
      <dgm:t>
        <a:bodyPr/>
        <a:lstStyle/>
        <a:p>
          <a:pPr rtl="0"/>
          <a:r>
            <a:rPr lang="en-US" sz="2000" b="1" dirty="0"/>
            <a:t>As a purchaser, </a:t>
          </a:r>
        </a:p>
        <a:p>
          <a:pPr rtl="0"/>
          <a:r>
            <a:rPr lang="en-US" sz="2000" b="1" dirty="0"/>
            <a:t>I want to get a receipt for a past transaction </a:t>
          </a:r>
        </a:p>
        <a:p>
          <a:pPr rtl="0"/>
          <a:r>
            <a:rPr lang="en-US" sz="2000" b="1" dirty="0"/>
            <a:t>so that I can keep my own off-line records.</a:t>
          </a:r>
          <a:endParaRPr lang="en-GB" sz="2000" b="1" dirty="0"/>
        </a:p>
      </dgm:t>
    </dgm:pt>
    <dgm:pt modelId="{D2096E36-A99C-498E-B9FF-66DF9A4DFB57}" type="parTrans" cxnId="{385CB24B-003E-44DD-ABC4-9465883338C8}">
      <dgm:prSet/>
      <dgm:spPr/>
      <dgm:t>
        <a:bodyPr/>
        <a:lstStyle/>
        <a:p>
          <a:endParaRPr lang="en-GB" sz="1600" b="1"/>
        </a:p>
      </dgm:t>
    </dgm:pt>
    <dgm:pt modelId="{6A8ACC9C-3DC4-4111-BF63-E97A6A0B4A72}" type="sibTrans" cxnId="{385CB24B-003E-44DD-ABC4-9465883338C8}">
      <dgm:prSet/>
      <dgm:spPr/>
      <dgm:t>
        <a:bodyPr/>
        <a:lstStyle/>
        <a:p>
          <a:endParaRPr lang="en-GB" sz="1600" b="1"/>
        </a:p>
      </dgm:t>
    </dgm:pt>
    <dgm:pt modelId="{4987077E-08B7-44DF-B718-0D9BA1961149}">
      <dgm:prSet custT="1"/>
      <dgm:spPr>
        <a:solidFill>
          <a:srgbClr val="374D81"/>
        </a:solidFill>
      </dgm:spPr>
      <dgm:t>
        <a:bodyPr/>
        <a:lstStyle/>
        <a:p>
          <a:pPr rtl="0"/>
          <a:r>
            <a:rPr lang="en-US" sz="2000" b="1" dirty="0"/>
            <a:t>As a vendor, </a:t>
          </a:r>
        </a:p>
        <a:p>
          <a:pPr rtl="0"/>
          <a:r>
            <a:rPr lang="en-US" sz="2000" b="1" dirty="0"/>
            <a:t>I want to see monthly sales reports </a:t>
          </a:r>
        </a:p>
        <a:p>
          <a:pPr rtl="0"/>
          <a:r>
            <a:rPr lang="en-US" sz="2000" b="1" dirty="0"/>
            <a:t>so I can see which products are selling best.</a:t>
          </a:r>
          <a:endParaRPr lang="en-GB" sz="2000" b="1" dirty="0"/>
        </a:p>
      </dgm:t>
    </dgm:pt>
    <dgm:pt modelId="{55DA496F-C8E9-44FA-95DF-0261B950F2DD}" type="parTrans" cxnId="{B07D50F8-B922-40C7-A895-04EF9B23F8C7}">
      <dgm:prSet/>
      <dgm:spPr/>
      <dgm:t>
        <a:bodyPr/>
        <a:lstStyle/>
        <a:p>
          <a:endParaRPr lang="en-GB" sz="1600" b="1"/>
        </a:p>
      </dgm:t>
    </dgm:pt>
    <dgm:pt modelId="{1D09EFC7-5EF6-4FFD-9D03-DD59A886BB64}" type="sibTrans" cxnId="{B07D50F8-B922-40C7-A895-04EF9B23F8C7}">
      <dgm:prSet/>
      <dgm:spPr/>
      <dgm:t>
        <a:bodyPr/>
        <a:lstStyle/>
        <a:p>
          <a:endParaRPr lang="en-GB" sz="1600" b="1"/>
        </a:p>
      </dgm:t>
    </dgm:pt>
    <dgm:pt modelId="{613F20DB-E0AD-4E92-90E5-EA54F4ADB045}" type="pres">
      <dgm:prSet presAssocID="{7DBAF1B8-3F1D-4270-8828-9E05EABF349F}" presName="diagram" presStyleCnt="0">
        <dgm:presLayoutVars>
          <dgm:dir/>
          <dgm:resizeHandles val="exact"/>
        </dgm:presLayoutVars>
      </dgm:prSet>
      <dgm:spPr/>
    </dgm:pt>
    <dgm:pt modelId="{04C58A97-0EF8-4970-BD0A-0A14F8193E56}" type="pres">
      <dgm:prSet presAssocID="{C3FF26C8-5968-449F-93B8-929BC6330005}" presName="node" presStyleLbl="node1" presStyleIdx="0" presStyleCnt="4">
        <dgm:presLayoutVars>
          <dgm:bulletEnabled val="1"/>
        </dgm:presLayoutVars>
      </dgm:prSet>
      <dgm:spPr/>
    </dgm:pt>
    <dgm:pt modelId="{C6D7704F-834F-4EAF-A0E8-3D6790F345BD}" type="pres">
      <dgm:prSet presAssocID="{B3C342CA-2D78-449D-B8D4-8614B8AEA3DB}" presName="sibTrans" presStyleCnt="0"/>
      <dgm:spPr/>
    </dgm:pt>
    <dgm:pt modelId="{1B97033A-F549-4CE8-8A9E-03CF657A18B0}" type="pres">
      <dgm:prSet presAssocID="{238794D5-7FBE-4867-9791-02F9B2BD8B8C}" presName="node" presStyleLbl="node1" presStyleIdx="1" presStyleCnt="4">
        <dgm:presLayoutVars>
          <dgm:bulletEnabled val="1"/>
        </dgm:presLayoutVars>
      </dgm:prSet>
      <dgm:spPr/>
    </dgm:pt>
    <dgm:pt modelId="{C7340ABF-90C3-4BCA-8447-BDFBB134D723}" type="pres">
      <dgm:prSet presAssocID="{807243CE-3509-427F-BFD8-74672156FDBA}" presName="sibTrans" presStyleCnt="0"/>
      <dgm:spPr/>
    </dgm:pt>
    <dgm:pt modelId="{E207B6A3-154E-4C5F-B1BC-B63A15CAB23B}" type="pres">
      <dgm:prSet presAssocID="{1DC9D114-BF4A-4BE2-B733-14482BB4AB0A}" presName="node" presStyleLbl="node1" presStyleIdx="2" presStyleCnt="4">
        <dgm:presLayoutVars>
          <dgm:bulletEnabled val="1"/>
        </dgm:presLayoutVars>
      </dgm:prSet>
      <dgm:spPr/>
    </dgm:pt>
    <dgm:pt modelId="{3EBAB902-3744-4E96-A81B-E691B6BA52AB}" type="pres">
      <dgm:prSet presAssocID="{6A8ACC9C-3DC4-4111-BF63-E97A6A0B4A72}" presName="sibTrans" presStyleCnt="0"/>
      <dgm:spPr/>
    </dgm:pt>
    <dgm:pt modelId="{2DB62BE0-083F-43EF-AEE9-9E6EB4C9EAA1}" type="pres">
      <dgm:prSet presAssocID="{4987077E-08B7-44DF-B718-0D9BA1961149}" presName="node" presStyleLbl="node1" presStyleIdx="3" presStyleCnt="4">
        <dgm:presLayoutVars>
          <dgm:bulletEnabled val="1"/>
        </dgm:presLayoutVars>
      </dgm:prSet>
      <dgm:spPr/>
    </dgm:pt>
  </dgm:ptLst>
  <dgm:cxnLst>
    <dgm:cxn modelId="{385CB24B-003E-44DD-ABC4-9465883338C8}" srcId="{7DBAF1B8-3F1D-4270-8828-9E05EABF349F}" destId="{1DC9D114-BF4A-4BE2-B733-14482BB4AB0A}" srcOrd="2" destOrd="0" parTransId="{D2096E36-A99C-498E-B9FF-66DF9A4DFB57}" sibTransId="{6A8ACC9C-3DC4-4111-BF63-E97A6A0B4A72}"/>
    <dgm:cxn modelId="{25D7354F-BD1D-4B4A-BB1B-54AD90E2F75F}" type="presOf" srcId="{C3FF26C8-5968-449F-93B8-929BC6330005}" destId="{04C58A97-0EF8-4970-BD0A-0A14F8193E56}" srcOrd="0" destOrd="0" presId="urn:microsoft.com/office/officeart/2005/8/layout/default"/>
    <dgm:cxn modelId="{7B074284-A180-404F-A226-FD9B46CB3B68}" srcId="{7DBAF1B8-3F1D-4270-8828-9E05EABF349F}" destId="{C3FF26C8-5968-449F-93B8-929BC6330005}" srcOrd="0" destOrd="0" parTransId="{0C83648D-093C-4C51-B549-30E157F47878}" sibTransId="{B3C342CA-2D78-449D-B8D4-8614B8AEA3DB}"/>
    <dgm:cxn modelId="{FDA1C28B-9C17-4425-A2E9-36F38B60FA54}" srcId="{7DBAF1B8-3F1D-4270-8828-9E05EABF349F}" destId="{238794D5-7FBE-4867-9791-02F9B2BD8B8C}" srcOrd="1" destOrd="0" parTransId="{EB36F52A-210F-48DE-BFAA-83A5C947B5AA}" sibTransId="{807243CE-3509-427F-BFD8-74672156FDBA}"/>
    <dgm:cxn modelId="{B8FA3195-EE78-40F8-B735-B57E58A7520A}" type="presOf" srcId="{1DC9D114-BF4A-4BE2-B733-14482BB4AB0A}" destId="{E207B6A3-154E-4C5F-B1BC-B63A15CAB23B}" srcOrd="0" destOrd="0" presId="urn:microsoft.com/office/officeart/2005/8/layout/default"/>
    <dgm:cxn modelId="{246A3398-97B7-4333-A944-F4514F146AB3}" type="presOf" srcId="{7DBAF1B8-3F1D-4270-8828-9E05EABF349F}" destId="{613F20DB-E0AD-4E92-90E5-EA54F4ADB045}" srcOrd="0" destOrd="0" presId="urn:microsoft.com/office/officeart/2005/8/layout/default"/>
    <dgm:cxn modelId="{EB46A5BD-155C-4CC1-BD99-F63E4B98EAA6}" type="presOf" srcId="{238794D5-7FBE-4867-9791-02F9B2BD8B8C}" destId="{1B97033A-F549-4CE8-8A9E-03CF657A18B0}" srcOrd="0" destOrd="0" presId="urn:microsoft.com/office/officeart/2005/8/layout/default"/>
    <dgm:cxn modelId="{531CDAD8-90EA-4B54-B4BF-E678BAB86919}" type="presOf" srcId="{4987077E-08B7-44DF-B718-0D9BA1961149}" destId="{2DB62BE0-083F-43EF-AEE9-9E6EB4C9EAA1}" srcOrd="0" destOrd="0" presId="urn:microsoft.com/office/officeart/2005/8/layout/default"/>
    <dgm:cxn modelId="{B07D50F8-B922-40C7-A895-04EF9B23F8C7}" srcId="{7DBAF1B8-3F1D-4270-8828-9E05EABF349F}" destId="{4987077E-08B7-44DF-B718-0D9BA1961149}" srcOrd="3" destOrd="0" parTransId="{55DA496F-C8E9-44FA-95DF-0261B950F2DD}" sibTransId="{1D09EFC7-5EF6-4FFD-9D03-DD59A886BB64}"/>
    <dgm:cxn modelId="{7FD1783F-ED25-485A-829C-682D40064E62}" type="presParOf" srcId="{613F20DB-E0AD-4E92-90E5-EA54F4ADB045}" destId="{04C58A97-0EF8-4970-BD0A-0A14F8193E56}" srcOrd="0" destOrd="0" presId="urn:microsoft.com/office/officeart/2005/8/layout/default"/>
    <dgm:cxn modelId="{FDB286B4-17A3-490C-BA28-B0AD55D476DB}" type="presParOf" srcId="{613F20DB-E0AD-4E92-90E5-EA54F4ADB045}" destId="{C6D7704F-834F-4EAF-A0E8-3D6790F345BD}" srcOrd="1" destOrd="0" presId="urn:microsoft.com/office/officeart/2005/8/layout/default"/>
    <dgm:cxn modelId="{85D52D2B-7CFB-4A2D-8C8E-30957110D593}" type="presParOf" srcId="{613F20DB-E0AD-4E92-90E5-EA54F4ADB045}" destId="{1B97033A-F549-4CE8-8A9E-03CF657A18B0}" srcOrd="2" destOrd="0" presId="urn:microsoft.com/office/officeart/2005/8/layout/default"/>
    <dgm:cxn modelId="{CDCA65F3-832F-482B-87B7-9B0843145CA4}" type="presParOf" srcId="{613F20DB-E0AD-4E92-90E5-EA54F4ADB045}" destId="{C7340ABF-90C3-4BCA-8447-BDFBB134D723}" srcOrd="3" destOrd="0" presId="urn:microsoft.com/office/officeart/2005/8/layout/default"/>
    <dgm:cxn modelId="{3DF6DBA9-0AA4-4B21-A50C-A66B8195F044}" type="presParOf" srcId="{613F20DB-E0AD-4E92-90E5-EA54F4ADB045}" destId="{E207B6A3-154E-4C5F-B1BC-B63A15CAB23B}" srcOrd="4" destOrd="0" presId="urn:microsoft.com/office/officeart/2005/8/layout/default"/>
    <dgm:cxn modelId="{A4B80D03-A097-4B49-BC2D-92FDFD43CAC8}" type="presParOf" srcId="{613F20DB-E0AD-4E92-90E5-EA54F4ADB045}" destId="{3EBAB902-3744-4E96-A81B-E691B6BA52AB}" srcOrd="5" destOrd="0" presId="urn:microsoft.com/office/officeart/2005/8/layout/default"/>
    <dgm:cxn modelId="{21C35006-44F7-4F7C-BA9A-28C44BE53CF1}" type="presParOf" srcId="{613F20DB-E0AD-4E92-90E5-EA54F4ADB045}" destId="{2DB62BE0-083F-43EF-AEE9-9E6EB4C9EAA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DD9AF9-CE85-44D0-B7E0-0051E1CE9D39}"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87733859-0CD6-465F-94A8-232395AE0567}">
      <dgm:prSet phldrT="[Tekst]"/>
      <dgm:spPr/>
      <dgm:t>
        <a:bodyPr/>
        <a:lstStyle/>
        <a:p>
          <a:r>
            <a:rPr lang="en-US" b="1" dirty="0"/>
            <a:t>Milestone: Lifecycle Objectives (LCO)</a:t>
          </a:r>
          <a:endParaRPr lang="en-US" dirty="0"/>
        </a:p>
      </dgm:t>
    </dgm:pt>
    <dgm:pt modelId="{576F51B6-C360-400E-93A1-0A230818A702}" type="parTrans" cxnId="{288F4A1E-072A-41EA-A3D8-279B8115F325}">
      <dgm:prSet/>
      <dgm:spPr/>
      <dgm:t>
        <a:bodyPr/>
        <a:lstStyle/>
        <a:p>
          <a:endParaRPr lang="en-US"/>
        </a:p>
      </dgm:t>
    </dgm:pt>
    <dgm:pt modelId="{67338A8D-EF72-46D7-8E88-4D090812DDA3}" type="sibTrans" cxnId="{288F4A1E-072A-41EA-A3D8-279B8115F325}">
      <dgm:prSet/>
      <dgm:spPr/>
      <dgm:t>
        <a:bodyPr/>
        <a:lstStyle/>
        <a:p>
          <a:endParaRPr lang="en-US"/>
        </a:p>
      </dgm:t>
    </dgm:pt>
    <dgm:pt modelId="{1A75EACF-0EF3-4759-8E3E-82C801B1B981}" type="pres">
      <dgm:prSet presAssocID="{55DD9AF9-CE85-44D0-B7E0-0051E1CE9D39}" presName="diagram" presStyleCnt="0">
        <dgm:presLayoutVars>
          <dgm:dir/>
          <dgm:resizeHandles val="exact"/>
        </dgm:presLayoutVars>
      </dgm:prSet>
      <dgm:spPr/>
    </dgm:pt>
    <dgm:pt modelId="{C496E88D-9EE7-4C8A-9789-3987797F3813}" type="pres">
      <dgm:prSet presAssocID="{87733859-0CD6-465F-94A8-232395AE0567}" presName="node" presStyleLbl="node1" presStyleIdx="0" presStyleCnt="1" custAng="10800000" custFlipVert="1" custScaleY="15750" custLinFactNeighborX="-5518" custLinFactNeighborY="61031">
        <dgm:presLayoutVars>
          <dgm:bulletEnabled val="1"/>
        </dgm:presLayoutVars>
      </dgm:prSet>
      <dgm:spPr/>
    </dgm:pt>
  </dgm:ptLst>
  <dgm:cxnLst>
    <dgm:cxn modelId="{288F4A1E-072A-41EA-A3D8-279B8115F325}" srcId="{55DD9AF9-CE85-44D0-B7E0-0051E1CE9D39}" destId="{87733859-0CD6-465F-94A8-232395AE0567}" srcOrd="0" destOrd="0" parTransId="{576F51B6-C360-400E-93A1-0A230818A702}" sibTransId="{67338A8D-EF72-46D7-8E88-4D090812DDA3}"/>
    <dgm:cxn modelId="{6521D227-A0A4-4D82-8D19-B9E1B5B434F6}" type="presOf" srcId="{55DD9AF9-CE85-44D0-B7E0-0051E1CE9D39}" destId="{1A75EACF-0EF3-4759-8E3E-82C801B1B981}" srcOrd="0" destOrd="0" presId="urn:microsoft.com/office/officeart/2005/8/layout/default"/>
    <dgm:cxn modelId="{E4E219FA-CA9F-4242-98F1-761336CB378C}" type="presOf" srcId="{87733859-0CD6-465F-94A8-232395AE0567}" destId="{C496E88D-9EE7-4C8A-9789-3987797F3813}" srcOrd="0" destOrd="0" presId="urn:microsoft.com/office/officeart/2005/8/layout/default"/>
    <dgm:cxn modelId="{8578128B-B53F-4CD2-AED0-18F1B7E18F8F}" type="presParOf" srcId="{1A75EACF-0EF3-4759-8E3E-82C801B1B981}" destId="{C496E88D-9EE7-4C8A-9789-3987797F3813}"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80814-F406-4D4C-BBA9-E771131F4606}">
      <dsp:nvSpPr>
        <dsp:cNvPr id="0" name=""/>
        <dsp:cNvSpPr/>
      </dsp:nvSpPr>
      <dsp:spPr>
        <a:xfrm rot="5400000">
          <a:off x="1309702" y="817176"/>
          <a:ext cx="711176" cy="8096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E1A9D6-E0C5-47B0-A132-AA2F995A42B5}">
      <dsp:nvSpPr>
        <dsp:cNvPr id="0" name=""/>
        <dsp:cNvSpPr/>
      </dsp:nvSpPr>
      <dsp:spPr>
        <a:xfrm>
          <a:off x="1121283" y="28823"/>
          <a:ext cx="1197202" cy="83800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hr-HR" sz="1200" kern="1200" dirty="0" err="1"/>
            <a:t>Requirements</a:t>
          </a:r>
          <a:endParaRPr lang="en-GB" sz="1200" kern="1200" dirty="0"/>
        </a:p>
      </dsp:txBody>
      <dsp:txXfrm>
        <a:off x="1162198" y="69738"/>
        <a:ext cx="1115372" cy="756173"/>
      </dsp:txXfrm>
    </dsp:sp>
    <dsp:sp modelId="{FDA5F4F5-B5A6-463A-B710-6D3E476D954A}">
      <dsp:nvSpPr>
        <dsp:cNvPr id="0" name=""/>
        <dsp:cNvSpPr/>
      </dsp:nvSpPr>
      <dsp:spPr>
        <a:xfrm>
          <a:off x="2318486" y="108745"/>
          <a:ext cx="870731" cy="677311"/>
        </a:xfrm>
        <a:prstGeom prst="rect">
          <a:avLst/>
        </a:prstGeom>
        <a:noFill/>
        <a:ln>
          <a:noFill/>
        </a:ln>
        <a:effectLst/>
      </dsp:spPr>
      <dsp:style>
        <a:lnRef idx="0">
          <a:scrgbClr r="0" g="0" b="0"/>
        </a:lnRef>
        <a:fillRef idx="0">
          <a:scrgbClr r="0" g="0" b="0"/>
        </a:fillRef>
        <a:effectRef idx="0">
          <a:scrgbClr r="0" g="0" b="0"/>
        </a:effectRef>
        <a:fontRef idx="minor"/>
      </dsp:style>
    </dsp:sp>
    <dsp:sp modelId="{0FAA5AB8-E290-4537-B906-F822195F4B20}">
      <dsp:nvSpPr>
        <dsp:cNvPr id="0" name=""/>
        <dsp:cNvSpPr/>
      </dsp:nvSpPr>
      <dsp:spPr>
        <a:xfrm rot="5400000">
          <a:off x="2302310" y="1758530"/>
          <a:ext cx="711176" cy="8096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4E4408-5E67-462F-9637-D298E1826ACE}">
      <dsp:nvSpPr>
        <dsp:cNvPr id="0" name=""/>
        <dsp:cNvSpPr/>
      </dsp:nvSpPr>
      <dsp:spPr>
        <a:xfrm>
          <a:off x="2113891" y="970177"/>
          <a:ext cx="1197202" cy="83800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hr-HR" sz="1200" kern="1200"/>
            <a:t>Design</a:t>
          </a:r>
          <a:endParaRPr lang="en-GB" sz="1200" kern="1200" dirty="0"/>
        </a:p>
      </dsp:txBody>
      <dsp:txXfrm>
        <a:off x="2154806" y="1011092"/>
        <a:ext cx="1115372" cy="756173"/>
      </dsp:txXfrm>
    </dsp:sp>
    <dsp:sp modelId="{07CA9046-511B-4BC7-B8A2-3B867DCD03D7}">
      <dsp:nvSpPr>
        <dsp:cNvPr id="0" name=""/>
        <dsp:cNvSpPr/>
      </dsp:nvSpPr>
      <dsp:spPr>
        <a:xfrm>
          <a:off x="3311094" y="1050099"/>
          <a:ext cx="870731" cy="677311"/>
        </a:xfrm>
        <a:prstGeom prst="rect">
          <a:avLst/>
        </a:prstGeom>
        <a:noFill/>
        <a:ln>
          <a:noFill/>
        </a:ln>
        <a:effectLst/>
      </dsp:spPr>
      <dsp:style>
        <a:lnRef idx="0">
          <a:scrgbClr r="0" g="0" b="0"/>
        </a:lnRef>
        <a:fillRef idx="0">
          <a:scrgbClr r="0" g="0" b="0"/>
        </a:fillRef>
        <a:effectRef idx="0">
          <a:scrgbClr r="0" g="0" b="0"/>
        </a:effectRef>
        <a:fontRef idx="minor"/>
      </dsp:style>
    </dsp:sp>
    <dsp:sp modelId="{9566CDBA-45D4-45CA-AB02-8A7CBC436D8D}">
      <dsp:nvSpPr>
        <dsp:cNvPr id="0" name=""/>
        <dsp:cNvSpPr/>
      </dsp:nvSpPr>
      <dsp:spPr>
        <a:xfrm rot="5400000">
          <a:off x="3294918" y="2699884"/>
          <a:ext cx="711176" cy="8096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87BFE0-D4C1-4369-A23A-0CDB7ECD5EC1}">
      <dsp:nvSpPr>
        <dsp:cNvPr id="0" name=""/>
        <dsp:cNvSpPr/>
      </dsp:nvSpPr>
      <dsp:spPr>
        <a:xfrm>
          <a:off x="3106500" y="1911530"/>
          <a:ext cx="1197202" cy="83800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hr-HR" sz="1200" kern="1200"/>
            <a:t>Implementation</a:t>
          </a:r>
          <a:endParaRPr lang="en-GB" sz="1200" kern="1200" dirty="0"/>
        </a:p>
      </dsp:txBody>
      <dsp:txXfrm>
        <a:off x="3147415" y="1952445"/>
        <a:ext cx="1115372" cy="756173"/>
      </dsp:txXfrm>
    </dsp:sp>
    <dsp:sp modelId="{13D0A03E-F522-4AA7-A819-BEFB6DCCC9AF}">
      <dsp:nvSpPr>
        <dsp:cNvPr id="0" name=""/>
        <dsp:cNvSpPr/>
      </dsp:nvSpPr>
      <dsp:spPr>
        <a:xfrm>
          <a:off x="4303702" y="1991453"/>
          <a:ext cx="870731" cy="677311"/>
        </a:xfrm>
        <a:prstGeom prst="rect">
          <a:avLst/>
        </a:prstGeom>
        <a:noFill/>
        <a:ln>
          <a:noFill/>
        </a:ln>
        <a:effectLst/>
      </dsp:spPr>
      <dsp:style>
        <a:lnRef idx="0">
          <a:scrgbClr r="0" g="0" b="0"/>
        </a:lnRef>
        <a:fillRef idx="0">
          <a:scrgbClr r="0" g="0" b="0"/>
        </a:fillRef>
        <a:effectRef idx="0">
          <a:scrgbClr r="0" g="0" b="0"/>
        </a:effectRef>
        <a:fontRef idx="minor"/>
      </dsp:style>
    </dsp:sp>
    <dsp:sp modelId="{E34CE937-2BAB-4391-BBCB-4694446FE01D}">
      <dsp:nvSpPr>
        <dsp:cNvPr id="0" name=""/>
        <dsp:cNvSpPr/>
      </dsp:nvSpPr>
      <dsp:spPr>
        <a:xfrm rot="5400000">
          <a:off x="4287526" y="3641238"/>
          <a:ext cx="711176" cy="80964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607E54-511F-41BB-9631-DF727FC8F8B7}">
      <dsp:nvSpPr>
        <dsp:cNvPr id="0" name=""/>
        <dsp:cNvSpPr/>
      </dsp:nvSpPr>
      <dsp:spPr>
        <a:xfrm>
          <a:off x="4099108" y="2852884"/>
          <a:ext cx="1197202" cy="83800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hr-HR" sz="1200" kern="1200"/>
            <a:t>Verification</a:t>
          </a:r>
          <a:endParaRPr lang="en-GB" sz="1200" kern="1200" dirty="0"/>
        </a:p>
      </dsp:txBody>
      <dsp:txXfrm>
        <a:off x="4140023" y="2893799"/>
        <a:ext cx="1115372" cy="756173"/>
      </dsp:txXfrm>
    </dsp:sp>
    <dsp:sp modelId="{5469FA4C-4E0B-4851-8C1D-7E6C7683A434}">
      <dsp:nvSpPr>
        <dsp:cNvPr id="0" name=""/>
        <dsp:cNvSpPr/>
      </dsp:nvSpPr>
      <dsp:spPr>
        <a:xfrm>
          <a:off x="5296311" y="2932807"/>
          <a:ext cx="870731" cy="677311"/>
        </a:xfrm>
        <a:prstGeom prst="rect">
          <a:avLst/>
        </a:prstGeom>
        <a:noFill/>
        <a:ln>
          <a:noFill/>
        </a:ln>
        <a:effectLst/>
      </dsp:spPr>
      <dsp:style>
        <a:lnRef idx="0">
          <a:scrgbClr r="0" g="0" b="0"/>
        </a:lnRef>
        <a:fillRef idx="0">
          <a:scrgbClr r="0" g="0" b="0"/>
        </a:fillRef>
        <a:effectRef idx="0">
          <a:scrgbClr r="0" g="0" b="0"/>
        </a:effectRef>
        <a:fontRef idx="minor"/>
      </dsp:style>
    </dsp:sp>
    <dsp:sp modelId="{3BDA2602-BE1A-4411-B5CA-5E90C1B8A14B}">
      <dsp:nvSpPr>
        <dsp:cNvPr id="0" name=""/>
        <dsp:cNvSpPr/>
      </dsp:nvSpPr>
      <dsp:spPr>
        <a:xfrm>
          <a:off x="5091716" y="3794238"/>
          <a:ext cx="1197202" cy="83800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kern="1200" dirty="0"/>
            <a:t>Deployment</a:t>
          </a:r>
        </a:p>
      </dsp:txBody>
      <dsp:txXfrm>
        <a:off x="5132631" y="3835153"/>
        <a:ext cx="1115372" cy="7561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F70D6-05B0-4832-BAC1-2D783C4547C4}">
      <dsp:nvSpPr>
        <dsp:cNvPr id="0" name=""/>
        <dsp:cNvSpPr/>
      </dsp:nvSpPr>
      <dsp:spPr>
        <a:xfrm>
          <a:off x="0" y="20276"/>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l-BE" sz="1400" kern="1200" dirty="0"/>
            <a:t>Business </a:t>
          </a:r>
          <a:r>
            <a:rPr lang="nl-BE" sz="1400" kern="1200" dirty="0" err="1"/>
            <a:t>Modeling</a:t>
          </a:r>
          <a:endParaRPr lang="en-US" sz="1400" kern="1200" dirty="0"/>
        </a:p>
      </dsp:txBody>
      <dsp:txXfrm>
        <a:off x="0" y="20276"/>
        <a:ext cx="1327647" cy="796588"/>
      </dsp:txXfrm>
    </dsp:sp>
    <dsp:sp modelId="{0582FC42-83F7-467C-BB7A-34220E88D6C0}">
      <dsp:nvSpPr>
        <dsp:cNvPr id="0" name=""/>
        <dsp:cNvSpPr/>
      </dsp:nvSpPr>
      <dsp:spPr>
        <a:xfrm>
          <a:off x="1460412" y="20276"/>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Requirements</a:t>
          </a:r>
        </a:p>
      </dsp:txBody>
      <dsp:txXfrm>
        <a:off x="1460412" y="20276"/>
        <a:ext cx="1327647" cy="796588"/>
      </dsp:txXfrm>
    </dsp:sp>
    <dsp:sp modelId="{7EA6BFB5-4307-457D-8769-22E39374D0F3}">
      <dsp:nvSpPr>
        <dsp:cNvPr id="0" name=""/>
        <dsp:cNvSpPr/>
      </dsp:nvSpPr>
      <dsp:spPr>
        <a:xfrm>
          <a:off x="2920824" y="20276"/>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Implementation</a:t>
          </a:r>
        </a:p>
      </dsp:txBody>
      <dsp:txXfrm>
        <a:off x="2920824" y="20276"/>
        <a:ext cx="1327647" cy="796588"/>
      </dsp:txXfrm>
    </dsp:sp>
    <dsp:sp modelId="{0ECFCE44-3125-4E5D-8FA9-E3AAD19BD839}">
      <dsp:nvSpPr>
        <dsp:cNvPr id="0" name=""/>
        <dsp:cNvSpPr/>
      </dsp:nvSpPr>
      <dsp:spPr>
        <a:xfrm>
          <a:off x="0" y="949629"/>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Test</a:t>
          </a:r>
        </a:p>
      </dsp:txBody>
      <dsp:txXfrm>
        <a:off x="0" y="949629"/>
        <a:ext cx="1327647" cy="796588"/>
      </dsp:txXfrm>
    </dsp:sp>
    <dsp:sp modelId="{A83A7A3C-A8E6-4C77-BF72-DA9BF879F96C}">
      <dsp:nvSpPr>
        <dsp:cNvPr id="0" name=""/>
        <dsp:cNvSpPr/>
      </dsp:nvSpPr>
      <dsp:spPr>
        <a:xfrm>
          <a:off x="1460412" y="949629"/>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Analysis &amp; Design</a:t>
          </a:r>
          <a:endParaRPr lang="en-US" sz="1400" kern="1200" dirty="0"/>
        </a:p>
      </dsp:txBody>
      <dsp:txXfrm>
        <a:off x="1460412" y="949629"/>
        <a:ext cx="1327647" cy="796588"/>
      </dsp:txXfrm>
    </dsp:sp>
    <dsp:sp modelId="{586B17A3-D13F-44EB-85B9-077069CCAE21}">
      <dsp:nvSpPr>
        <dsp:cNvPr id="0" name=""/>
        <dsp:cNvSpPr/>
      </dsp:nvSpPr>
      <dsp:spPr>
        <a:xfrm>
          <a:off x="2920824" y="949629"/>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l-BE" sz="1400" kern="1200" dirty="0"/>
            <a:t>Deployment</a:t>
          </a:r>
          <a:endParaRPr lang="en-US" sz="1400" kern="1200" dirty="0"/>
        </a:p>
      </dsp:txBody>
      <dsp:txXfrm>
        <a:off x="2920824" y="949629"/>
        <a:ext cx="1327647" cy="796588"/>
      </dsp:txXfrm>
    </dsp:sp>
    <dsp:sp modelId="{F19B5CEC-3D03-4D14-8BB2-3D483C73EBB7}">
      <dsp:nvSpPr>
        <dsp:cNvPr id="0" name=""/>
        <dsp:cNvSpPr/>
      </dsp:nvSpPr>
      <dsp:spPr>
        <a:xfrm>
          <a:off x="0" y="1878982"/>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Configuration &amp; Change Management</a:t>
          </a:r>
        </a:p>
      </dsp:txBody>
      <dsp:txXfrm>
        <a:off x="0" y="1878982"/>
        <a:ext cx="1327647" cy="796588"/>
      </dsp:txXfrm>
    </dsp:sp>
    <dsp:sp modelId="{B10F4E9E-A724-4EBB-B143-7C29B63EA266}">
      <dsp:nvSpPr>
        <dsp:cNvPr id="0" name=""/>
        <dsp:cNvSpPr/>
      </dsp:nvSpPr>
      <dsp:spPr>
        <a:xfrm>
          <a:off x="1460412" y="1878982"/>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l-BE" sz="1400" kern="1200" dirty="0"/>
            <a:t>Project Management</a:t>
          </a:r>
        </a:p>
      </dsp:txBody>
      <dsp:txXfrm>
        <a:off x="1460412" y="1878982"/>
        <a:ext cx="1327647" cy="796588"/>
      </dsp:txXfrm>
    </dsp:sp>
    <dsp:sp modelId="{6ADC38ED-1A2B-4061-8E41-68667E768529}">
      <dsp:nvSpPr>
        <dsp:cNvPr id="0" name=""/>
        <dsp:cNvSpPr/>
      </dsp:nvSpPr>
      <dsp:spPr>
        <a:xfrm>
          <a:off x="2920824" y="1878983"/>
          <a:ext cx="1327647" cy="79658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nl-BE" sz="1400" kern="1200" dirty="0"/>
            <a:t>Environment</a:t>
          </a:r>
        </a:p>
      </dsp:txBody>
      <dsp:txXfrm>
        <a:off x="2920824" y="1878983"/>
        <a:ext cx="1327647" cy="796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6EB8A-346F-4772-8B27-F5C71FAEB22F}">
      <dsp:nvSpPr>
        <dsp:cNvPr id="0" name=""/>
        <dsp:cNvSpPr/>
      </dsp:nvSpPr>
      <dsp:spPr>
        <a:xfrm>
          <a:off x="432084" y="2880327"/>
          <a:ext cx="2639568" cy="11836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bg1"/>
              </a:solidFill>
              <a:latin typeface="Arial" pitchFamily="34" charset="0"/>
              <a:ea typeface="+mn-ea"/>
              <a:cs typeface="Arial" pitchFamily="34" charset="0"/>
            </a:rPr>
            <a:t>Artifacts from each discipline evolve over the iterative process.</a:t>
          </a:r>
          <a:endParaRPr lang="en-US" sz="2000" b="0" kern="1200" dirty="0">
            <a:solidFill>
              <a:schemeClr val="bg1"/>
            </a:solidFill>
          </a:endParaRPr>
        </a:p>
      </dsp:txBody>
      <dsp:txXfrm>
        <a:off x="432084" y="2880327"/>
        <a:ext cx="2639568" cy="1183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BCEB6-CF1F-4EE7-877D-D42EF221D4AC}">
      <dsp:nvSpPr>
        <dsp:cNvPr id="0" name=""/>
        <dsp:cNvSpPr/>
      </dsp:nvSpPr>
      <dsp:spPr>
        <a:xfrm>
          <a:off x="0" y="102388"/>
          <a:ext cx="2975992" cy="178559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Purpose: controls change to, and maintains the integrity of, a project</a:t>
          </a:r>
          <a:r>
            <a:rPr lang="ja-JP" altLang="en-US" sz="2300" kern="1200" dirty="0"/>
            <a:t>’</a:t>
          </a:r>
          <a:r>
            <a:rPr lang="en-US" altLang="ja-JP" sz="2300" kern="1200" dirty="0"/>
            <a:t>s artifacts.</a:t>
          </a:r>
          <a:endParaRPr lang="en-US" sz="2300" kern="1200" dirty="0"/>
        </a:p>
      </dsp:txBody>
      <dsp:txXfrm>
        <a:off x="0" y="102388"/>
        <a:ext cx="2975992" cy="17855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F46A9-23B6-4EAF-A905-204AD657CC64}">
      <dsp:nvSpPr>
        <dsp:cNvPr id="0" name=""/>
        <dsp:cNvSpPr/>
      </dsp:nvSpPr>
      <dsp:spPr>
        <a:xfrm>
          <a:off x="4163380" y="1583747"/>
          <a:ext cx="2297191" cy="2297191"/>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nl-BE" sz="1400" kern="1200" dirty="0"/>
            <a:t>Basic</a:t>
          </a:r>
          <a:endParaRPr lang="en-US" sz="900" kern="1200" dirty="0"/>
        </a:p>
      </dsp:txBody>
      <dsp:txXfrm>
        <a:off x="4625218" y="2121853"/>
        <a:ext cx="1373515" cy="1180804"/>
      </dsp:txXfrm>
    </dsp:sp>
    <dsp:sp modelId="{FA8045B6-BF82-4696-8288-9478A101E14C}">
      <dsp:nvSpPr>
        <dsp:cNvPr id="0" name=""/>
        <dsp:cNvSpPr/>
      </dsp:nvSpPr>
      <dsp:spPr>
        <a:xfrm>
          <a:off x="3752528" y="2869057"/>
          <a:ext cx="1514402" cy="14511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nl-BE" sz="1200" kern="1200" dirty="0" err="1"/>
            <a:t>Analyst</a:t>
          </a:r>
          <a:endParaRPr lang="en-US" sz="1200" kern="1200" dirty="0"/>
        </a:p>
        <a:p>
          <a:pPr marL="114300" lvl="1" indent="-114300" algn="l" defTabSz="533400">
            <a:lnSpc>
              <a:spcPct val="90000"/>
            </a:lnSpc>
            <a:spcBef>
              <a:spcPct val="0"/>
            </a:spcBef>
            <a:spcAft>
              <a:spcPct val="15000"/>
            </a:spcAft>
            <a:buChar char="•"/>
          </a:pPr>
          <a:r>
            <a:rPr lang="nl-BE" sz="1200" kern="1200" dirty="0"/>
            <a:t>Architect</a:t>
          </a:r>
          <a:endParaRPr lang="en-US" sz="1200" kern="1200" dirty="0"/>
        </a:p>
        <a:p>
          <a:pPr marL="114300" lvl="1" indent="-114300" algn="l" defTabSz="533400">
            <a:lnSpc>
              <a:spcPct val="90000"/>
            </a:lnSpc>
            <a:spcBef>
              <a:spcPct val="0"/>
            </a:spcBef>
            <a:spcAft>
              <a:spcPct val="15000"/>
            </a:spcAft>
            <a:buChar char="•"/>
          </a:pPr>
          <a:r>
            <a:rPr lang="nl-BE" sz="1200" kern="1200" dirty="0"/>
            <a:t>Developer</a:t>
          </a:r>
          <a:endParaRPr lang="en-US" sz="1200" kern="1200" dirty="0"/>
        </a:p>
        <a:p>
          <a:pPr marL="114300" lvl="1" indent="-114300" algn="l" defTabSz="533400">
            <a:lnSpc>
              <a:spcPct val="90000"/>
            </a:lnSpc>
            <a:spcBef>
              <a:spcPct val="0"/>
            </a:spcBef>
            <a:spcAft>
              <a:spcPct val="15000"/>
            </a:spcAft>
            <a:buChar char="•"/>
          </a:pPr>
          <a:r>
            <a:rPr lang="nl-BE" sz="1200" kern="1200" dirty="0"/>
            <a:t>Project manager</a:t>
          </a:r>
          <a:endParaRPr lang="en-US" sz="1200" kern="1200" dirty="0"/>
        </a:p>
        <a:p>
          <a:pPr marL="114300" lvl="1" indent="-114300" algn="l" defTabSz="533400">
            <a:lnSpc>
              <a:spcPct val="90000"/>
            </a:lnSpc>
            <a:spcBef>
              <a:spcPct val="0"/>
            </a:spcBef>
            <a:spcAft>
              <a:spcPct val="15000"/>
            </a:spcAft>
            <a:buChar char="•"/>
          </a:pPr>
          <a:r>
            <a:rPr lang="nl-BE" sz="1200" kern="1200" dirty="0"/>
            <a:t>Stakeholder</a:t>
          </a:r>
          <a:endParaRPr lang="en-US" sz="1200" kern="1200" dirty="0"/>
        </a:p>
        <a:p>
          <a:pPr marL="114300" lvl="1" indent="-114300" algn="l" defTabSz="533400">
            <a:lnSpc>
              <a:spcPct val="90000"/>
            </a:lnSpc>
            <a:spcBef>
              <a:spcPct val="0"/>
            </a:spcBef>
            <a:spcAft>
              <a:spcPct val="15000"/>
            </a:spcAft>
            <a:buChar char="•"/>
          </a:pPr>
          <a:r>
            <a:rPr lang="nl-BE" sz="1200" kern="1200" dirty="0"/>
            <a:t>Tester</a:t>
          </a:r>
          <a:endParaRPr lang="en-US" sz="1200" kern="1200" dirty="0"/>
        </a:p>
        <a:p>
          <a:pPr marL="114300" lvl="1" indent="-114300" algn="l" defTabSz="533400">
            <a:lnSpc>
              <a:spcPct val="90000"/>
            </a:lnSpc>
            <a:spcBef>
              <a:spcPct val="0"/>
            </a:spcBef>
            <a:spcAft>
              <a:spcPct val="15000"/>
            </a:spcAft>
            <a:buChar char="•"/>
          </a:pPr>
          <a:r>
            <a:rPr lang="nl-BE" sz="1200" kern="1200" dirty="0" err="1"/>
            <a:t>Any</a:t>
          </a:r>
          <a:r>
            <a:rPr lang="nl-BE" sz="1200" kern="1200" dirty="0"/>
            <a:t> </a:t>
          </a:r>
          <a:r>
            <a:rPr lang="nl-BE" sz="1200" kern="1200" dirty="0" err="1"/>
            <a:t>role</a:t>
          </a:r>
          <a:endParaRPr lang="en-US" sz="1200" kern="1200" dirty="0"/>
        </a:p>
      </dsp:txBody>
      <dsp:txXfrm>
        <a:off x="3795031" y="2911560"/>
        <a:ext cx="1429396" cy="1366162"/>
      </dsp:txXfrm>
    </dsp:sp>
    <dsp:sp modelId="{148E7E68-E528-4FB3-810B-4FD66A65CE56}">
      <dsp:nvSpPr>
        <dsp:cNvPr id="0" name=""/>
        <dsp:cNvSpPr/>
      </dsp:nvSpPr>
      <dsp:spPr>
        <a:xfrm>
          <a:off x="2690011" y="1193032"/>
          <a:ext cx="1670684" cy="1670684"/>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nl-BE" sz="1200" kern="1200" dirty="0"/>
            <a:t>Deployment</a:t>
          </a:r>
          <a:endParaRPr lang="en-US" sz="1200" kern="1200" dirty="0"/>
        </a:p>
      </dsp:txBody>
      <dsp:txXfrm>
        <a:off x="3110611" y="1616174"/>
        <a:ext cx="829484" cy="824400"/>
      </dsp:txXfrm>
    </dsp:sp>
    <dsp:sp modelId="{49C3C0CE-6AB5-4AE1-A19B-5291AEFBA91A}">
      <dsp:nvSpPr>
        <dsp:cNvPr id="0" name=""/>
        <dsp:cNvSpPr/>
      </dsp:nvSpPr>
      <dsp:spPr>
        <a:xfrm>
          <a:off x="1450497" y="2389213"/>
          <a:ext cx="1944230" cy="128277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nl-BE" sz="1200" kern="1200" dirty="0"/>
            <a:t>Course </a:t>
          </a:r>
          <a:r>
            <a:rPr lang="nl-BE" sz="1200" kern="1200" dirty="0" err="1"/>
            <a:t>developer</a:t>
          </a:r>
          <a:endParaRPr lang="en-US" sz="1200" kern="1200" dirty="0"/>
        </a:p>
        <a:p>
          <a:pPr marL="114300" lvl="1" indent="-114300" algn="l" defTabSz="533400">
            <a:lnSpc>
              <a:spcPct val="90000"/>
            </a:lnSpc>
            <a:spcBef>
              <a:spcPct val="0"/>
            </a:spcBef>
            <a:spcAft>
              <a:spcPct val="15000"/>
            </a:spcAft>
            <a:buChar char="•"/>
          </a:pPr>
          <a:r>
            <a:rPr lang="nl-BE" sz="1200" kern="1200" dirty="0"/>
            <a:t>Deployment engineer</a:t>
          </a:r>
          <a:endParaRPr lang="en-US" sz="1200" kern="1200" dirty="0"/>
        </a:p>
        <a:p>
          <a:pPr marL="114300" lvl="1" indent="-114300" algn="l" defTabSz="533400">
            <a:lnSpc>
              <a:spcPct val="90000"/>
            </a:lnSpc>
            <a:spcBef>
              <a:spcPct val="0"/>
            </a:spcBef>
            <a:spcAft>
              <a:spcPct val="15000"/>
            </a:spcAft>
            <a:buChar char="•"/>
          </a:pPr>
          <a:r>
            <a:rPr lang="nl-BE" sz="1200" kern="1200" dirty="0"/>
            <a:t>Deployment manager</a:t>
          </a:r>
          <a:endParaRPr lang="en-US" sz="1200" kern="1200" dirty="0"/>
        </a:p>
        <a:p>
          <a:pPr marL="114300" lvl="1" indent="-114300" algn="l" defTabSz="533400">
            <a:lnSpc>
              <a:spcPct val="90000"/>
            </a:lnSpc>
            <a:spcBef>
              <a:spcPct val="0"/>
            </a:spcBef>
            <a:spcAft>
              <a:spcPct val="15000"/>
            </a:spcAft>
            <a:buChar char="•"/>
          </a:pPr>
          <a:r>
            <a:rPr lang="nl-BE" sz="1200" kern="1200" dirty="0"/>
            <a:t>Product </a:t>
          </a:r>
          <a:r>
            <a:rPr lang="nl-BE" sz="1200" kern="1200" dirty="0" err="1"/>
            <a:t>owner</a:t>
          </a:r>
          <a:endParaRPr lang="en-US" sz="1200" kern="1200" dirty="0"/>
        </a:p>
        <a:p>
          <a:pPr marL="114300" lvl="1" indent="-114300" algn="l" defTabSz="533400">
            <a:lnSpc>
              <a:spcPct val="90000"/>
            </a:lnSpc>
            <a:spcBef>
              <a:spcPct val="0"/>
            </a:spcBef>
            <a:spcAft>
              <a:spcPct val="15000"/>
            </a:spcAft>
            <a:buChar char="•"/>
          </a:pPr>
          <a:r>
            <a:rPr lang="nl-BE" sz="1200" kern="1200" dirty="0"/>
            <a:t>Technical </a:t>
          </a:r>
          <a:r>
            <a:rPr lang="nl-BE" sz="1200" kern="1200" dirty="0" err="1"/>
            <a:t>writer</a:t>
          </a:r>
          <a:endParaRPr lang="en-US" sz="1200" kern="1200" dirty="0"/>
        </a:p>
        <a:p>
          <a:pPr marL="114300" lvl="1" indent="-114300" algn="l" defTabSz="533400">
            <a:lnSpc>
              <a:spcPct val="90000"/>
            </a:lnSpc>
            <a:spcBef>
              <a:spcPct val="0"/>
            </a:spcBef>
            <a:spcAft>
              <a:spcPct val="15000"/>
            </a:spcAft>
            <a:buChar char="•"/>
          </a:pPr>
          <a:r>
            <a:rPr lang="nl-BE" sz="1200" kern="1200" dirty="0"/>
            <a:t>Trainer</a:t>
          </a:r>
          <a:endParaRPr lang="en-US" sz="1200" kern="1200" dirty="0"/>
        </a:p>
      </dsp:txBody>
      <dsp:txXfrm>
        <a:off x="1488068" y="2426784"/>
        <a:ext cx="1869088" cy="1207630"/>
      </dsp:txXfrm>
    </dsp:sp>
    <dsp:sp modelId="{3EBC74DF-EE1C-4FCA-894D-A9566D3723AF}">
      <dsp:nvSpPr>
        <dsp:cNvPr id="0" name=""/>
        <dsp:cNvSpPr/>
      </dsp:nvSpPr>
      <dsp:spPr>
        <a:xfrm rot="20700000">
          <a:off x="3625765" y="40430"/>
          <a:ext cx="1636930" cy="163693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nl-BE" sz="1300" kern="1200" dirty="0"/>
            <a:t>Environment</a:t>
          </a:r>
          <a:endParaRPr lang="en-US" sz="1300" kern="1200" dirty="0"/>
        </a:p>
      </dsp:txBody>
      <dsp:txXfrm rot="-20700000">
        <a:off x="3984792" y="399457"/>
        <a:ext cx="918876" cy="918876"/>
      </dsp:txXfrm>
    </dsp:sp>
    <dsp:sp modelId="{58674155-ABB6-4B5D-90C3-1D28D4B4BBA6}">
      <dsp:nvSpPr>
        <dsp:cNvPr id="0" name=""/>
        <dsp:cNvSpPr/>
      </dsp:nvSpPr>
      <dsp:spPr>
        <a:xfrm>
          <a:off x="4978893" y="575642"/>
          <a:ext cx="1461849" cy="4190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nl-BE" sz="1200" kern="1200" dirty="0" err="1"/>
            <a:t>Process</a:t>
          </a:r>
          <a:r>
            <a:rPr lang="nl-BE" sz="1200" kern="1200" dirty="0"/>
            <a:t> Engineer</a:t>
          </a:r>
          <a:endParaRPr lang="en-US" sz="1200" kern="1200" dirty="0"/>
        </a:p>
        <a:p>
          <a:pPr marL="114300" lvl="1" indent="-114300" algn="l" defTabSz="533400">
            <a:lnSpc>
              <a:spcPct val="90000"/>
            </a:lnSpc>
            <a:spcBef>
              <a:spcPct val="0"/>
            </a:spcBef>
            <a:spcAft>
              <a:spcPct val="15000"/>
            </a:spcAft>
            <a:buChar char="•"/>
          </a:pPr>
          <a:r>
            <a:rPr lang="nl-BE" sz="1200" kern="1200" dirty="0"/>
            <a:t>Tool Specialist</a:t>
          </a:r>
          <a:endParaRPr lang="en-US" sz="1200" kern="1200" dirty="0"/>
        </a:p>
      </dsp:txBody>
      <dsp:txXfrm>
        <a:off x="4991166" y="587915"/>
        <a:ext cx="1437303" cy="394484"/>
      </dsp:txXfrm>
    </dsp:sp>
    <dsp:sp modelId="{A26DB5AA-AFF3-45BE-9B4B-0370EE2D6A0E}">
      <dsp:nvSpPr>
        <dsp:cNvPr id="0" name=""/>
        <dsp:cNvSpPr/>
      </dsp:nvSpPr>
      <dsp:spPr>
        <a:xfrm>
          <a:off x="3970785" y="1295733"/>
          <a:ext cx="2940405" cy="2940405"/>
        </a:xfrm>
        <a:prstGeom prst="circularArrow">
          <a:avLst>
            <a:gd name="adj1" fmla="val 4687"/>
            <a:gd name="adj2" fmla="val 299029"/>
            <a:gd name="adj3" fmla="val 2515829"/>
            <a:gd name="adj4" fmla="val 1586200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09BB1B-AACB-4A48-A099-77326A00A9ED}">
      <dsp:nvSpPr>
        <dsp:cNvPr id="0" name=""/>
        <dsp:cNvSpPr/>
      </dsp:nvSpPr>
      <dsp:spPr>
        <a:xfrm>
          <a:off x="2394136" y="823449"/>
          <a:ext cx="2136388" cy="213638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F2AFA5-2252-4C75-A6F3-FD95FA3EEC73}">
      <dsp:nvSpPr>
        <dsp:cNvPr id="0" name=""/>
        <dsp:cNvSpPr/>
      </dsp:nvSpPr>
      <dsp:spPr>
        <a:xfrm>
          <a:off x="3247126" y="-318042"/>
          <a:ext cx="2303456" cy="230345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7E4E-0E75-45C4-9EF9-21FD099D7E3C}">
      <dsp:nvSpPr>
        <dsp:cNvPr id="0" name=""/>
        <dsp:cNvSpPr/>
      </dsp:nvSpPr>
      <dsp:spPr>
        <a:xfrm rot="5400000">
          <a:off x="3788442" y="78682"/>
          <a:ext cx="1176486" cy="1023543"/>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nl-BE" sz="900" kern="1200" dirty="0"/>
            <a:t>Architecture</a:t>
          </a:r>
          <a:endParaRPr lang="en-US" sz="900" kern="1200" dirty="0"/>
        </a:p>
      </dsp:txBody>
      <dsp:txXfrm rot="-5400000">
        <a:off x="4024415" y="185547"/>
        <a:ext cx="704539" cy="809814"/>
      </dsp:txXfrm>
    </dsp:sp>
    <dsp:sp modelId="{B4752A86-D349-4CEB-AFD1-3BC550DC8911}">
      <dsp:nvSpPr>
        <dsp:cNvPr id="0" name=""/>
        <dsp:cNvSpPr/>
      </dsp:nvSpPr>
      <dsp:spPr>
        <a:xfrm>
          <a:off x="4990954" y="259573"/>
          <a:ext cx="1312958" cy="705891"/>
        </a:xfrm>
        <a:prstGeom prst="rect">
          <a:avLst/>
        </a:prstGeom>
        <a:noFill/>
        <a:ln>
          <a:noFill/>
        </a:ln>
        <a:effectLst/>
      </dsp:spPr>
      <dsp:style>
        <a:lnRef idx="0">
          <a:scrgbClr r="0" g="0" b="0"/>
        </a:lnRef>
        <a:fillRef idx="0">
          <a:scrgbClr r="0" g="0" b="0"/>
        </a:fillRef>
        <a:effectRef idx="0">
          <a:scrgbClr r="0" g="0" b="0"/>
        </a:effectRef>
        <a:fontRef idx="minor"/>
      </dsp:style>
    </dsp:sp>
    <dsp:sp modelId="{99CF9941-C537-4C85-AEAB-5414923E2DEB}">
      <dsp:nvSpPr>
        <dsp:cNvPr id="0" name=""/>
        <dsp:cNvSpPr/>
      </dsp:nvSpPr>
      <dsp:spPr>
        <a:xfrm rot="5400000">
          <a:off x="2683016" y="78682"/>
          <a:ext cx="1176486" cy="1023543"/>
        </a:xfrm>
        <a:prstGeom prst="hexagon">
          <a:avLst>
            <a:gd name="adj" fmla="val 25000"/>
            <a:gd name="vf" fmla="val 115470"/>
          </a:avLst>
        </a:prstGeom>
        <a:solidFill>
          <a:schemeClr val="accent3">
            <a:hueOff val="-1639666"/>
            <a:satOff val="-2144"/>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nl-BE" sz="1100" kern="1200" dirty="0"/>
            <a:t>Deployment</a:t>
          </a:r>
          <a:endParaRPr lang="en-US" sz="1100" kern="1200" dirty="0"/>
        </a:p>
      </dsp:txBody>
      <dsp:txXfrm rot="-5400000">
        <a:off x="2918989" y="185547"/>
        <a:ext cx="704539" cy="809814"/>
      </dsp:txXfrm>
    </dsp:sp>
    <dsp:sp modelId="{046018EE-CE96-41C1-AADC-2D8E9C8526F8}">
      <dsp:nvSpPr>
        <dsp:cNvPr id="0" name=""/>
        <dsp:cNvSpPr/>
      </dsp:nvSpPr>
      <dsp:spPr>
        <a:xfrm rot="5400000">
          <a:off x="3233611" y="1077283"/>
          <a:ext cx="1176486" cy="1023543"/>
        </a:xfrm>
        <a:prstGeom prst="hexagon">
          <a:avLst>
            <a:gd name="adj" fmla="val 25000"/>
            <a:gd name="vf" fmla="val 115470"/>
          </a:avLst>
        </a:prstGeom>
        <a:solidFill>
          <a:schemeClr val="accent3">
            <a:hueOff val="-3279332"/>
            <a:satOff val="-4288"/>
            <a:lumOff val="54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nl-BE" sz="900" kern="1200" dirty="0"/>
            <a:t>Development</a:t>
          </a:r>
          <a:endParaRPr lang="en-US" sz="900" kern="1200" dirty="0"/>
        </a:p>
      </dsp:txBody>
      <dsp:txXfrm rot="-5400000">
        <a:off x="3469584" y="1184148"/>
        <a:ext cx="704539" cy="809814"/>
      </dsp:txXfrm>
    </dsp:sp>
    <dsp:sp modelId="{D2EC6780-90B9-4ED9-A309-305A9743120F}">
      <dsp:nvSpPr>
        <dsp:cNvPr id="0" name=""/>
        <dsp:cNvSpPr/>
      </dsp:nvSpPr>
      <dsp:spPr>
        <a:xfrm>
          <a:off x="1997124" y="1236109"/>
          <a:ext cx="1270605" cy="705891"/>
        </a:xfrm>
        <a:prstGeom prst="rect">
          <a:avLst/>
        </a:prstGeom>
        <a:noFill/>
        <a:ln>
          <a:noFill/>
        </a:ln>
        <a:effectLst/>
      </dsp:spPr>
      <dsp:style>
        <a:lnRef idx="0">
          <a:scrgbClr r="0" g="0" b="0"/>
        </a:lnRef>
        <a:fillRef idx="0">
          <a:scrgbClr r="0" g="0" b="0"/>
        </a:fillRef>
        <a:effectRef idx="0">
          <a:scrgbClr r="0" g="0" b="0"/>
        </a:effectRef>
        <a:fontRef idx="minor"/>
      </dsp:style>
    </dsp:sp>
    <dsp:sp modelId="{90BCDC55-3F2B-4223-B5C4-C45AD64EFF72}">
      <dsp:nvSpPr>
        <dsp:cNvPr id="0" name=""/>
        <dsp:cNvSpPr/>
      </dsp:nvSpPr>
      <dsp:spPr>
        <a:xfrm rot="5400000">
          <a:off x="4339038" y="1077283"/>
          <a:ext cx="1176486" cy="1023543"/>
        </a:xfrm>
        <a:prstGeom prst="hexagon">
          <a:avLst>
            <a:gd name="adj" fmla="val 25000"/>
            <a:gd name="vf" fmla="val 115470"/>
          </a:avLst>
        </a:prstGeom>
        <a:solidFill>
          <a:schemeClr val="accent3">
            <a:hueOff val="-4918998"/>
            <a:satOff val="-6432"/>
            <a:lumOff val="82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nl-BE" sz="1000" kern="1200" dirty="0"/>
            <a:t>Environment</a:t>
          </a:r>
          <a:endParaRPr lang="en-US" sz="1000" kern="1200" dirty="0"/>
        </a:p>
      </dsp:txBody>
      <dsp:txXfrm rot="-5400000">
        <a:off x="4575011" y="1184148"/>
        <a:ext cx="704539" cy="809814"/>
      </dsp:txXfrm>
    </dsp:sp>
    <dsp:sp modelId="{77FD8197-EFD2-445A-996A-F1121B5525C5}">
      <dsp:nvSpPr>
        <dsp:cNvPr id="0" name=""/>
        <dsp:cNvSpPr/>
      </dsp:nvSpPr>
      <dsp:spPr>
        <a:xfrm rot="5400000">
          <a:off x="3788442" y="2075885"/>
          <a:ext cx="1176486" cy="1023543"/>
        </a:xfrm>
        <a:prstGeom prst="hexagon">
          <a:avLst>
            <a:gd name="adj" fmla="val 25000"/>
            <a:gd name="vf" fmla="val 115470"/>
          </a:avLst>
        </a:prstGeom>
        <a:solidFill>
          <a:schemeClr val="accent3">
            <a:hueOff val="-6558665"/>
            <a:satOff val="-8575"/>
            <a:lumOff val="109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nl-BE" sz="900" kern="1200" dirty="0"/>
            <a:t>Project Management</a:t>
          </a:r>
          <a:endParaRPr lang="en-US" sz="900" kern="1200" dirty="0"/>
        </a:p>
      </dsp:txBody>
      <dsp:txXfrm rot="-5400000">
        <a:off x="4024415" y="2182750"/>
        <a:ext cx="704539" cy="809814"/>
      </dsp:txXfrm>
    </dsp:sp>
    <dsp:sp modelId="{84AB500A-5ABA-4271-B91A-FADFCC9B558C}">
      <dsp:nvSpPr>
        <dsp:cNvPr id="0" name=""/>
        <dsp:cNvSpPr/>
      </dsp:nvSpPr>
      <dsp:spPr>
        <a:xfrm>
          <a:off x="4919516" y="2234710"/>
          <a:ext cx="1312958" cy="705891"/>
        </a:xfrm>
        <a:prstGeom prst="rect">
          <a:avLst/>
        </a:prstGeom>
        <a:noFill/>
        <a:ln>
          <a:noFill/>
        </a:ln>
        <a:effectLst/>
      </dsp:spPr>
      <dsp:style>
        <a:lnRef idx="0">
          <a:scrgbClr r="0" g="0" b="0"/>
        </a:lnRef>
        <a:fillRef idx="0">
          <a:scrgbClr r="0" g="0" b="0"/>
        </a:fillRef>
        <a:effectRef idx="0">
          <a:scrgbClr r="0" g="0" b="0"/>
        </a:effectRef>
        <a:fontRef idx="minor"/>
      </dsp:style>
    </dsp:sp>
    <dsp:sp modelId="{0BB0E34C-03AC-484E-9DD7-E45E0A0A4BFA}">
      <dsp:nvSpPr>
        <dsp:cNvPr id="0" name=""/>
        <dsp:cNvSpPr/>
      </dsp:nvSpPr>
      <dsp:spPr>
        <a:xfrm rot="5400000">
          <a:off x="2683016" y="2075885"/>
          <a:ext cx="1176486" cy="1023543"/>
        </a:xfrm>
        <a:prstGeom prst="hexagon">
          <a:avLst>
            <a:gd name="adj" fmla="val 25000"/>
            <a:gd name="vf" fmla="val 115470"/>
          </a:avLst>
        </a:prstGeom>
        <a:solidFill>
          <a:schemeClr val="accent3">
            <a:hueOff val="-8198331"/>
            <a:satOff val="-10719"/>
            <a:lumOff val="1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nl-BE" sz="900" kern="1200" dirty="0" err="1"/>
            <a:t>Requirements</a:t>
          </a:r>
          <a:endParaRPr lang="en-US" sz="900" kern="1200" dirty="0"/>
        </a:p>
      </dsp:txBody>
      <dsp:txXfrm rot="-5400000">
        <a:off x="2918989" y="2182750"/>
        <a:ext cx="704539" cy="809814"/>
      </dsp:txXfrm>
    </dsp:sp>
    <dsp:sp modelId="{E958DE69-B4D0-4175-ACF6-F026D27016BA}">
      <dsp:nvSpPr>
        <dsp:cNvPr id="0" name=""/>
        <dsp:cNvSpPr/>
      </dsp:nvSpPr>
      <dsp:spPr>
        <a:xfrm rot="5400000">
          <a:off x="3233611" y="3074486"/>
          <a:ext cx="1176486" cy="1023543"/>
        </a:xfrm>
        <a:prstGeom prst="hexagon">
          <a:avLst>
            <a:gd name="adj" fmla="val 25000"/>
            <a:gd name="vf" fmla="val 11547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nl-BE" sz="900" kern="1200" dirty="0"/>
            <a:t> </a:t>
          </a:r>
          <a:endParaRPr lang="en-US" sz="900" kern="1200" dirty="0"/>
        </a:p>
      </dsp:txBody>
      <dsp:txXfrm rot="-5400000">
        <a:off x="3469584" y="3181351"/>
        <a:ext cx="704539" cy="809814"/>
      </dsp:txXfrm>
    </dsp:sp>
    <dsp:sp modelId="{5A4B6A5A-DAF4-49DD-B646-01A71E6F97F2}">
      <dsp:nvSpPr>
        <dsp:cNvPr id="0" name=""/>
        <dsp:cNvSpPr/>
      </dsp:nvSpPr>
      <dsp:spPr>
        <a:xfrm>
          <a:off x="1997124" y="3233312"/>
          <a:ext cx="1270605" cy="705891"/>
        </a:xfrm>
        <a:prstGeom prst="rect">
          <a:avLst/>
        </a:prstGeom>
        <a:noFill/>
        <a:ln>
          <a:noFill/>
        </a:ln>
        <a:effectLst/>
      </dsp:spPr>
      <dsp:style>
        <a:lnRef idx="0">
          <a:scrgbClr r="0" g="0" b="0"/>
        </a:lnRef>
        <a:fillRef idx="0">
          <a:scrgbClr r="0" g="0" b="0"/>
        </a:fillRef>
        <a:effectRef idx="0">
          <a:scrgbClr r="0" g="0" b="0"/>
        </a:effectRef>
        <a:fontRef idx="minor"/>
      </dsp:style>
    </dsp:sp>
    <dsp:sp modelId="{1AC092A2-A365-4113-A8A0-06A4838303A9}">
      <dsp:nvSpPr>
        <dsp:cNvPr id="0" name=""/>
        <dsp:cNvSpPr/>
      </dsp:nvSpPr>
      <dsp:spPr>
        <a:xfrm rot="5400000">
          <a:off x="3230807" y="3028380"/>
          <a:ext cx="1176486" cy="1023543"/>
        </a:xfrm>
        <a:prstGeom prst="hexagon">
          <a:avLst>
            <a:gd name="adj" fmla="val 25000"/>
            <a:gd name="vf" fmla="val 115470"/>
          </a:avLst>
        </a:prstGeom>
        <a:solidFill>
          <a:schemeClr val="accent3">
            <a:hueOff val="-11477663"/>
            <a:satOff val="-15007"/>
            <a:lumOff val="192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nl-BE" sz="1400" kern="1200" dirty="0"/>
            <a:t>Test</a:t>
          </a:r>
          <a:endParaRPr lang="en-US" sz="1400" kern="1200" dirty="0"/>
        </a:p>
      </dsp:txBody>
      <dsp:txXfrm rot="-5400000">
        <a:off x="3466780" y="3135245"/>
        <a:ext cx="704539" cy="809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80814-F406-4D4C-BBA9-E771131F4606}">
      <dsp:nvSpPr>
        <dsp:cNvPr id="0" name=""/>
        <dsp:cNvSpPr/>
      </dsp:nvSpPr>
      <dsp:spPr>
        <a:xfrm rot="5400000">
          <a:off x="797453" y="495655"/>
          <a:ext cx="431361" cy="49109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E1A9D6-E0C5-47B0-A132-AA2F995A42B5}">
      <dsp:nvSpPr>
        <dsp:cNvPr id="0" name=""/>
        <dsp:cNvSpPr/>
      </dsp:nvSpPr>
      <dsp:spPr>
        <a:xfrm>
          <a:off x="683169" y="17482"/>
          <a:ext cx="726159" cy="50828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hr-HR" sz="700" kern="1200"/>
            <a:t>Requiremants</a:t>
          </a:r>
          <a:endParaRPr lang="en-GB" sz="700" kern="1200" dirty="0"/>
        </a:p>
      </dsp:txBody>
      <dsp:txXfrm>
        <a:off x="707986" y="42299"/>
        <a:ext cx="676525" cy="458653"/>
      </dsp:txXfrm>
    </dsp:sp>
    <dsp:sp modelId="{FDA5F4F5-B5A6-463A-B710-6D3E476D954A}">
      <dsp:nvSpPr>
        <dsp:cNvPr id="0" name=""/>
        <dsp:cNvSpPr/>
      </dsp:nvSpPr>
      <dsp:spPr>
        <a:xfrm>
          <a:off x="1409328" y="65959"/>
          <a:ext cx="528138" cy="410820"/>
        </a:xfrm>
        <a:prstGeom prst="rect">
          <a:avLst/>
        </a:prstGeom>
        <a:noFill/>
        <a:ln>
          <a:noFill/>
        </a:ln>
        <a:effectLst/>
      </dsp:spPr>
      <dsp:style>
        <a:lnRef idx="0">
          <a:scrgbClr r="0" g="0" b="0"/>
        </a:lnRef>
        <a:fillRef idx="0">
          <a:scrgbClr r="0" g="0" b="0"/>
        </a:fillRef>
        <a:effectRef idx="0">
          <a:scrgbClr r="0" g="0" b="0"/>
        </a:effectRef>
        <a:fontRef idx="minor"/>
      </dsp:style>
    </dsp:sp>
    <dsp:sp modelId="{0FAA5AB8-E290-4537-B906-F822195F4B20}">
      <dsp:nvSpPr>
        <dsp:cNvPr id="0" name=""/>
        <dsp:cNvSpPr/>
      </dsp:nvSpPr>
      <dsp:spPr>
        <a:xfrm rot="5400000">
          <a:off x="1399516" y="1066630"/>
          <a:ext cx="431361" cy="49109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4E4408-5E67-462F-9637-D298E1826ACE}">
      <dsp:nvSpPr>
        <dsp:cNvPr id="0" name=""/>
        <dsp:cNvSpPr/>
      </dsp:nvSpPr>
      <dsp:spPr>
        <a:xfrm>
          <a:off x="1285232" y="588457"/>
          <a:ext cx="726159" cy="50828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hr-HR" sz="700" kern="1200"/>
            <a:t>Design</a:t>
          </a:r>
          <a:endParaRPr lang="en-GB" sz="700" kern="1200" dirty="0"/>
        </a:p>
      </dsp:txBody>
      <dsp:txXfrm>
        <a:off x="1310049" y="613274"/>
        <a:ext cx="676525" cy="458653"/>
      </dsp:txXfrm>
    </dsp:sp>
    <dsp:sp modelId="{07CA9046-511B-4BC7-B8A2-3B867DCD03D7}">
      <dsp:nvSpPr>
        <dsp:cNvPr id="0" name=""/>
        <dsp:cNvSpPr/>
      </dsp:nvSpPr>
      <dsp:spPr>
        <a:xfrm>
          <a:off x="2011391" y="636934"/>
          <a:ext cx="528138" cy="410820"/>
        </a:xfrm>
        <a:prstGeom prst="rect">
          <a:avLst/>
        </a:prstGeom>
        <a:noFill/>
        <a:ln>
          <a:noFill/>
        </a:ln>
        <a:effectLst/>
      </dsp:spPr>
      <dsp:style>
        <a:lnRef idx="0">
          <a:scrgbClr r="0" g="0" b="0"/>
        </a:lnRef>
        <a:fillRef idx="0">
          <a:scrgbClr r="0" g="0" b="0"/>
        </a:fillRef>
        <a:effectRef idx="0">
          <a:scrgbClr r="0" g="0" b="0"/>
        </a:effectRef>
        <a:fontRef idx="minor"/>
      </dsp:style>
    </dsp:sp>
    <dsp:sp modelId="{9566CDBA-45D4-45CA-AB02-8A7CBC436D8D}">
      <dsp:nvSpPr>
        <dsp:cNvPr id="0" name=""/>
        <dsp:cNvSpPr/>
      </dsp:nvSpPr>
      <dsp:spPr>
        <a:xfrm rot="5400000">
          <a:off x="2001580" y="1637605"/>
          <a:ext cx="431361" cy="49109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87BFE0-D4C1-4369-A23A-0CDB7ECD5EC1}">
      <dsp:nvSpPr>
        <dsp:cNvPr id="0" name=""/>
        <dsp:cNvSpPr/>
      </dsp:nvSpPr>
      <dsp:spPr>
        <a:xfrm>
          <a:off x="1887295" y="1159432"/>
          <a:ext cx="726159" cy="50828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hr-HR" sz="700" kern="1200"/>
            <a:t>Implementation</a:t>
          </a:r>
          <a:endParaRPr lang="en-GB" sz="700" kern="1200" dirty="0"/>
        </a:p>
      </dsp:txBody>
      <dsp:txXfrm>
        <a:off x="1912112" y="1184249"/>
        <a:ext cx="676525" cy="458653"/>
      </dsp:txXfrm>
    </dsp:sp>
    <dsp:sp modelId="{13D0A03E-F522-4AA7-A819-BEFB6DCCC9AF}">
      <dsp:nvSpPr>
        <dsp:cNvPr id="0" name=""/>
        <dsp:cNvSpPr/>
      </dsp:nvSpPr>
      <dsp:spPr>
        <a:xfrm>
          <a:off x="2613454" y="1207909"/>
          <a:ext cx="528138" cy="410820"/>
        </a:xfrm>
        <a:prstGeom prst="rect">
          <a:avLst/>
        </a:prstGeom>
        <a:noFill/>
        <a:ln>
          <a:noFill/>
        </a:ln>
        <a:effectLst/>
      </dsp:spPr>
      <dsp:style>
        <a:lnRef idx="0">
          <a:scrgbClr r="0" g="0" b="0"/>
        </a:lnRef>
        <a:fillRef idx="0">
          <a:scrgbClr r="0" g="0" b="0"/>
        </a:fillRef>
        <a:effectRef idx="0">
          <a:scrgbClr r="0" g="0" b="0"/>
        </a:effectRef>
        <a:fontRef idx="minor"/>
      </dsp:style>
    </dsp:sp>
    <dsp:sp modelId="{E34CE937-2BAB-4391-BBCB-4694446FE01D}">
      <dsp:nvSpPr>
        <dsp:cNvPr id="0" name=""/>
        <dsp:cNvSpPr/>
      </dsp:nvSpPr>
      <dsp:spPr>
        <a:xfrm rot="5400000">
          <a:off x="2603643" y="2208580"/>
          <a:ext cx="431361" cy="49109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607E54-511F-41BB-9631-DF727FC8F8B7}">
      <dsp:nvSpPr>
        <dsp:cNvPr id="0" name=""/>
        <dsp:cNvSpPr/>
      </dsp:nvSpPr>
      <dsp:spPr>
        <a:xfrm>
          <a:off x="2489358" y="1730407"/>
          <a:ext cx="726159" cy="50828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hr-HR" sz="700" kern="1200"/>
            <a:t>Verification</a:t>
          </a:r>
          <a:endParaRPr lang="en-GB" sz="700" kern="1200" dirty="0"/>
        </a:p>
      </dsp:txBody>
      <dsp:txXfrm>
        <a:off x="2514175" y="1755224"/>
        <a:ext cx="676525" cy="458653"/>
      </dsp:txXfrm>
    </dsp:sp>
    <dsp:sp modelId="{5469FA4C-4E0B-4851-8C1D-7E6C7683A434}">
      <dsp:nvSpPr>
        <dsp:cNvPr id="0" name=""/>
        <dsp:cNvSpPr/>
      </dsp:nvSpPr>
      <dsp:spPr>
        <a:xfrm>
          <a:off x="3215517" y="1778884"/>
          <a:ext cx="528138" cy="410820"/>
        </a:xfrm>
        <a:prstGeom prst="rect">
          <a:avLst/>
        </a:prstGeom>
        <a:noFill/>
        <a:ln>
          <a:noFill/>
        </a:ln>
        <a:effectLst/>
      </dsp:spPr>
      <dsp:style>
        <a:lnRef idx="0">
          <a:scrgbClr r="0" g="0" b="0"/>
        </a:lnRef>
        <a:fillRef idx="0">
          <a:scrgbClr r="0" g="0" b="0"/>
        </a:fillRef>
        <a:effectRef idx="0">
          <a:scrgbClr r="0" g="0" b="0"/>
        </a:effectRef>
        <a:fontRef idx="minor"/>
      </dsp:style>
    </dsp:sp>
    <dsp:sp modelId="{3BDA2602-BE1A-4411-B5CA-5E90C1B8A14B}">
      <dsp:nvSpPr>
        <dsp:cNvPr id="0" name=""/>
        <dsp:cNvSpPr/>
      </dsp:nvSpPr>
      <dsp:spPr>
        <a:xfrm>
          <a:off x="3091421" y="2301382"/>
          <a:ext cx="726159" cy="50828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hr-HR" sz="700" kern="1200" dirty="0"/>
            <a:t>Maintenance</a:t>
          </a:r>
          <a:endParaRPr lang="en-GB" sz="700" kern="1200" dirty="0"/>
        </a:p>
      </dsp:txBody>
      <dsp:txXfrm>
        <a:off x="3116238" y="2326199"/>
        <a:ext cx="676525" cy="458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B5A08-9C62-4B8D-B252-6F9D8F0ADF0F}">
      <dsp:nvSpPr>
        <dsp:cNvPr id="0" name=""/>
        <dsp:cNvSpPr/>
      </dsp:nvSpPr>
      <dsp:spPr>
        <a:xfrm>
          <a:off x="773430" y="0"/>
          <a:ext cx="6682739" cy="41767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2AFD4-6515-45E0-A00E-4A9628E1CCE2}">
      <dsp:nvSpPr>
        <dsp:cNvPr id="0" name=""/>
        <dsp:cNvSpPr/>
      </dsp:nvSpPr>
      <dsp:spPr>
        <a:xfrm>
          <a:off x="1622138" y="2882766"/>
          <a:ext cx="173751" cy="1737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3528D3-EF46-462D-A29B-0F309E823383}">
      <dsp:nvSpPr>
        <dsp:cNvPr id="0" name=""/>
        <dsp:cNvSpPr/>
      </dsp:nvSpPr>
      <dsp:spPr>
        <a:xfrm>
          <a:off x="1709013" y="2969642"/>
          <a:ext cx="1557078" cy="1207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67" tIns="0" rIns="0" bIns="0" numCol="1" spcCol="1270" anchor="t" anchorCtr="0">
          <a:noAutofit/>
        </a:bodyPr>
        <a:lstStyle/>
        <a:p>
          <a:pPr marL="0" lvl="0" indent="0" algn="l" defTabSz="755650" rtl="0">
            <a:lnSpc>
              <a:spcPct val="90000"/>
            </a:lnSpc>
            <a:spcBef>
              <a:spcPct val="0"/>
            </a:spcBef>
            <a:spcAft>
              <a:spcPct val="35000"/>
            </a:spcAft>
            <a:buNone/>
          </a:pPr>
          <a:r>
            <a:rPr lang="en-US" sz="1700" b="1" kern="1200"/>
            <a:t>Chaos</a:t>
          </a:r>
          <a:endParaRPr lang="en-US" sz="1700" kern="1200"/>
        </a:p>
        <a:p>
          <a:pPr marL="114300" lvl="1" indent="-114300" algn="l" defTabSz="577850" rtl="0">
            <a:lnSpc>
              <a:spcPct val="90000"/>
            </a:lnSpc>
            <a:spcBef>
              <a:spcPct val="0"/>
            </a:spcBef>
            <a:spcAft>
              <a:spcPct val="15000"/>
            </a:spcAft>
            <a:buChar char="•"/>
          </a:pPr>
          <a:r>
            <a:rPr lang="en-US" sz="1300" kern="1200"/>
            <a:t>Controls: minimal</a:t>
          </a:r>
        </a:p>
        <a:p>
          <a:pPr marL="114300" lvl="1" indent="-114300" algn="l" defTabSz="577850" rtl="0">
            <a:lnSpc>
              <a:spcPct val="90000"/>
            </a:lnSpc>
            <a:spcBef>
              <a:spcPct val="0"/>
            </a:spcBef>
            <a:spcAft>
              <a:spcPct val="15000"/>
            </a:spcAft>
            <a:buChar char="•"/>
          </a:pPr>
          <a:r>
            <a:rPr lang="en-US" sz="1300" kern="1200" dirty="0"/>
            <a:t>Mantra: Just do it!</a:t>
          </a:r>
        </a:p>
        <a:p>
          <a:pPr marL="114300" lvl="1" indent="-114300" algn="l" defTabSz="577850" rtl="0">
            <a:lnSpc>
              <a:spcPct val="90000"/>
            </a:lnSpc>
            <a:spcBef>
              <a:spcPct val="0"/>
            </a:spcBef>
            <a:spcAft>
              <a:spcPct val="15000"/>
            </a:spcAft>
            <a:buChar char="•"/>
          </a:pPr>
          <a:r>
            <a:rPr lang="en-US" sz="1300" kern="1200" dirty="0"/>
            <a:t>Lifecycle: undefined</a:t>
          </a:r>
        </a:p>
      </dsp:txBody>
      <dsp:txXfrm>
        <a:off x="1709013" y="2969642"/>
        <a:ext cx="1557078" cy="1207069"/>
      </dsp:txXfrm>
    </dsp:sp>
    <dsp:sp modelId="{2FBD8CE5-B9CC-4CE2-96CE-A19EB169E3BB}">
      <dsp:nvSpPr>
        <dsp:cNvPr id="0" name=""/>
        <dsp:cNvSpPr/>
      </dsp:nvSpPr>
      <dsp:spPr>
        <a:xfrm>
          <a:off x="3106628" y="1747536"/>
          <a:ext cx="314088" cy="3140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3FEBF-666C-4357-9E96-3FEB57A2C9C8}">
      <dsp:nvSpPr>
        <dsp:cNvPr id="0" name=""/>
        <dsp:cNvSpPr/>
      </dsp:nvSpPr>
      <dsp:spPr>
        <a:xfrm>
          <a:off x="3177842" y="1904580"/>
          <a:ext cx="2305192" cy="227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29" tIns="0" rIns="0" bIns="0" numCol="1" spcCol="1270" anchor="t" anchorCtr="0">
          <a:noAutofit/>
        </a:bodyPr>
        <a:lstStyle/>
        <a:p>
          <a:pPr marL="0" lvl="0" indent="0" algn="l" defTabSz="755650" rtl="0">
            <a:lnSpc>
              <a:spcPct val="90000"/>
            </a:lnSpc>
            <a:spcBef>
              <a:spcPct val="0"/>
            </a:spcBef>
            <a:spcAft>
              <a:spcPct val="35000"/>
            </a:spcAft>
            <a:buNone/>
          </a:pPr>
          <a:r>
            <a:rPr lang="en-US" sz="1700" b="1" kern="1200"/>
            <a:t>Prescriptive Control</a:t>
          </a:r>
          <a:endParaRPr lang="en-US" sz="1700" kern="1200"/>
        </a:p>
        <a:p>
          <a:pPr marL="114300" lvl="1" indent="-114300" algn="l" defTabSz="577850" rtl="0">
            <a:lnSpc>
              <a:spcPct val="90000"/>
            </a:lnSpc>
            <a:spcBef>
              <a:spcPct val="0"/>
            </a:spcBef>
            <a:spcAft>
              <a:spcPct val="15000"/>
            </a:spcAft>
            <a:buChar char="•"/>
          </a:pPr>
          <a:r>
            <a:rPr lang="en-US" sz="1300" kern="1200" dirty="0"/>
            <a:t>Controls: conformance to plan</a:t>
          </a:r>
        </a:p>
        <a:p>
          <a:pPr marL="114300" lvl="1" indent="-114300" algn="l" defTabSz="577850" rtl="0">
            <a:lnSpc>
              <a:spcPct val="90000"/>
            </a:lnSpc>
            <a:spcBef>
              <a:spcPct val="0"/>
            </a:spcBef>
            <a:spcAft>
              <a:spcPct val="15000"/>
            </a:spcAft>
            <a:buChar char="•"/>
          </a:pPr>
          <a:r>
            <a:rPr lang="en-US" sz="1300" kern="1200" dirty="0"/>
            <a:t>Mantra: Plan the work and work the plan</a:t>
          </a:r>
        </a:p>
        <a:p>
          <a:pPr marL="114300" lvl="1" indent="-114300" algn="l" defTabSz="577850" rtl="0">
            <a:lnSpc>
              <a:spcPct val="90000"/>
            </a:lnSpc>
            <a:spcBef>
              <a:spcPct val="0"/>
            </a:spcBef>
            <a:spcAft>
              <a:spcPct val="15000"/>
            </a:spcAft>
            <a:buChar char="•"/>
          </a:pPr>
          <a:r>
            <a:rPr lang="en-US" sz="1300" kern="1200" dirty="0"/>
            <a:t>Lifecycle: Waterfall &amp; Task-based (or WBS)</a:t>
          </a:r>
        </a:p>
      </dsp:txBody>
      <dsp:txXfrm>
        <a:off x="3177842" y="1904580"/>
        <a:ext cx="2305192" cy="2272131"/>
      </dsp:txXfrm>
    </dsp:sp>
    <dsp:sp modelId="{0A214A1C-AFD7-424D-9F4F-36C7C103C535}">
      <dsp:nvSpPr>
        <dsp:cNvPr id="0" name=""/>
        <dsp:cNvSpPr/>
      </dsp:nvSpPr>
      <dsp:spPr>
        <a:xfrm>
          <a:off x="5194981" y="1056708"/>
          <a:ext cx="434378" cy="43437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BAF006-7566-4C35-9594-06E0705B51F6}">
      <dsp:nvSpPr>
        <dsp:cNvPr id="0" name=""/>
        <dsp:cNvSpPr/>
      </dsp:nvSpPr>
      <dsp:spPr>
        <a:xfrm>
          <a:off x="5331526" y="1273897"/>
          <a:ext cx="1951814" cy="2902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168" tIns="0" rIns="0" bIns="0" numCol="1" spcCol="1270" anchor="t" anchorCtr="0">
          <a:noAutofit/>
        </a:bodyPr>
        <a:lstStyle/>
        <a:p>
          <a:pPr marL="0" lvl="0" indent="0" algn="l" defTabSz="755650" rtl="0">
            <a:lnSpc>
              <a:spcPct val="90000"/>
            </a:lnSpc>
            <a:spcBef>
              <a:spcPct val="0"/>
            </a:spcBef>
            <a:spcAft>
              <a:spcPct val="35000"/>
            </a:spcAft>
            <a:buNone/>
          </a:pPr>
          <a:r>
            <a:rPr lang="en-US" sz="1700" b="1" kern="1200" dirty="0"/>
            <a:t>Adaptive control</a:t>
          </a:r>
          <a:endParaRPr lang="en-US" sz="1700" kern="1200" dirty="0"/>
        </a:p>
        <a:p>
          <a:pPr marL="114300" lvl="1" indent="-114300" algn="l" defTabSz="577850" rtl="0">
            <a:lnSpc>
              <a:spcPct val="90000"/>
            </a:lnSpc>
            <a:spcBef>
              <a:spcPct val="0"/>
            </a:spcBef>
            <a:spcAft>
              <a:spcPct val="15000"/>
            </a:spcAft>
            <a:buChar char="•"/>
          </a:pPr>
          <a:r>
            <a:rPr lang="en-US" sz="1300" kern="1200"/>
            <a:t>Controls: conformance to acceptable results</a:t>
          </a:r>
        </a:p>
        <a:p>
          <a:pPr marL="114300" lvl="1" indent="-114300" algn="l" defTabSz="577850" rtl="0">
            <a:lnSpc>
              <a:spcPct val="90000"/>
            </a:lnSpc>
            <a:spcBef>
              <a:spcPct val="0"/>
            </a:spcBef>
            <a:spcAft>
              <a:spcPct val="15000"/>
            </a:spcAft>
            <a:buChar char="•"/>
          </a:pPr>
          <a:r>
            <a:rPr lang="en-US" sz="1300" kern="1200" dirty="0"/>
            <a:t>Mantra: Embrace change</a:t>
          </a:r>
        </a:p>
        <a:p>
          <a:pPr marL="114300" lvl="1" indent="-114300" algn="l" defTabSz="577850" rtl="0">
            <a:lnSpc>
              <a:spcPct val="90000"/>
            </a:lnSpc>
            <a:spcBef>
              <a:spcPct val="0"/>
            </a:spcBef>
            <a:spcAft>
              <a:spcPct val="15000"/>
            </a:spcAft>
            <a:buChar char="•"/>
          </a:pPr>
          <a:r>
            <a:rPr lang="en-US" sz="1300" kern="1200" dirty="0"/>
            <a:t>Lifecycle: iterative, feature-driven</a:t>
          </a:r>
        </a:p>
      </dsp:txBody>
      <dsp:txXfrm>
        <a:off x="5331526" y="1273897"/>
        <a:ext cx="1951814" cy="2902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5E729-E7E2-4323-92D5-691874F925D9}">
      <dsp:nvSpPr>
        <dsp:cNvPr id="0" name=""/>
        <dsp:cNvSpPr/>
      </dsp:nvSpPr>
      <dsp:spPr>
        <a:xfrm>
          <a:off x="0" y="431624"/>
          <a:ext cx="2571749" cy="1543050"/>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a:t>Lifecycle</a:t>
          </a:r>
          <a:endParaRPr lang="en-US" sz="2400" kern="1200"/>
        </a:p>
        <a:p>
          <a:pPr marL="171450" lvl="1" indent="-171450" algn="l" defTabSz="844550" rtl="0">
            <a:lnSpc>
              <a:spcPct val="90000"/>
            </a:lnSpc>
            <a:spcBef>
              <a:spcPct val="0"/>
            </a:spcBef>
            <a:spcAft>
              <a:spcPct val="15000"/>
            </a:spcAft>
            <a:buChar char="•"/>
          </a:pPr>
          <a:r>
            <a:rPr lang="en-US" sz="1900" kern="1200"/>
            <a:t>Phases, milestone</a:t>
          </a:r>
        </a:p>
      </dsp:txBody>
      <dsp:txXfrm>
        <a:off x="0" y="431624"/>
        <a:ext cx="2571749" cy="1543050"/>
      </dsp:txXfrm>
    </dsp:sp>
    <dsp:sp modelId="{E543AB80-4B27-4416-9D79-6E25DD202968}">
      <dsp:nvSpPr>
        <dsp:cNvPr id="0" name=""/>
        <dsp:cNvSpPr/>
      </dsp:nvSpPr>
      <dsp:spPr>
        <a:xfrm>
          <a:off x="2767254" y="431624"/>
          <a:ext cx="2571749" cy="1543050"/>
        </a:xfrm>
        <a:prstGeom prst="rect">
          <a:avLst/>
        </a:prstGeom>
        <a:solidFill>
          <a:schemeClr val="accent3">
            <a:shade val="80000"/>
            <a:hueOff val="0"/>
            <a:satOff val="-22485"/>
            <a:lumOff val="110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dirty="0"/>
            <a:t>Work products, artifacts</a:t>
          </a:r>
          <a:endParaRPr lang="en-US" sz="2400" kern="1200" dirty="0"/>
        </a:p>
        <a:p>
          <a:pPr marL="171450" lvl="1" indent="-171450" algn="l" defTabSz="844550" rtl="0">
            <a:lnSpc>
              <a:spcPct val="90000"/>
            </a:lnSpc>
            <a:spcBef>
              <a:spcPct val="0"/>
            </a:spcBef>
            <a:spcAft>
              <a:spcPct val="15000"/>
            </a:spcAft>
            <a:buChar char="•"/>
          </a:pPr>
          <a:r>
            <a:rPr lang="en-US" sz="1900" kern="1200" dirty="0"/>
            <a:t>concrete </a:t>
          </a:r>
          <a:r>
            <a:rPr lang="ja-JP" sz="1900" kern="1200" dirty="0"/>
            <a:t>“</a:t>
          </a:r>
          <a:r>
            <a:rPr lang="en-US" sz="1900" kern="1200" dirty="0"/>
            <a:t>things</a:t>
          </a:r>
          <a:r>
            <a:rPr lang="ja-JP" sz="1900" kern="1200" dirty="0"/>
            <a:t>”</a:t>
          </a:r>
          <a:r>
            <a:rPr lang="en-US" sz="1900" kern="1200" dirty="0"/>
            <a:t> delivered or internal</a:t>
          </a:r>
        </a:p>
      </dsp:txBody>
      <dsp:txXfrm>
        <a:off x="2767254" y="431624"/>
        <a:ext cx="2571749" cy="1543050"/>
      </dsp:txXfrm>
    </dsp:sp>
    <dsp:sp modelId="{40DCC180-6EDA-40AE-A2F7-B639F711B5E1}">
      <dsp:nvSpPr>
        <dsp:cNvPr id="0" name=""/>
        <dsp:cNvSpPr/>
      </dsp:nvSpPr>
      <dsp:spPr>
        <a:xfrm>
          <a:off x="5596179" y="431624"/>
          <a:ext cx="2571749" cy="1543050"/>
        </a:xfrm>
        <a:prstGeom prst="rect">
          <a:avLst/>
        </a:prstGeom>
        <a:solidFill>
          <a:schemeClr val="accent3">
            <a:shade val="80000"/>
            <a:hueOff val="0"/>
            <a:satOff val="-44970"/>
            <a:lumOff val="221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dirty="0"/>
            <a:t>Activities, task</a:t>
          </a:r>
          <a:endParaRPr lang="en-US" sz="2400" kern="1200" dirty="0"/>
        </a:p>
        <a:p>
          <a:pPr marL="171450" lvl="1" indent="-171450" algn="l" defTabSz="844550" rtl="0">
            <a:lnSpc>
              <a:spcPct val="90000"/>
            </a:lnSpc>
            <a:spcBef>
              <a:spcPct val="0"/>
            </a:spcBef>
            <a:spcAft>
              <a:spcPct val="15000"/>
            </a:spcAft>
            <a:buChar char="•"/>
          </a:pPr>
          <a:r>
            <a:rPr lang="en-US" sz="1900" kern="1200" dirty="0"/>
            <a:t>things to do, recipes on how to do it</a:t>
          </a:r>
        </a:p>
      </dsp:txBody>
      <dsp:txXfrm>
        <a:off x="5596179" y="431624"/>
        <a:ext cx="2571749" cy="1543050"/>
      </dsp:txXfrm>
    </dsp:sp>
    <dsp:sp modelId="{EC5E03AB-5E65-4AE3-B6F8-B7271B4046BC}">
      <dsp:nvSpPr>
        <dsp:cNvPr id="0" name=""/>
        <dsp:cNvSpPr/>
      </dsp:nvSpPr>
      <dsp:spPr>
        <a:xfrm>
          <a:off x="1414462" y="2216943"/>
          <a:ext cx="2571749" cy="1543050"/>
        </a:xfrm>
        <a:prstGeom prst="rect">
          <a:avLst/>
        </a:prstGeom>
        <a:solidFill>
          <a:schemeClr val="accent3">
            <a:shade val="80000"/>
            <a:hueOff val="0"/>
            <a:satOff val="-67455"/>
            <a:lumOff val="331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a:t>Workflows</a:t>
          </a:r>
          <a:endParaRPr lang="en-US" sz="2400" kern="1200"/>
        </a:p>
        <a:p>
          <a:pPr marL="171450" lvl="1" indent="-171450" algn="l" defTabSz="844550" rtl="0">
            <a:lnSpc>
              <a:spcPct val="90000"/>
            </a:lnSpc>
            <a:spcBef>
              <a:spcPct val="0"/>
            </a:spcBef>
            <a:spcAft>
              <a:spcPct val="15000"/>
            </a:spcAft>
            <a:buChar char="•"/>
          </a:pPr>
          <a:r>
            <a:rPr lang="en-US" sz="1900" kern="1200"/>
            <a:t>meaningful sequences of activities</a:t>
          </a:r>
        </a:p>
      </dsp:txBody>
      <dsp:txXfrm>
        <a:off x="1414462" y="2216943"/>
        <a:ext cx="2571749" cy="1543050"/>
      </dsp:txXfrm>
    </dsp:sp>
    <dsp:sp modelId="{3E99DD51-7D3E-447C-B91A-A22EBAFDCB36}">
      <dsp:nvSpPr>
        <dsp:cNvPr id="0" name=""/>
        <dsp:cNvSpPr/>
      </dsp:nvSpPr>
      <dsp:spPr>
        <a:xfrm>
          <a:off x="4181716" y="2231849"/>
          <a:ext cx="2571749" cy="1543050"/>
        </a:xfrm>
        <a:prstGeom prst="rect">
          <a:avLst/>
        </a:prstGeom>
        <a:solidFill>
          <a:schemeClr val="accent3">
            <a:shade val="80000"/>
            <a:hueOff val="0"/>
            <a:satOff val="-89940"/>
            <a:lumOff val="44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a:t>Roles</a:t>
          </a:r>
          <a:endParaRPr lang="en-US" sz="2400" kern="1200"/>
        </a:p>
        <a:p>
          <a:pPr marL="171450" lvl="1" indent="-171450" algn="l" defTabSz="844550" rtl="0">
            <a:lnSpc>
              <a:spcPct val="90000"/>
            </a:lnSpc>
            <a:spcBef>
              <a:spcPct val="0"/>
            </a:spcBef>
            <a:spcAft>
              <a:spcPct val="15000"/>
            </a:spcAft>
            <a:buChar char="•"/>
          </a:pPr>
          <a:r>
            <a:rPr lang="en-US" sz="1900" kern="1200" dirty="0"/>
            <a:t>skills, competencies, responsibilities</a:t>
          </a:r>
        </a:p>
      </dsp:txBody>
      <dsp:txXfrm>
        <a:off x="4181716" y="2231849"/>
        <a:ext cx="2571749" cy="1543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E9B66-00FB-4E5A-AAF9-17827C7EDF0C}">
      <dsp:nvSpPr>
        <dsp:cNvPr id="0" name=""/>
        <dsp:cNvSpPr/>
      </dsp:nvSpPr>
      <dsp:spPr>
        <a:xfrm>
          <a:off x="4609185" y="31082"/>
          <a:ext cx="1032718" cy="1032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Unicode MS" pitchFamily="34" charset="-128"/>
            </a:rPr>
            <a:t>Vision &amp; </a:t>
          </a:r>
          <a:br>
            <a:rPr lang="en-US" sz="1400" kern="1200" dirty="0">
              <a:latin typeface="Arial Unicode MS" pitchFamily="34" charset="-128"/>
            </a:rPr>
          </a:br>
          <a:r>
            <a:rPr lang="en-US" sz="1400" kern="1200" dirty="0">
              <a:latin typeface="Arial Unicode MS" pitchFamily="34" charset="-128"/>
            </a:rPr>
            <a:t>scope </a:t>
          </a:r>
          <a:br>
            <a:rPr lang="en-US" sz="1400" kern="1200" dirty="0">
              <a:latin typeface="Arial Unicode MS" pitchFamily="34" charset="-128"/>
            </a:rPr>
          </a:br>
          <a:r>
            <a:rPr lang="en-US" sz="1400" kern="1200" dirty="0">
              <a:latin typeface="Arial Unicode MS" pitchFamily="34" charset="-128"/>
            </a:rPr>
            <a:t>approved</a:t>
          </a:r>
          <a:endParaRPr lang="en-US" sz="1400" kern="1200" dirty="0"/>
        </a:p>
      </dsp:txBody>
      <dsp:txXfrm>
        <a:off x="4609185" y="31082"/>
        <a:ext cx="1032718" cy="1032718"/>
      </dsp:txXfrm>
    </dsp:sp>
    <dsp:sp modelId="{87376DA5-8462-4949-869C-8D74DBF9BEF1}">
      <dsp:nvSpPr>
        <dsp:cNvPr id="0" name=""/>
        <dsp:cNvSpPr/>
      </dsp:nvSpPr>
      <dsp:spPr>
        <a:xfrm>
          <a:off x="2177056" y="868"/>
          <a:ext cx="3875486" cy="3875486"/>
        </a:xfrm>
        <a:prstGeom prst="circularArrow">
          <a:avLst>
            <a:gd name="adj1" fmla="val 5196"/>
            <a:gd name="adj2" fmla="val 335629"/>
            <a:gd name="adj3" fmla="val 21294401"/>
            <a:gd name="adj4" fmla="val 19765223"/>
            <a:gd name="adj5" fmla="val 6062"/>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D04C96-39FE-4FDF-876C-51BAF621FB32}">
      <dsp:nvSpPr>
        <dsp:cNvPr id="0" name=""/>
        <dsp:cNvSpPr/>
      </dsp:nvSpPr>
      <dsp:spPr>
        <a:xfrm>
          <a:off x="5233859" y="1953632"/>
          <a:ext cx="1032718" cy="1032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Unicode MS" pitchFamily="34" charset="-128"/>
            </a:rPr>
            <a:t>Project plan </a:t>
          </a:r>
          <a:br>
            <a:rPr lang="en-US" sz="1400" kern="1200" dirty="0">
              <a:latin typeface="Arial Unicode MS" pitchFamily="34" charset="-128"/>
            </a:rPr>
          </a:br>
          <a:r>
            <a:rPr lang="en-US" sz="1400" kern="1200" dirty="0">
              <a:latin typeface="Arial Unicode MS" pitchFamily="34" charset="-128"/>
            </a:rPr>
            <a:t>approved</a:t>
          </a:r>
          <a:endParaRPr lang="en-US" sz="1400" kern="1200" dirty="0"/>
        </a:p>
      </dsp:txBody>
      <dsp:txXfrm>
        <a:off x="5233859" y="1953632"/>
        <a:ext cx="1032718" cy="1032718"/>
      </dsp:txXfrm>
    </dsp:sp>
    <dsp:sp modelId="{815127DD-AE8F-4587-ABCB-A8B8DB1AE051}">
      <dsp:nvSpPr>
        <dsp:cNvPr id="0" name=""/>
        <dsp:cNvSpPr/>
      </dsp:nvSpPr>
      <dsp:spPr>
        <a:xfrm>
          <a:off x="2177056" y="868"/>
          <a:ext cx="3875486" cy="3875486"/>
        </a:xfrm>
        <a:prstGeom prst="circularArrow">
          <a:avLst>
            <a:gd name="adj1" fmla="val 5196"/>
            <a:gd name="adj2" fmla="val 335629"/>
            <a:gd name="adj3" fmla="val 4015899"/>
            <a:gd name="adj4" fmla="val 2252330"/>
            <a:gd name="adj5" fmla="val 6062"/>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4E8B5-C776-447B-944E-515FBCC75E18}">
      <dsp:nvSpPr>
        <dsp:cNvPr id="0" name=""/>
        <dsp:cNvSpPr/>
      </dsp:nvSpPr>
      <dsp:spPr>
        <a:xfrm>
          <a:off x="3598440" y="3141833"/>
          <a:ext cx="1032718" cy="1032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Unicode MS" pitchFamily="34" charset="-128"/>
            </a:rPr>
            <a:t>Scope</a:t>
          </a:r>
          <a:br>
            <a:rPr lang="en-US" sz="1400" kern="1200" dirty="0">
              <a:latin typeface="Arial Unicode MS" pitchFamily="34" charset="-128"/>
            </a:rPr>
          </a:br>
          <a:r>
            <a:rPr lang="en-US" sz="1400" kern="1200" dirty="0">
              <a:latin typeface="Arial Unicode MS" pitchFamily="34" charset="-128"/>
            </a:rPr>
            <a:t>complete</a:t>
          </a:r>
          <a:endParaRPr lang="en-US" sz="1400" kern="1200" dirty="0"/>
        </a:p>
      </dsp:txBody>
      <dsp:txXfrm>
        <a:off x="3598440" y="3141833"/>
        <a:ext cx="1032718" cy="1032718"/>
      </dsp:txXfrm>
    </dsp:sp>
    <dsp:sp modelId="{57E9136A-9D8A-4E3A-8CCD-42864218C054}">
      <dsp:nvSpPr>
        <dsp:cNvPr id="0" name=""/>
        <dsp:cNvSpPr/>
      </dsp:nvSpPr>
      <dsp:spPr>
        <a:xfrm>
          <a:off x="2177056" y="868"/>
          <a:ext cx="3875486" cy="3875486"/>
        </a:xfrm>
        <a:prstGeom prst="circularArrow">
          <a:avLst>
            <a:gd name="adj1" fmla="val 5196"/>
            <a:gd name="adj2" fmla="val 335629"/>
            <a:gd name="adj3" fmla="val 8212042"/>
            <a:gd name="adj4" fmla="val 6448472"/>
            <a:gd name="adj5" fmla="val 6062"/>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C7255F-3B4F-4ADC-B2A8-9D7674A598B1}">
      <dsp:nvSpPr>
        <dsp:cNvPr id="0" name=""/>
        <dsp:cNvSpPr/>
      </dsp:nvSpPr>
      <dsp:spPr>
        <a:xfrm>
          <a:off x="1963021" y="1953632"/>
          <a:ext cx="1032718" cy="1032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Unicode MS" pitchFamily="34" charset="-128"/>
            </a:rPr>
            <a:t>Release Readiness</a:t>
          </a:r>
          <a:br>
            <a:rPr lang="en-US" sz="1400" kern="1200" dirty="0">
              <a:latin typeface="Arial Unicode MS" pitchFamily="34" charset="-128"/>
            </a:rPr>
          </a:br>
          <a:r>
            <a:rPr lang="en-US" sz="1400" kern="1200" dirty="0">
              <a:latin typeface="Arial Unicode MS" pitchFamily="34" charset="-128"/>
            </a:rPr>
            <a:t>Complete</a:t>
          </a:r>
          <a:endParaRPr lang="en-US" sz="1400" kern="1200" dirty="0"/>
        </a:p>
      </dsp:txBody>
      <dsp:txXfrm>
        <a:off x="1963021" y="1953632"/>
        <a:ext cx="1032718" cy="1032718"/>
      </dsp:txXfrm>
    </dsp:sp>
    <dsp:sp modelId="{80539160-FB6D-4A4F-962E-E2C167BFC028}">
      <dsp:nvSpPr>
        <dsp:cNvPr id="0" name=""/>
        <dsp:cNvSpPr/>
      </dsp:nvSpPr>
      <dsp:spPr>
        <a:xfrm>
          <a:off x="2177056" y="868"/>
          <a:ext cx="3875486" cy="3875486"/>
        </a:xfrm>
        <a:prstGeom prst="circularArrow">
          <a:avLst>
            <a:gd name="adj1" fmla="val 5196"/>
            <a:gd name="adj2" fmla="val 335629"/>
            <a:gd name="adj3" fmla="val 12299148"/>
            <a:gd name="adj4" fmla="val 10769971"/>
            <a:gd name="adj5" fmla="val 6062"/>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8EE35-94A8-4341-A1B8-E59F0A429559}">
      <dsp:nvSpPr>
        <dsp:cNvPr id="0" name=""/>
        <dsp:cNvSpPr/>
      </dsp:nvSpPr>
      <dsp:spPr>
        <a:xfrm>
          <a:off x="2587696" y="31082"/>
          <a:ext cx="1032718" cy="1032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Unicode MS" pitchFamily="34" charset="-128"/>
            </a:rPr>
            <a:t>Deployment </a:t>
          </a:r>
          <a:br>
            <a:rPr lang="en-US" sz="1400" kern="1200" dirty="0">
              <a:latin typeface="Arial Unicode MS" pitchFamily="34" charset="-128"/>
            </a:rPr>
          </a:br>
          <a:r>
            <a:rPr lang="en-US" sz="1400" kern="1200" dirty="0">
              <a:latin typeface="Arial Unicode MS" pitchFamily="34" charset="-128"/>
            </a:rPr>
            <a:t>Complete</a:t>
          </a:r>
          <a:endParaRPr lang="en-US" sz="1400" kern="1200" dirty="0"/>
        </a:p>
      </dsp:txBody>
      <dsp:txXfrm>
        <a:off x="2587696" y="31082"/>
        <a:ext cx="1032718" cy="1032718"/>
      </dsp:txXfrm>
    </dsp:sp>
    <dsp:sp modelId="{FC54616D-3677-4627-B7F3-092A777773C3}">
      <dsp:nvSpPr>
        <dsp:cNvPr id="0" name=""/>
        <dsp:cNvSpPr/>
      </dsp:nvSpPr>
      <dsp:spPr>
        <a:xfrm>
          <a:off x="2177056" y="868"/>
          <a:ext cx="3875486" cy="3875486"/>
        </a:xfrm>
        <a:prstGeom prst="circularArrow">
          <a:avLst>
            <a:gd name="adj1" fmla="val 5196"/>
            <a:gd name="adj2" fmla="val 335629"/>
            <a:gd name="adj3" fmla="val 16866884"/>
            <a:gd name="adj4" fmla="val 15197487"/>
            <a:gd name="adj5" fmla="val 6062"/>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383CE-79F2-44B1-A096-5261D698A467}">
      <dsp:nvSpPr>
        <dsp:cNvPr id="0" name=""/>
        <dsp:cNvSpPr/>
      </dsp:nvSpPr>
      <dsp:spPr>
        <a:xfrm>
          <a:off x="1378408" y="468594"/>
          <a:ext cx="1281782" cy="833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nl-BE" sz="3100" kern="1200" dirty="0"/>
            <a:t>Plan</a:t>
          </a:r>
          <a:endParaRPr lang="en-US" sz="3100" kern="1200" dirty="0"/>
        </a:p>
      </dsp:txBody>
      <dsp:txXfrm>
        <a:off x="1419079" y="509265"/>
        <a:ext cx="1200440" cy="751816"/>
      </dsp:txXfrm>
    </dsp:sp>
    <dsp:sp modelId="{2257B30C-E6E4-4F36-941C-80064D9757A2}">
      <dsp:nvSpPr>
        <dsp:cNvPr id="0" name=""/>
        <dsp:cNvSpPr/>
      </dsp:nvSpPr>
      <dsp:spPr>
        <a:xfrm>
          <a:off x="641492" y="885174"/>
          <a:ext cx="2755614" cy="2755614"/>
        </a:xfrm>
        <a:custGeom>
          <a:avLst/>
          <a:gdLst/>
          <a:ahLst/>
          <a:cxnLst/>
          <a:rect l="0" t="0" r="0" b="0"/>
          <a:pathLst>
            <a:path>
              <a:moveTo>
                <a:pt x="2196036" y="269270"/>
              </a:moveTo>
              <a:arcTo wR="1377807" hR="1377807" stAng="18385897" swAng="163548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4B261C2-DDA6-4BED-9440-7245AA912ED6}">
      <dsp:nvSpPr>
        <dsp:cNvPr id="0" name=""/>
        <dsp:cNvSpPr/>
      </dsp:nvSpPr>
      <dsp:spPr>
        <a:xfrm>
          <a:off x="2756216" y="1846402"/>
          <a:ext cx="1281782" cy="833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nl-BE" sz="3100" kern="1200" dirty="0"/>
            <a:t>Do</a:t>
          </a:r>
          <a:endParaRPr lang="en-US" sz="3100" kern="1200" dirty="0"/>
        </a:p>
      </dsp:txBody>
      <dsp:txXfrm>
        <a:off x="2796887" y="1887073"/>
        <a:ext cx="1200440" cy="751816"/>
      </dsp:txXfrm>
    </dsp:sp>
    <dsp:sp modelId="{4BB31892-BB78-49F1-9FFF-741FEF80359D}">
      <dsp:nvSpPr>
        <dsp:cNvPr id="0" name=""/>
        <dsp:cNvSpPr/>
      </dsp:nvSpPr>
      <dsp:spPr>
        <a:xfrm>
          <a:off x="641492" y="885174"/>
          <a:ext cx="2755614" cy="2755614"/>
        </a:xfrm>
        <a:custGeom>
          <a:avLst/>
          <a:gdLst/>
          <a:ahLst/>
          <a:cxnLst/>
          <a:rect l="0" t="0" r="0" b="0"/>
          <a:pathLst>
            <a:path>
              <a:moveTo>
                <a:pt x="2612883" y="1988495"/>
              </a:moveTo>
              <a:arcTo wR="1377807" hR="1377807" stAng="1578616" swAng="163548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CC753C4-BBE0-40DD-91A8-9935A2001DDB}">
      <dsp:nvSpPr>
        <dsp:cNvPr id="0" name=""/>
        <dsp:cNvSpPr/>
      </dsp:nvSpPr>
      <dsp:spPr>
        <a:xfrm>
          <a:off x="1378408" y="3224209"/>
          <a:ext cx="1281782" cy="833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nl-BE" sz="3100" kern="1200" dirty="0"/>
            <a:t>Check</a:t>
          </a:r>
          <a:endParaRPr lang="en-US" sz="3100" kern="1200" dirty="0"/>
        </a:p>
      </dsp:txBody>
      <dsp:txXfrm>
        <a:off x="1419079" y="3264880"/>
        <a:ext cx="1200440" cy="751816"/>
      </dsp:txXfrm>
    </dsp:sp>
    <dsp:sp modelId="{FFF47AA4-978A-4F96-892A-DE5A6AB5BAE5}">
      <dsp:nvSpPr>
        <dsp:cNvPr id="0" name=""/>
        <dsp:cNvSpPr/>
      </dsp:nvSpPr>
      <dsp:spPr>
        <a:xfrm>
          <a:off x="641492" y="885174"/>
          <a:ext cx="2755614" cy="2755614"/>
        </a:xfrm>
        <a:custGeom>
          <a:avLst/>
          <a:gdLst/>
          <a:ahLst/>
          <a:cxnLst/>
          <a:rect l="0" t="0" r="0" b="0"/>
          <a:pathLst>
            <a:path>
              <a:moveTo>
                <a:pt x="559578" y="2486344"/>
              </a:moveTo>
              <a:arcTo wR="1377807" hR="1377807" stAng="7585897" swAng="163548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E5CC4E0-6EA5-4FDB-A1A2-4518B14C84CF}">
      <dsp:nvSpPr>
        <dsp:cNvPr id="0" name=""/>
        <dsp:cNvSpPr/>
      </dsp:nvSpPr>
      <dsp:spPr>
        <a:xfrm>
          <a:off x="601" y="1846402"/>
          <a:ext cx="1281782" cy="833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nl-BE" sz="3100" kern="1200" dirty="0"/>
            <a:t>Act</a:t>
          </a:r>
          <a:endParaRPr lang="en-US" sz="3100" kern="1200" dirty="0"/>
        </a:p>
      </dsp:txBody>
      <dsp:txXfrm>
        <a:off x="41272" y="1887073"/>
        <a:ext cx="1200440" cy="751816"/>
      </dsp:txXfrm>
    </dsp:sp>
    <dsp:sp modelId="{5A868E2E-84C2-4EF0-851B-6A76311D4281}">
      <dsp:nvSpPr>
        <dsp:cNvPr id="0" name=""/>
        <dsp:cNvSpPr/>
      </dsp:nvSpPr>
      <dsp:spPr>
        <a:xfrm>
          <a:off x="641492" y="885174"/>
          <a:ext cx="2755614" cy="2755614"/>
        </a:xfrm>
        <a:custGeom>
          <a:avLst/>
          <a:gdLst/>
          <a:ahLst/>
          <a:cxnLst/>
          <a:rect l="0" t="0" r="0" b="0"/>
          <a:pathLst>
            <a:path>
              <a:moveTo>
                <a:pt x="142731" y="767119"/>
              </a:moveTo>
              <a:arcTo wR="1377807" hR="1377807" stAng="12378616" swAng="163548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987EA-E514-4F3C-BADB-14E18208DD02}">
      <dsp:nvSpPr>
        <dsp:cNvPr id="0" name=""/>
        <dsp:cNvSpPr/>
      </dsp:nvSpPr>
      <dsp:spPr>
        <a:xfrm>
          <a:off x="3286" y="23868"/>
          <a:ext cx="3203971" cy="720000"/>
        </a:xfrm>
        <a:prstGeom prst="rect">
          <a:avLst/>
        </a:prstGeom>
        <a:solidFill>
          <a:srgbClr val="05816C"/>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hr-HR" sz="1800" b="1" kern="1200">
              <a:latin typeface="Arial" panose="020B0604020202020204" pitchFamily="34" charset="0"/>
              <a:cs typeface="Arial" panose="020B0604020202020204" pitchFamily="34" charset="0"/>
            </a:rPr>
            <a:t>3 ARTIFACTS</a:t>
          </a:r>
          <a:endParaRPr lang="en-GB" sz="1800" kern="1200">
            <a:latin typeface="Arial" panose="020B0604020202020204" pitchFamily="34" charset="0"/>
            <a:cs typeface="Arial" panose="020B0604020202020204" pitchFamily="34" charset="0"/>
          </a:endParaRPr>
        </a:p>
      </dsp:txBody>
      <dsp:txXfrm>
        <a:off x="3286" y="23868"/>
        <a:ext cx="3203971" cy="720000"/>
      </dsp:txXfrm>
    </dsp:sp>
    <dsp:sp modelId="{6B6E6F21-F70F-44A8-AC88-ABF225A97239}">
      <dsp:nvSpPr>
        <dsp:cNvPr id="0" name=""/>
        <dsp:cNvSpPr/>
      </dsp:nvSpPr>
      <dsp:spPr>
        <a:xfrm>
          <a:off x="3286" y="743868"/>
          <a:ext cx="3203971" cy="158909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endParaRPr lang="en-GB" sz="1800" kern="1200" dirty="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Product Backlog</a:t>
          </a:r>
          <a:endParaRPr lang="en-GB" sz="1800" kern="1200" dirty="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kern="1200">
              <a:latin typeface="Arial" panose="020B0604020202020204" pitchFamily="34" charset="0"/>
              <a:cs typeface="Arial" panose="020B0604020202020204" pitchFamily="34" charset="0"/>
            </a:rPr>
            <a:t>Sprint Backlog</a:t>
          </a:r>
          <a:endParaRPr lang="en-GB" sz="1800" kern="120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Increme</a:t>
          </a:r>
          <a:r>
            <a:rPr lang="hr-HR" sz="1800" kern="1200" dirty="0">
              <a:latin typeface="Arial" panose="020B0604020202020204" pitchFamily="34" charset="0"/>
              <a:cs typeface="Arial" panose="020B0604020202020204" pitchFamily="34" charset="0"/>
            </a:rPr>
            <a:t>nt</a:t>
          </a:r>
          <a:r>
            <a:rPr lang="hr-HR" sz="1800" b="1" kern="1200" dirty="0">
              <a:latin typeface="Arial" panose="020B0604020202020204" pitchFamily="34" charset="0"/>
              <a:cs typeface="Arial" panose="020B0604020202020204" pitchFamily="34" charset="0"/>
            </a:rPr>
            <a:t> </a:t>
          </a:r>
          <a:endParaRPr lang="en-GB" sz="1800" kern="1200" dirty="0">
            <a:latin typeface="Arial" panose="020B0604020202020204" pitchFamily="34" charset="0"/>
            <a:cs typeface="Arial" panose="020B0604020202020204" pitchFamily="34" charset="0"/>
          </a:endParaRPr>
        </a:p>
      </dsp:txBody>
      <dsp:txXfrm>
        <a:off x="3286" y="743868"/>
        <a:ext cx="3203971" cy="1589097"/>
      </dsp:txXfrm>
    </dsp:sp>
    <dsp:sp modelId="{88DD4ADB-BD48-4FD5-BF26-4B9485267EF8}">
      <dsp:nvSpPr>
        <dsp:cNvPr id="0" name=""/>
        <dsp:cNvSpPr/>
      </dsp:nvSpPr>
      <dsp:spPr>
        <a:xfrm>
          <a:off x="3655814" y="23868"/>
          <a:ext cx="3203971" cy="720000"/>
        </a:xfrm>
        <a:prstGeom prst="rect">
          <a:avLst/>
        </a:prstGeom>
        <a:solidFill>
          <a:srgbClr val="004899"/>
        </a:solidFill>
        <a:ln w="12700" cap="flat" cmpd="sng" algn="ctr">
          <a:solidFill>
            <a:schemeClr val="accent5">
              <a:hueOff val="3005351"/>
              <a:satOff val="-13190"/>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hr-HR" sz="1800" b="1" kern="1200" dirty="0">
              <a:latin typeface="Arial" panose="020B0604020202020204" pitchFamily="34" charset="0"/>
              <a:cs typeface="Arial" panose="020B0604020202020204" pitchFamily="34" charset="0"/>
            </a:rPr>
            <a:t>SCRUM TEAM</a:t>
          </a:r>
          <a:endParaRPr lang="en-GB" sz="1800" kern="1200" dirty="0">
            <a:latin typeface="Arial" panose="020B0604020202020204" pitchFamily="34" charset="0"/>
            <a:cs typeface="Arial" panose="020B0604020202020204" pitchFamily="34" charset="0"/>
          </a:endParaRPr>
        </a:p>
      </dsp:txBody>
      <dsp:txXfrm>
        <a:off x="3655814" y="23868"/>
        <a:ext cx="3203971" cy="720000"/>
      </dsp:txXfrm>
    </dsp:sp>
    <dsp:sp modelId="{995D07B2-0EAC-4D6C-B5CD-7439F1BDA0E1}">
      <dsp:nvSpPr>
        <dsp:cNvPr id="0" name=""/>
        <dsp:cNvSpPr/>
      </dsp:nvSpPr>
      <dsp:spPr>
        <a:xfrm>
          <a:off x="3655814" y="743868"/>
          <a:ext cx="3203971" cy="1589097"/>
        </a:xfrm>
        <a:prstGeom prst="rect">
          <a:avLst/>
        </a:prstGeom>
        <a:solidFill>
          <a:schemeClr val="accent5">
            <a:tint val="40000"/>
            <a:alpha val="90000"/>
            <a:hueOff val="2914032"/>
            <a:satOff val="-9122"/>
            <a:lumOff val="604"/>
            <a:alphaOff val="0"/>
          </a:schemeClr>
        </a:solidFill>
        <a:ln w="12700" cap="flat" cmpd="sng" algn="ctr">
          <a:solidFill>
            <a:schemeClr val="accent5">
              <a:tint val="40000"/>
              <a:alpha val="90000"/>
              <a:hueOff val="2914032"/>
              <a:satOff val="-91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endParaRPr lang="en-GB" sz="1800" kern="1200" dirty="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GB" sz="1800" b="0" kern="1200" dirty="0">
              <a:latin typeface="Arial" panose="020B0604020202020204" pitchFamily="34" charset="0"/>
              <a:cs typeface="Arial" panose="020B0604020202020204" pitchFamily="34" charset="0"/>
            </a:rPr>
            <a:t>Product Owner</a:t>
          </a:r>
          <a:r>
            <a:rPr lang="hr-HR" sz="1800" b="0" kern="1200" dirty="0">
              <a:latin typeface="Arial" panose="020B0604020202020204" pitchFamily="34" charset="0"/>
              <a:cs typeface="Arial" panose="020B0604020202020204" pitchFamily="34" charset="0"/>
            </a:rPr>
            <a:t> (PO)</a:t>
          </a:r>
          <a:endParaRPr lang="en-GB" sz="1800" kern="1200" dirty="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hr-HR" sz="1800" b="0" kern="1200">
              <a:latin typeface="Arial" panose="020B0604020202020204" pitchFamily="34" charset="0"/>
              <a:cs typeface="Arial" panose="020B0604020202020204" pitchFamily="34" charset="0"/>
            </a:rPr>
            <a:t>Scrum Master (SM)</a:t>
          </a:r>
          <a:endParaRPr lang="en-GB" sz="1800" kern="120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hr-HR" sz="1800" b="0" kern="1200" dirty="0">
              <a:latin typeface="Arial" panose="020B0604020202020204" pitchFamily="34" charset="0"/>
              <a:cs typeface="Arial" panose="020B0604020202020204" pitchFamily="34" charset="0"/>
            </a:rPr>
            <a:t>Development Team (DT)</a:t>
          </a:r>
          <a:endParaRPr lang="en-GB" sz="1800" kern="1200" dirty="0">
            <a:latin typeface="Arial" panose="020B0604020202020204" pitchFamily="34" charset="0"/>
            <a:cs typeface="Arial" panose="020B0604020202020204" pitchFamily="34" charset="0"/>
          </a:endParaRPr>
        </a:p>
      </dsp:txBody>
      <dsp:txXfrm>
        <a:off x="3655814" y="743868"/>
        <a:ext cx="3203971" cy="1589097"/>
      </dsp:txXfrm>
    </dsp:sp>
    <dsp:sp modelId="{B281B748-8CC5-4B93-9874-D0E03F6B3BFD}">
      <dsp:nvSpPr>
        <dsp:cNvPr id="0" name=""/>
        <dsp:cNvSpPr/>
      </dsp:nvSpPr>
      <dsp:spPr>
        <a:xfrm>
          <a:off x="7308342" y="23868"/>
          <a:ext cx="3203971" cy="720000"/>
        </a:xfrm>
        <a:prstGeom prst="rect">
          <a:avLst/>
        </a:prstGeom>
        <a:solidFill>
          <a:srgbClr val="FF9933"/>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hr-HR" sz="1800" b="1" kern="1200" dirty="0">
              <a:latin typeface="Arial" panose="020B0604020202020204" pitchFamily="34" charset="0"/>
              <a:cs typeface="Arial" panose="020B0604020202020204" pitchFamily="34" charset="0"/>
            </a:rPr>
            <a:t>5 SCRUM EVENTS</a:t>
          </a:r>
          <a:endParaRPr lang="en-GB" sz="1800" kern="1200" dirty="0">
            <a:latin typeface="Arial" panose="020B0604020202020204" pitchFamily="34" charset="0"/>
            <a:cs typeface="Arial" panose="020B0604020202020204" pitchFamily="34" charset="0"/>
          </a:endParaRPr>
        </a:p>
      </dsp:txBody>
      <dsp:txXfrm>
        <a:off x="7308342" y="23868"/>
        <a:ext cx="3203971" cy="720000"/>
      </dsp:txXfrm>
    </dsp:sp>
    <dsp:sp modelId="{7CBCFF63-0B5B-4762-A153-6CDE4E9E6180}">
      <dsp:nvSpPr>
        <dsp:cNvPr id="0" name=""/>
        <dsp:cNvSpPr/>
      </dsp:nvSpPr>
      <dsp:spPr>
        <a:xfrm>
          <a:off x="7308342" y="743868"/>
          <a:ext cx="3203971" cy="1589097"/>
        </a:xfrm>
        <a:prstGeom prst="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0" kern="1200">
              <a:latin typeface="Arial" panose="020B0604020202020204" pitchFamily="34" charset="0"/>
              <a:cs typeface="Arial" panose="020B0604020202020204" pitchFamily="34" charset="0"/>
            </a:rPr>
            <a:t>Sprint</a:t>
          </a:r>
          <a:endParaRPr lang="en-GB" sz="1800" kern="120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b="0" kern="1200">
              <a:latin typeface="Arial" panose="020B0604020202020204" pitchFamily="34" charset="0"/>
              <a:cs typeface="Arial" panose="020B0604020202020204" pitchFamily="34" charset="0"/>
            </a:rPr>
            <a:t>Sprint Planning </a:t>
          </a:r>
          <a:endParaRPr lang="en-GB" sz="1800" kern="120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b="0" kern="1200">
              <a:latin typeface="Arial" panose="020B0604020202020204" pitchFamily="34" charset="0"/>
              <a:cs typeface="Arial" panose="020B0604020202020204" pitchFamily="34" charset="0"/>
            </a:rPr>
            <a:t>Daily Scrum</a:t>
          </a:r>
          <a:endParaRPr lang="en-GB" sz="1800" kern="120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Sprint Review</a:t>
          </a:r>
          <a:endParaRPr lang="en-GB" sz="1800" kern="1200" dirty="0">
            <a:latin typeface="Arial" panose="020B0604020202020204" pitchFamily="34" charset="0"/>
            <a:cs typeface="Arial" panose="020B0604020202020204" pitchFamily="34" charset="0"/>
          </a:endParaRPr>
        </a:p>
        <a:p>
          <a:pPr marL="171450" lvl="1" indent="-171450" algn="l" defTabSz="800100" rtl="0">
            <a:lnSpc>
              <a:spcPct val="90000"/>
            </a:lnSpc>
            <a:spcBef>
              <a:spcPct val="0"/>
            </a:spcBef>
            <a:spcAft>
              <a:spcPct val="15000"/>
            </a:spcAft>
            <a:buChar char="•"/>
          </a:pPr>
          <a:r>
            <a:rPr lang="en-US" sz="1800" b="0" kern="1200">
              <a:latin typeface="Arial" panose="020B0604020202020204" pitchFamily="34" charset="0"/>
              <a:cs typeface="Arial" panose="020B0604020202020204" pitchFamily="34" charset="0"/>
            </a:rPr>
            <a:t>Sprint Retrospective</a:t>
          </a:r>
          <a:endParaRPr lang="en-GB" sz="1800" kern="1200">
            <a:latin typeface="Arial" panose="020B0604020202020204" pitchFamily="34" charset="0"/>
            <a:cs typeface="Arial" panose="020B0604020202020204" pitchFamily="34" charset="0"/>
          </a:endParaRPr>
        </a:p>
      </dsp:txBody>
      <dsp:txXfrm>
        <a:off x="7308342" y="743868"/>
        <a:ext cx="3203971" cy="15890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58A97-0EF8-4970-BD0A-0A14F8193E56}">
      <dsp:nvSpPr>
        <dsp:cNvPr id="0" name=""/>
        <dsp:cNvSpPr/>
      </dsp:nvSpPr>
      <dsp:spPr>
        <a:xfrm>
          <a:off x="1473108" y="1965"/>
          <a:ext cx="3604468" cy="2162681"/>
        </a:xfrm>
        <a:prstGeom prst="rect">
          <a:avLst/>
        </a:prstGeom>
        <a:solidFill>
          <a:srgbClr val="374D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As a registered user, </a:t>
          </a:r>
        </a:p>
        <a:p>
          <a:pPr marL="0" lvl="0" indent="0" algn="ctr" defTabSz="889000" rtl="0">
            <a:lnSpc>
              <a:spcPct val="90000"/>
            </a:lnSpc>
            <a:spcBef>
              <a:spcPct val="0"/>
            </a:spcBef>
            <a:spcAft>
              <a:spcPct val="35000"/>
            </a:spcAft>
            <a:buNone/>
          </a:pPr>
          <a:r>
            <a:rPr lang="en-US" sz="2000" b="1" kern="1200" dirty="0"/>
            <a:t>I want to purchase XYZ products online </a:t>
          </a:r>
        </a:p>
        <a:p>
          <a:pPr marL="0" lvl="0" indent="0" algn="ctr" defTabSz="889000" rtl="0">
            <a:lnSpc>
              <a:spcPct val="90000"/>
            </a:lnSpc>
            <a:spcBef>
              <a:spcPct val="0"/>
            </a:spcBef>
            <a:spcAft>
              <a:spcPct val="35000"/>
            </a:spcAft>
            <a:buNone/>
          </a:pPr>
          <a:r>
            <a:rPr lang="en-US" sz="2000" b="1" kern="1200" dirty="0"/>
            <a:t>so that I do not have to go to the store.</a:t>
          </a:r>
          <a:endParaRPr lang="en-GB" sz="2000" b="1" kern="1200" dirty="0"/>
        </a:p>
      </dsp:txBody>
      <dsp:txXfrm>
        <a:off x="1473108" y="1965"/>
        <a:ext cx="3604468" cy="2162681"/>
      </dsp:txXfrm>
    </dsp:sp>
    <dsp:sp modelId="{1B97033A-F549-4CE8-8A9E-03CF657A18B0}">
      <dsp:nvSpPr>
        <dsp:cNvPr id="0" name=""/>
        <dsp:cNvSpPr/>
      </dsp:nvSpPr>
      <dsp:spPr>
        <a:xfrm>
          <a:off x="5438023" y="1965"/>
          <a:ext cx="3604468" cy="2162681"/>
        </a:xfrm>
        <a:prstGeom prst="rect">
          <a:avLst/>
        </a:prstGeom>
        <a:solidFill>
          <a:srgbClr val="374D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As a purchaser, </a:t>
          </a:r>
        </a:p>
        <a:p>
          <a:pPr marL="0" lvl="0" indent="0" algn="ctr" defTabSz="889000" rtl="0">
            <a:lnSpc>
              <a:spcPct val="90000"/>
            </a:lnSpc>
            <a:spcBef>
              <a:spcPct val="0"/>
            </a:spcBef>
            <a:spcAft>
              <a:spcPct val="35000"/>
            </a:spcAft>
            <a:buNone/>
          </a:pPr>
          <a:r>
            <a:rPr lang="en-US" sz="2000" b="1" kern="1200" dirty="0"/>
            <a:t>I want to search for generic equivalents of brand named items </a:t>
          </a:r>
        </a:p>
        <a:p>
          <a:pPr marL="0" lvl="0" indent="0" algn="ctr" defTabSz="889000" rtl="0">
            <a:lnSpc>
              <a:spcPct val="90000"/>
            </a:lnSpc>
            <a:spcBef>
              <a:spcPct val="0"/>
            </a:spcBef>
            <a:spcAft>
              <a:spcPct val="35000"/>
            </a:spcAft>
            <a:buNone/>
          </a:pPr>
          <a:r>
            <a:rPr lang="en-US" sz="2000" b="1" kern="1200" dirty="0"/>
            <a:t>so I can save money.</a:t>
          </a:r>
          <a:endParaRPr lang="en-GB" sz="2000" b="1" kern="1200" dirty="0"/>
        </a:p>
      </dsp:txBody>
      <dsp:txXfrm>
        <a:off x="5438023" y="1965"/>
        <a:ext cx="3604468" cy="2162681"/>
      </dsp:txXfrm>
    </dsp:sp>
    <dsp:sp modelId="{E207B6A3-154E-4C5F-B1BC-B63A15CAB23B}">
      <dsp:nvSpPr>
        <dsp:cNvPr id="0" name=""/>
        <dsp:cNvSpPr/>
      </dsp:nvSpPr>
      <dsp:spPr>
        <a:xfrm>
          <a:off x="1473108" y="2525092"/>
          <a:ext cx="3604468" cy="2162681"/>
        </a:xfrm>
        <a:prstGeom prst="rect">
          <a:avLst/>
        </a:prstGeom>
        <a:solidFill>
          <a:srgbClr val="374D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As a purchaser, </a:t>
          </a:r>
        </a:p>
        <a:p>
          <a:pPr marL="0" lvl="0" indent="0" algn="ctr" defTabSz="889000" rtl="0">
            <a:lnSpc>
              <a:spcPct val="90000"/>
            </a:lnSpc>
            <a:spcBef>
              <a:spcPct val="0"/>
            </a:spcBef>
            <a:spcAft>
              <a:spcPct val="35000"/>
            </a:spcAft>
            <a:buNone/>
          </a:pPr>
          <a:r>
            <a:rPr lang="en-US" sz="2000" b="1" kern="1200" dirty="0"/>
            <a:t>I want to get a receipt for a past transaction </a:t>
          </a:r>
        </a:p>
        <a:p>
          <a:pPr marL="0" lvl="0" indent="0" algn="ctr" defTabSz="889000" rtl="0">
            <a:lnSpc>
              <a:spcPct val="90000"/>
            </a:lnSpc>
            <a:spcBef>
              <a:spcPct val="0"/>
            </a:spcBef>
            <a:spcAft>
              <a:spcPct val="35000"/>
            </a:spcAft>
            <a:buNone/>
          </a:pPr>
          <a:r>
            <a:rPr lang="en-US" sz="2000" b="1" kern="1200" dirty="0"/>
            <a:t>so that I can keep my own off-line records.</a:t>
          </a:r>
          <a:endParaRPr lang="en-GB" sz="2000" b="1" kern="1200" dirty="0"/>
        </a:p>
      </dsp:txBody>
      <dsp:txXfrm>
        <a:off x="1473108" y="2525092"/>
        <a:ext cx="3604468" cy="2162681"/>
      </dsp:txXfrm>
    </dsp:sp>
    <dsp:sp modelId="{2DB62BE0-083F-43EF-AEE9-9E6EB4C9EAA1}">
      <dsp:nvSpPr>
        <dsp:cNvPr id="0" name=""/>
        <dsp:cNvSpPr/>
      </dsp:nvSpPr>
      <dsp:spPr>
        <a:xfrm>
          <a:off x="5438023" y="2525092"/>
          <a:ext cx="3604468" cy="2162681"/>
        </a:xfrm>
        <a:prstGeom prst="rect">
          <a:avLst/>
        </a:prstGeom>
        <a:solidFill>
          <a:srgbClr val="374D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As a vendor, </a:t>
          </a:r>
        </a:p>
        <a:p>
          <a:pPr marL="0" lvl="0" indent="0" algn="ctr" defTabSz="889000" rtl="0">
            <a:lnSpc>
              <a:spcPct val="90000"/>
            </a:lnSpc>
            <a:spcBef>
              <a:spcPct val="0"/>
            </a:spcBef>
            <a:spcAft>
              <a:spcPct val="35000"/>
            </a:spcAft>
            <a:buNone/>
          </a:pPr>
          <a:r>
            <a:rPr lang="en-US" sz="2000" b="1" kern="1200" dirty="0"/>
            <a:t>I want to see monthly sales reports </a:t>
          </a:r>
        </a:p>
        <a:p>
          <a:pPr marL="0" lvl="0" indent="0" algn="ctr" defTabSz="889000" rtl="0">
            <a:lnSpc>
              <a:spcPct val="90000"/>
            </a:lnSpc>
            <a:spcBef>
              <a:spcPct val="0"/>
            </a:spcBef>
            <a:spcAft>
              <a:spcPct val="35000"/>
            </a:spcAft>
            <a:buNone/>
          </a:pPr>
          <a:r>
            <a:rPr lang="en-US" sz="2000" b="1" kern="1200" dirty="0"/>
            <a:t>so I can see which products are selling best.</a:t>
          </a:r>
          <a:endParaRPr lang="en-GB" sz="2000" b="1" kern="1200" dirty="0"/>
        </a:p>
      </dsp:txBody>
      <dsp:txXfrm>
        <a:off x="5438023" y="2525092"/>
        <a:ext cx="3604468" cy="21626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6E88D-9EE7-4C8A-9789-3987797F3813}">
      <dsp:nvSpPr>
        <dsp:cNvPr id="0" name=""/>
        <dsp:cNvSpPr/>
      </dsp:nvSpPr>
      <dsp:spPr>
        <a:xfrm rot="10800000" flipV="1">
          <a:off x="0" y="3487928"/>
          <a:ext cx="6096000" cy="576072"/>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dirty="0"/>
            <a:t>Milestone: Lifecycle Objectives (LCO)</a:t>
          </a:r>
          <a:endParaRPr lang="en-US" sz="2600" kern="1200" dirty="0"/>
        </a:p>
      </dsp:txBody>
      <dsp:txXfrm rot="-10800000">
        <a:off x="0" y="3487928"/>
        <a:ext cx="6096000" cy="57607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F5B241-C3F9-491C-9F5D-4E196AD4A3FA}" type="datetimeFigureOut">
              <a:rPr lang="en-US" smtClean="0"/>
              <a:t>12/6/2022</a:t>
            </a:fld>
            <a:endParaRPr lang="en-US"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AC817-2377-4EC9-8A4F-CB399EE05F1C}" type="slidenum">
              <a:rPr lang="en-US" smtClean="0"/>
              <a:t>‹N°›</a:t>
            </a:fld>
            <a:endParaRPr lang="en-US" dirty="0"/>
          </a:p>
        </p:txBody>
      </p:sp>
    </p:spTree>
    <p:extLst>
      <p:ext uri="{BB962C8B-B14F-4D97-AF65-F5344CB8AC3E}">
        <p14:creationId xmlns:p14="http://schemas.microsoft.com/office/powerpoint/2010/main" val="209006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BE"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8DB8FC-EFFE-4B05-A027-FEEC77DF84F6}" type="datetimeFigureOut">
              <a:rPr lang="fr-BE" smtClean="0"/>
              <a:pPr/>
              <a:t>06-12-22</a:t>
            </a:fld>
            <a:endParaRPr lang="fr-BE"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BE"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BE"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11C742-A441-4D58-8713-A5B7413C6716}" type="slidenum">
              <a:rPr lang="fr-BE" smtClean="0"/>
              <a:pPr/>
              <a:t>‹N°›</a:t>
            </a:fld>
            <a:endParaRPr lang="fr-BE" dirty="0"/>
          </a:p>
        </p:txBody>
      </p:sp>
    </p:spTree>
    <p:extLst>
      <p:ext uri="{BB962C8B-B14F-4D97-AF65-F5344CB8AC3E}">
        <p14:creationId xmlns:p14="http://schemas.microsoft.com/office/powerpoint/2010/main" val="40456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crumguides.org/scrum-guide.html#tea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crumguides.org/scrum-guide.html#team-po"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www.scrumguides.org/scrum-guide.html#team-sm" TargetMode="External"/><Relationship Id="rId4" Type="http://schemas.openxmlformats.org/officeDocument/2006/relationships/hyperlink" Target="https://www.scrumguides.org/scrum-guide.html#team-dev"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scrumguides.org/scrum-guide.html#artifacts-productbacklo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scrumguides.org/scrum-guide.html#artifacts-increment"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crumguides.org/scrum-guide.html#artifact-transparency-done"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scrumguides.org/scrum-guide.html#events-planning"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scrumguides.org/scrum-guide.html#artifacts-sprintbacklog"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scrumguides.org/scrum-guide.html#events-daily"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Jeff_Sutherland" TargetMode="External"/><Relationship Id="rId13" Type="http://schemas.openxmlformats.org/officeDocument/2006/relationships/hyperlink" Target="https://en.wikipedia.org/wiki/Mike_Beedle" TargetMode="External"/><Relationship Id="rId18" Type="http://schemas.openxmlformats.org/officeDocument/2006/relationships/hyperlink" Target="https://en.wikipedia.org/w/index.php?title=Jon_Kern&amp;action=edit&amp;redlink=1" TargetMode="External"/><Relationship Id="rId3" Type="http://schemas.openxmlformats.org/officeDocument/2006/relationships/hyperlink" Target="https://en.wikipedia.org/wiki/Snowbird,_Utah" TargetMode="External"/><Relationship Id="rId21" Type="http://schemas.openxmlformats.org/officeDocument/2006/relationships/hyperlink" Target="https://en.wikipedia.org/wiki/Scott_Ambler" TargetMode="External"/><Relationship Id="rId7" Type="http://schemas.openxmlformats.org/officeDocument/2006/relationships/hyperlink" Target="https://en.wikipedia.org/wiki/Dave_Thomas_(programmer)" TargetMode="External"/><Relationship Id="rId12" Type="http://schemas.openxmlformats.org/officeDocument/2006/relationships/hyperlink" Target="https://en.wikipedia.org/wiki/Robert_C._Martin" TargetMode="External"/><Relationship Id="rId17" Type="http://schemas.openxmlformats.org/officeDocument/2006/relationships/hyperlink" Target="https://en.wikipedia.org/wiki/Ron_Jeffries" TargetMode="External"/><Relationship Id="rId2" Type="http://schemas.openxmlformats.org/officeDocument/2006/relationships/slide" Target="../slides/slide18.xml"/><Relationship Id="rId16" Type="http://schemas.openxmlformats.org/officeDocument/2006/relationships/hyperlink" Target="https://en.wikipedia.org/wiki/Andy_Hunt_(author)" TargetMode="External"/><Relationship Id="rId20" Type="http://schemas.openxmlformats.org/officeDocument/2006/relationships/hyperlink" Target="https://en.wikipedia.org/wiki/Stephen_J._Mellor" TargetMode="External"/><Relationship Id="rId1" Type="http://schemas.openxmlformats.org/officeDocument/2006/relationships/notesMaster" Target="../notesMasters/notesMaster1.xml"/><Relationship Id="rId6" Type="http://schemas.openxmlformats.org/officeDocument/2006/relationships/hyperlink" Target="https://en.wikipedia.org/wiki/Ward_Cunningham" TargetMode="External"/><Relationship Id="rId11" Type="http://schemas.openxmlformats.org/officeDocument/2006/relationships/hyperlink" Target="https://en.wikipedia.org/wiki/Alistair_Cockburn" TargetMode="External"/><Relationship Id="rId5" Type="http://schemas.openxmlformats.org/officeDocument/2006/relationships/hyperlink" Target="https://en.wikipedia.org/wiki/Kent_Beck" TargetMode="External"/><Relationship Id="rId15" Type="http://schemas.openxmlformats.org/officeDocument/2006/relationships/hyperlink" Target="https://en.wikipedia.org/wiki/Martin_Fowler_(software_engineer)" TargetMode="External"/><Relationship Id="rId10" Type="http://schemas.openxmlformats.org/officeDocument/2006/relationships/hyperlink" Target="https://en.wikipedia.org/wiki/Jim_Highsmith" TargetMode="External"/><Relationship Id="rId19" Type="http://schemas.openxmlformats.org/officeDocument/2006/relationships/hyperlink" Target="https://en.wikipedia.org/w/index.php?title=Brian_Marick&amp;action=edit&amp;redlink=1" TargetMode="External"/><Relationship Id="rId4" Type="http://schemas.openxmlformats.org/officeDocument/2006/relationships/hyperlink" Target="https://en.wikipedia.org/wiki/Utah" TargetMode="External"/><Relationship Id="rId9" Type="http://schemas.openxmlformats.org/officeDocument/2006/relationships/hyperlink" Target="https://en.wikipedia.org/wiki/Ken_Schwaber" TargetMode="External"/><Relationship Id="rId14" Type="http://schemas.openxmlformats.org/officeDocument/2006/relationships/hyperlink" Target="https://en.wikipedia.org/w/index.php?title=Arie_van_Bennekum&amp;action=edit&amp;redlink=1"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scrumguides.org/scrum-guide.html#events-review"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scrumguides.org/scrum-guide.html#events-retro"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46082"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460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6E5FD6D9-7903-47AC-8EF5-3F8DD8A44328}" type="slidenum">
              <a:rPr lang="en-US" sz="1200">
                <a:latin typeface="Arial" pitchFamily="34" charset="0"/>
              </a:rPr>
              <a:pPr eaLnBrk="1" hangingPunct="1"/>
              <a:t>1</a:t>
            </a:fld>
            <a:endParaRPr lang="en-US" sz="1200">
              <a:latin typeface="Arial" pitchFamily="34" charset="0"/>
            </a:endParaRPr>
          </a:p>
        </p:txBody>
      </p:sp>
      <p:sp>
        <p:nvSpPr>
          <p:cNvPr id="46084" name="Rectangle 2"/>
          <p:cNvSpPr>
            <a:spLocks noGrp="1" noRot="1" noChangeAspect="1" noChangeArrowheads="1" noTextEdit="1"/>
          </p:cNvSpPr>
          <p:nvPr>
            <p:ph type="sldImg"/>
          </p:nvPr>
        </p:nvSpPr>
        <p:spPr>
          <a:xfrm>
            <a:off x="1814513" y="823913"/>
            <a:ext cx="5386387" cy="3030537"/>
          </a:xfrm>
          <a:ln/>
        </p:spPr>
      </p:sp>
    </p:spTree>
    <p:extLst>
      <p:ext uri="{BB962C8B-B14F-4D97-AF65-F5344CB8AC3E}">
        <p14:creationId xmlns:p14="http://schemas.microsoft.com/office/powerpoint/2010/main" val="396856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7475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747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157351BB-A20B-415B-812C-3485C07616BD}" type="slidenum">
              <a:rPr lang="en-US" sz="1200">
                <a:latin typeface="Arial" pitchFamily="34" charset="0"/>
              </a:rPr>
              <a:pPr eaLnBrk="1" hangingPunct="1"/>
              <a:t>28</a:t>
            </a:fld>
            <a:endParaRPr lang="en-US" sz="1200">
              <a:latin typeface="Arial" pitchFamily="34" charset="0"/>
            </a:endParaRPr>
          </a:p>
        </p:txBody>
      </p:sp>
      <p:sp>
        <p:nvSpPr>
          <p:cNvPr id="74756" name="Rectangle 2"/>
          <p:cNvSpPr>
            <a:spLocks noGrp="1" noRot="1" noChangeAspect="1" noChangeArrowheads="1" noTextEdit="1"/>
          </p:cNvSpPr>
          <p:nvPr>
            <p:ph type="sldImg"/>
          </p:nvPr>
        </p:nvSpPr>
        <p:spPr>
          <a:xfrm>
            <a:off x="382588" y="684213"/>
            <a:ext cx="6096000" cy="3429000"/>
          </a:xfrm>
          <a:ln/>
        </p:spPr>
      </p:sp>
      <p:sp>
        <p:nvSpPr>
          <p:cNvPr id="74757"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A project is not like just IT support.</a:t>
            </a:r>
          </a:p>
        </p:txBody>
      </p:sp>
    </p:spTree>
    <p:extLst>
      <p:ext uri="{BB962C8B-B14F-4D97-AF65-F5344CB8AC3E}">
        <p14:creationId xmlns:p14="http://schemas.microsoft.com/office/powerpoint/2010/main" val="119259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76802"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7680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73C9B90D-9ECA-4FD1-8977-280B37D06143}" type="slidenum">
              <a:rPr lang="en-US" sz="1200">
                <a:latin typeface="Arial" pitchFamily="34" charset="0"/>
              </a:rPr>
              <a:pPr eaLnBrk="1" hangingPunct="1"/>
              <a:t>30</a:t>
            </a:fld>
            <a:endParaRPr lang="en-US" sz="1200">
              <a:latin typeface="Arial" pitchFamily="34" charset="0"/>
            </a:endParaRPr>
          </a:p>
        </p:txBody>
      </p:sp>
      <p:sp>
        <p:nvSpPr>
          <p:cNvPr id="76804" name="Rectangle 2"/>
          <p:cNvSpPr>
            <a:spLocks noGrp="1" noRot="1" noChangeAspect="1" noChangeArrowheads="1" noTextEdit="1"/>
          </p:cNvSpPr>
          <p:nvPr>
            <p:ph type="sldImg"/>
          </p:nvPr>
        </p:nvSpPr>
        <p:spPr>
          <a:xfrm>
            <a:off x="382588" y="684213"/>
            <a:ext cx="6096000" cy="3429000"/>
          </a:xfrm>
          <a:ln/>
        </p:spPr>
      </p:sp>
      <p:sp>
        <p:nvSpPr>
          <p:cNvPr id="76805"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1282940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80898"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808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3E31CF21-8EC2-40AE-9889-AD5839922AB0}" type="slidenum">
              <a:rPr lang="en-US" sz="1200">
                <a:latin typeface="Arial" pitchFamily="34" charset="0"/>
              </a:rPr>
              <a:pPr eaLnBrk="1" hangingPunct="1"/>
              <a:t>31</a:t>
            </a:fld>
            <a:endParaRPr lang="en-US" sz="1200">
              <a:latin typeface="Arial" pitchFamily="34" charset="0"/>
            </a:endParaRPr>
          </a:p>
        </p:txBody>
      </p:sp>
      <p:sp>
        <p:nvSpPr>
          <p:cNvPr id="80900" name="Rectangle 2"/>
          <p:cNvSpPr>
            <a:spLocks noGrp="1" noRot="1" noChangeAspect="1" noChangeArrowheads="1" noTextEdit="1"/>
          </p:cNvSpPr>
          <p:nvPr>
            <p:ph type="sldImg"/>
          </p:nvPr>
        </p:nvSpPr>
        <p:spPr>
          <a:xfrm>
            <a:off x="382588" y="685800"/>
            <a:ext cx="6096000" cy="3429000"/>
          </a:xfrm>
          <a:ln/>
        </p:spPr>
      </p:sp>
      <p:sp>
        <p:nvSpPr>
          <p:cNvPr id="809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The roles of the developers and the managers are related but distinct. Often in small projects these boundaries are vague. Or a techie promoted into a manager</a:t>
            </a:r>
            <a:r>
              <a:rPr lang="ja-JP" altLang="en-US" dirty="0">
                <a:latin typeface="Arial" pitchFamily="34" charset="0"/>
              </a:rPr>
              <a:t>’</a:t>
            </a:r>
            <a:r>
              <a:rPr lang="en-US" altLang="ja-JP" dirty="0">
                <a:latin typeface="Arial" pitchFamily="34" charset="0"/>
              </a:rPr>
              <a:t>s position will mix things up and not do a good job at one or the other.</a:t>
            </a:r>
            <a:endParaRPr lang="en-US" dirty="0">
              <a:latin typeface="Arial" pitchFamily="34" charset="0"/>
            </a:endParaRPr>
          </a:p>
        </p:txBody>
      </p:sp>
    </p:spTree>
    <p:extLst>
      <p:ext uri="{BB962C8B-B14F-4D97-AF65-F5344CB8AC3E}">
        <p14:creationId xmlns:p14="http://schemas.microsoft.com/office/powerpoint/2010/main" val="350265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8294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829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47F6DC71-3A39-4B81-923B-7048A04EC022}" type="slidenum">
              <a:rPr lang="en-US" sz="1200">
                <a:latin typeface="Arial" pitchFamily="34" charset="0"/>
              </a:rPr>
              <a:pPr eaLnBrk="1" hangingPunct="1"/>
              <a:t>32</a:t>
            </a:fld>
            <a:endParaRPr lang="en-US" sz="1200">
              <a:latin typeface="Arial" pitchFamily="34" charset="0"/>
            </a:endParaRPr>
          </a:p>
        </p:txBody>
      </p:sp>
      <p:sp>
        <p:nvSpPr>
          <p:cNvPr id="82948" name="Rectangle 2"/>
          <p:cNvSpPr>
            <a:spLocks noGrp="1" noRot="1" noChangeAspect="1" noChangeArrowheads="1" noTextEdit="1"/>
          </p:cNvSpPr>
          <p:nvPr>
            <p:ph type="sldImg"/>
          </p:nvPr>
        </p:nvSpPr>
        <p:spPr>
          <a:xfrm>
            <a:off x="382588" y="685800"/>
            <a:ext cx="6096000" cy="3429000"/>
          </a:xfrm>
          <a:ln/>
        </p:spPr>
      </p:sp>
      <p:sp>
        <p:nvSpPr>
          <p:cNvPr id="829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Our view of </a:t>
            </a:r>
            <a:r>
              <a:rPr lang="ja-JP" altLang="en-US">
                <a:latin typeface="Arial" pitchFamily="34" charset="0"/>
              </a:rPr>
              <a:t>“</a:t>
            </a:r>
            <a:r>
              <a:rPr lang="en-US" altLang="ja-JP">
                <a:latin typeface="Arial" pitchFamily="34" charset="0"/>
              </a:rPr>
              <a:t>control</a:t>
            </a:r>
            <a:r>
              <a:rPr lang="ja-JP" altLang="en-US">
                <a:latin typeface="Arial" pitchFamily="34" charset="0"/>
              </a:rPr>
              <a:t>”</a:t>
            </a:r>
            <a:r>
              <a:rPr lang="en-US" altLang="ja-JP">
                <a:latin typeface="Arial" pitchFamily="34" charset="0"/>
              </a:rPr>
              <a:t> also evolves as an organization matures. But often it get stuck in prescriptive stage, which is still the case for many large organizations </a:t>
            </a:r>
            <a:endParaRPr lang="en-US">
              <a:latin typeface="Arial" pitchFamily="34" charset="0"/>
            </a:endParaRPr>
          </a:p>
        </p:txBody>
      </p:sp>
    </p:spTree>
    <p:extLst>
      <p:ext uri="{BB962C8B-B14F-4D97-AF65-F5344CB8AC3E}">
        <p14:creationId xmlns:p14="http://schemas.microsoft.com/office/powerpoint/2010/main" val="2818043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8499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849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F3F3BE1A-F509-4DD8-BA4E-724671E6E1C5}" type="slidenum">
              <a:rPr lang="en-US" sz="1200">
                <a:latin typeface="Arial" pitchFamily="34" charset="0"/>
              </a:rPr>
              <a:pPr eaLnBrk="1" hangingPunct="1"/>
              <a:t>33</a:t>
            </a:fld>
            <a:endParaRPr lang="en-US" sz="1200">
              <a:latin typeface="Arial" pitchFamily="34" charset="0"/>
            </a:endParaRPr>
          </a:p>
        </p:txBody>
      </p:sp>
      <p:sp>
        <p:nvSpPr>
          <p:cNvPr id="84996" name="Rectangle 2"/>
          <p:cNvSpPr>
            <a:spLocks noGrp="1" noRot="1" noChangeAspect="1" noChangeArrowheads="1" noTextEdit="1"/>
          </p:cNvSpPr>
          <p:nvPr>
            <p:ph type="sldImg"/>
          </p:nvPr>
        </p:nvSpPr>
        <p:spPr>
          <a:xfrm>
            <a:off x="382588" y="684213"/>
            <a:ext cx="6096000" cy="3429000"/>
          </a:xfrm>
          <a:ln/>
        </p:spPr>
      </p:sp>
      <p:sp>
        <p:nvSpPr>
          <p:cNvPr id="84997"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Process = the recipes used by a project team to develop software. One key sub-process is project management.</a:t>
            </a:r>
          </a:p>
        </p:txBody>
      </p:sp>
    </p:spTree>
    <p:extLst>
      <p:ext uri="{BB962C8B-B14F-4D97-AF65-F5344CB8AC3E}">
        <p14:creationId xmlns:p14="http://schemas.microsoft.com/office/powerpoint/2010/main" val="1917443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89090"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890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EF018FDF-A989-4F63-A3A6-7E61EDC36D17}" type="slidenum">
              <a:rPr lang="en-US" sz="1200">
                <a:latin typeface="Arial" pitchFamily="34" charset="0"/>
              </a:rPr>
              <a:pPr eaLnBrk="1" hangingPunct="1"/>
              <a:t>34</a:t>
            </a:fld>
            <a:endParaRPr lang="en-US" sz="1200">
              <a:latin typeface="Arial" pitchFamily="34" charset="0"/>
            </a:endParaRPr>
          </a:p>
        </p:txBody>
      </p:sp>
      <p:sp>
        <p:nvSpPr>
          <p:cNvPr id="89092" name="Rectangle 2"/>
          <p:cNvSpPr>
            <a:spLocks noGrp="1" noRot="1" noChangeAspect="1" noChangeArrowheads="1" noTextEdit="1"/>
          </p:cNvSpPr>
          <p:nvPr>
            <p:ph type="sldImg"/>
          </p:nvPr>
        </p:nvSpPr>
        <p:spPr>
          <a:xfrm>
            <a:off x="382588" y="684213"/>
            <a:ext cx="6096000" cy="3429000"/>
          </a:xfrm>
          <a:ln/>
        </p:spPr>
      </p:sp>
      <p:sp>
        <p:nvSpPr>
          <p:cNvPr id="89093"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224963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91138"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911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57C979BE-FA6C-4261-82A6-66CEF5DD7AA6}" type="slidenum">
              <a:rPr lang="en-US" sz="1200">
                <a:latin typeface="Arial" pitchFamily="34" charset="0"/>
              </a:rPr>
              <a:pPr eaLnBrk="1" hangingPunct="1"/>
              <a:t>35</a:t>
            </a:fld>
            <a:endParaRPr lang="en-US" sz="1200">
              <a:latin typeface="Arial" pitchFamily="34" charset="0"/>
            </a:endParaRPr>
          </a:p>
        </p:txBody>
      </p:sp>
      <p:sp>
        <p:nvSpPr>
          <p:cNvPr id="91140" name="Rectangle 2"/>
          <p:cNvSpPr>
            <a:spLocks noGrp="1" noRot="1" noChangeAspect="1" noChangeArrowheads="1" noTextEdit="1"/>
          </p:cNvSpPr>
          <p:nvPr>
            <p:ph type="sldImg"/>
          </p:nvPr>
        </p:nvSpPr>
        <p:spPr>
          <a:xfrm>
            <a:off x="382588" y="684213"/>
            <a:ext cx="6096000" cy="3429000"/>
          </a:xfrm>
          <a:ln/>
        </p:spPr>
      </p:sp>
      <p:sp>
        <p:nvSpPr>
          <p:cNvPr id="91141"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A process framework is not a process that can be executed. it is used either to develop a process, or to analyze a process. it must be complement by concrete recipes.</a:t>
            </a:r>
          </a:p>
          <a:p>
            <a:pPr eaLnBrk="1" hangingPunct="1"/>
            <a:r>
              <a:rPr lang="en-US">
                <a:latin typeface="Arial" pitchFamily="34" charset="0"/>
              </a:rPr>
              <a:t>It does not mean much for an organization that they use ISO 12207 or CMM as their process. It only indicate the structure and jargon they use.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89090"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890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EF018FDF-A989-4F63-A3A6-7E61EDC36D17}" type="slidenum">
              <a:rPr lang="en-US" sz="1200">
                <a:latin typeface="Arial" pitchFamily="34" charset="0"/>
              </a:rPr>
              <a:pPr eaLnBrk="1" hangingPunct="1"/>
              <a:t>36</a:t>
            </a:fld>
            <a:endParaRPr lang="en-US" sz="1200">
              <a:latin typeface="Arial" pitchFamily="34" charset="0"/>
            </a:endParaRPr>
          </a:p>
        </p:txBody>
      </p:sp>
      <p:sp>
        <p:nvSpPr>
          <p:cNvPr id="89092" name="Rectangle 2"/>
          <p:cNvSpPr>
            <a:spLocks noGrp="1" noRot="1" noChangeAspect="1" noChangeArrowheads="1" noTextEdit="1"/>
          </p:cNvSpPr>
          <p:nvPr>
            <p:ph type="sldImg"/>
          </p:nvPr>
        </p:nvSpPr>
        <p:spPr>
          <a:xfrm>
            <a:off x="382588" y="684213"/>
            <a:ext cx="6096000" cy="3429000"/>
          </a:xfrm>
          <a:ln/>
        </p:spPr>
      </p:sp>
      <p:sp>
        <p:nvSpPr>
          <p:cNvPr id="89093"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3069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9318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931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AC1B59F9-6240-48DC-9573-4DCC511CD457}" type="slidenum">
              <a:rPr lang="en-US" sz="1200">
                <a:latin typeface="Arial" pitchFamily="34" charset="0"/>
              </a:rPr>
              <a:pPr eaLnBrk="1" hangingPunct="1"/>
              <a:t>37</a:t>
            </a:fld>
            <a:endParaRPr lang="en-US" sz="1200">
              <a:latin typeface="Arial" pitchFamily="34" charset="0"/>
            </a:endParaRPr>
          </a:p>
        </p:txBody>
      </p:sp>
      <p:sp>
        <p:nvSpPr>
          <p:cNvPr id="93188" name="Rectangle 2"/>
          <p:cNvSpPr>
            <a:spLocks noGrp="1" noRot="1" noChangeAspect="1" noChangeArrowheads="1" noTextEdit="1"/>
          </p:cNvSpPr>
          <p:nvPr>
            <p:ph type="sldImg"/>
          </p:nvPr>
        </p:nvSpPr>
        <p:spPr>
          <a:xfrm>
            <a:off x="382588" y="684213"/>
            <a:ext cx="6096000" cy="3429000"/>
          </a:xfrm>
          <a:ln/>
        </p:spPr>
      </p:sp>
      <p:sp>
        <p:nvSpPr>
          <p:cNvPr id="93189"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381820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9523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9523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68B6A2FB-1664-4533-91CB-EADB68CF025A}" type="slidenum">
              <a:rPr lang="en-US" sz="1200">
                <a:latin typeface="Arial" pitchFamily="34" charset="0"/>
              </a:rPr>
              <a:pPr eaLnBrk="1" hangingPunct="1"/>
              <a:t>38</a:t>
            </a:fld>
            <a:endParaRPr lang="en-US" sz="1200">
              <a:latin typeface="Arial" pitchFamily="34" charset="0"/>
            </a:endParaRPr>
          </a:p>
        </p:txBody>
      </p:sp>
      <p:sp>
        <p:nvSpPr>
          <p:cNvPr id="95236" name="Rectangle 2"/>
          <p:cNvSpPr>
            <a:spLocks noGrp="1" noRot="1" noChangeAspect="1" noChangeArrowheads="1" noTextEdit="1"/>
          </p:cNvSpPr>
          <p:nvPr>
            <p:ph type="sldImg"/>
          </p:nvPr>
        </p:nvSpPr>
        <p:spPr>
          <a:xfrm>
            <a:off x="382588" y="684213"/>
            <a:ext cx="6096000" cy="3429000"/>
          </a:xfrm>
          <a:ln/>
        </p:spPr>
      </p:sp>
      <p:sp>
        <p:nvSpPr>
          <p:cNvPr id="95237"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48130"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481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33ECE7DF-7CBC-4A38-A667-3A273B58869E}" type="slidenum">
              <a:rPr lang="en-US" sz="1200">
                <a:latin typeface="Arial" pitchFamily="34" charset="0"/>
              </a:rPr>
              <a:pPr eaLnBrk="1" hangingPunct="1"/>
              <a:t>2</a:t>
            </a:fld>
            <a:endParaRPr lang="en-US" sz="1200">
              <a:latin typeface="Arial" pitchFamily="34" charset="0"/>
            </a:endParaRPr>
          </a:p>
        </p:txBody>
      </p:sp>
      <p:sp>
        <p:nvSpPr>
          <p:cNvPr id="48132" name="Rectangle 2"/>
          <p:cNvSpPr>
            <a:spLocks noGrp="1" noRot="1" noChangeAspect="1" noChangeArrowheads="1" noTextEdit="1"/>
          </p:cNvSpPr>
          <p:nvPr>
            <p:ph type="sldImg"/>
          </p:nvPr>
        </p:nvSpPr>
        <p:spPr>
          <a:xfrm>
            <a:off x="382588" y="684213"/>
            <a:ext cx="6096000" cy="3429000"/>
          </a:xfrm>
          <a:ln/>
        </p:spPr>
      </p:sp>
      <p:sp>
        <p:nvSpPr>
          <p:cNvPr id="48133"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97282"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9728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BEAC8F72-FE66-4064-94AE-B33DD656F286}" type="slidenum">
              <a:rPr lang="en-US" sz="1200">
                <a:latin typeface="Arial" pitchFamily="34" charset="0"/>
              </a:rPr>
              <a:pPr eaLnBrk="1" hangingPunct="1"/>
              <a:t>39</a:t>
            </a:fld>
            <a:endParaRPr lang="en-US" sz="1200">
              <a:latin typeface="Arial" pitchFamily="34" charset="0"/>
            </a:endParaRPr>
          </a:p>
        </p:txBody>
      </p:sp>
      <p:sp>
        <p:nvSpPr>
          <p:cNvPr id="97284" name="Rectangle 2"/>
          <p:cNvSpPr>
            <a:spLocks noGrp="1" noRot="1" noChangeAspect="1" noChangeArrowheads="1" noTextEdit="1"/>
          </p:cNvSpPr>
          <p:nvPr>
            <p:ph type="sldImg"/>
          </p:nvPr>
        </p:nvSpPr>
        <p:spPr>
          <a:xfrm>
            <a:off x="382588" y="684213"/>
            <a:ext cx="6096000" cy="3429000"/>
          </a:xfrm>
          <a:ln/>
        </p:spPr>
      </p:sp>
      <p:sp>
        <p:nvSpPr>
          <p:cNvPr id="97285"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01378"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013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23D188D7-C653-4852-937E-9EF2438DDB25}" type="slidenum">
              <a:rPr lang="en-US" sz="1200">
                <a:latin typeface="Arial" pitchFamily="34" charset="0"/>
              </a:rPr>
              <a:pPr eaLnBrk="1" hangingPunct="1"/>
              <a:t>40</a:t>
            </a:fld>
            <a:endParaRPr lang="en-US" sz="1200">
              <a:latin typeface="Arial" pitchFamily="34" charset="0"/>
            </a:endParaRPr>
          </a:p>
        </p:txBody>
      </p:sp>
      <p:sp>
        <p:nvSpPr>
          <p:cNvPr id="101380" name="Rectangle 2"/>
          <p:cNvSpPr>
            <a:spLocks noGrp="1" noRot="1" noChangeAspect="1" noChangeArrowheads="1" noTextEdit="1"/>
          </p:cNvSpPr>
          <p:nvPr>
            <p:ph type="sldImg"/>
          </p:nvPr>
        </p:nvSpPr>
        <p:spPr>
          <a:xfrm>
            <a:off x="382588" y="685800"/>
            <a:ext cx="6096000" cy="3429000"/>
          </a:xfrm>
          <a:ln/>
        </p:spPr>
      </p:sp>
      <p:sp>
        <p:nvSpPr>
          <p:cNvPr id="1013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This was invented in the late 1930</a:t>
            </a:r>
            <a:r>
              <a:rPr lang="ja-JP" altLang="en-US" dirty="0">
                <a:latin typeface="Arial" pitchFamily="34" charset="0"/>
              </a:rPr>
              <a:t>’</a:t>
            </a:r>
            <a:r>
              <a:rPr lang="en-US" altLang="ja-JP" dirty="0">
                <a:latin typeface="Arial" pitchFamily="34" charset="0"/>
              </a:rPr>
              <a:t>s.</a:t>
            </a:r>
            <a:endParaRPr lang="en-US" dirty="0">
              <a:latin typeface="Arial" pitchFamily="34" charset="0"/>
            </a:endParaRPr>
          </a:p>
        </p:txBody>
      </p:sp>
    </p:spTree>
    <p:extLst>
      <p:ext uri="{BB962C8B-B14F-4D97-AF65-F5344CB8AC3E}">
        <p14:creationId xmlns:p14="http://schemas.microsoft.com/office/powerpoint/2010/main" val="220744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07522"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0752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8A2BD080-B623-40A8-AB43-4AE9335B19B3}" type="slidenum">
              <a:rPr lang="en-US" sz="1200">
                <a:latin typeface="Arial" pitchFamily="34" charset="0"/>
              </a:rPr>
              <a:pPr eaLnBrk="1" hangingPunct="1"/>
              <a:t>41</a:t>
            </a:fld>
            <a:endParaRPr lang="en-US" sz="1200">
              <a:latin typeface="Arial" pitchFamily="34" charset="0"/>
            </a:endParaRPr>
          </a:p>
        </p:txBody>
      </p:sp>
      <p:sp>
        <p:nvSpPr>
          <p:cNvPr id="107524" name="Rectangle 2"/>
          <p:cNvSpPr>
            <a:spLocks noGrp="1" noRot="1" noChangeAspect="1" noChangeArrowheads="1" noTextEdit="1"/>
          </p:cNvSpPr>
          <p:nvPr>
            <p:ph type="sldImg"/>
          </p:nvPr>
        </p:nvSpPr>
        <p:spPr>
          <a:xfrm>
            <a:off x="382588" y="684213"/>
            <a:ext cx="6096000" cy="3429000"/>
          </a:xfrm>
          <a:ln/>
        </p:spPr>
      </p:sp>
      <p:sp>
        <p:nvSpPr>
          <p:cNvPr id="107525"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This has become the main beacon, the main reference for project managers in general. It is however unfortunate that it is not quite well suited to software development, as we will see throughout the course.</a:t>
            </a:r>
          </a:p>
        </p:txBody>
      </p:sp>
    </p:spTree>
    <p:extLst>
      <p:ext uri="{BB962C8B-B14F-4D97-AF65-F5344CB8AC3E}">
        <p14:creationId xmlns:p14="http://schemas.microsoft.com/office/powerpoint/2010/main" val="1046230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09570"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095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56A984DA-3752-4EBE-ACD2-9A4935BF6D92}" type="slidenum">
              <a:rPr lang="en-US" sz="1200">
                <a:latin typeface="Arial" pitchFamily="34" charset="0"/>
              </a:rPr>
              <a:pPr eaLnBrk="1" hangingPunct="1"/>
              <a:t>42</a:t>
            </a:fld>
            <a:endParaRPr lang="en-US" sz="1200">
              <a:latin typeface="Arial" pitchFamily="34" charset="0"/>
            </a:endParaRPr>
          </a:p>
        </p:txBody>
      </p:sp>
      <p:sp>
        <p:nvSpPr>
          <p:cNvPr id="109572" name="Rectangle 2"/>
          <p:cNvSpPr>
            <a:spLocks noGrp="1" noRot="1" noChangeAspect="1" noChangeArrowheads="1" noTextEdit="1"/>
          </p:cNvSpPr>
          <p:nvPr>
            <p:ph type="sldImg"/>
          </p:nvPr>
        </p:nvSpPr>
        <p:spPr>
          <a:xfrm>
            <a:off x="382588" y="684213"/>
            <a:ext cx="6096000" cy="3429000"/>
          </a:xfrm>
          <a:ln/>
        </p:spPr>
      </p:sp>
      <p:sp>
        <p:nvSpPr>
          <p:cNvPr id="109573"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And we notice that MSFT did not go too far to organize the management part of MSF. The project management discipline of RUP is also heavily inspired by the PMBOK, at the outermost level.</a:t>
            </a:r>
          </a:p>
        </p:txBody>
      </p:sp>
    </p:spTree>
    <p:extLst>
      <p:ext uri="{BB962C8B-B14F-4D97-AF65-F5344CB8AC3E}">
        <p14:creationId xmlns:p14="http://schemas.microsoft.com/office/powerpoint/2010/main" val="182212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11618"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116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46DDC5B0-D933-418C-A878-C4485B3CBB2D}" type="slidenum">
              <a:rPr lang="en-US" sz="1200">
                <a:latin typeface="Arial" pitchFamily="34" charset="0"/>
              </a:rPr>
              <a:pPr eaLnBrk="1" hangingPunct="1"/>
              <a:t>43</a:t>
            </a:fld>
            <a:endParaRPr lang="en-US" sz="1200">
              <a:latin typeface="Arial" pitchFamily="34" charset="0"/>
            </a:endParaRPr>
          </a:p>
        </p:txBody>
      </p:sp>
      <p:sp>
        <p:nvSpPr>
          <p:cNvPr id="111620" name="Rectangle 2"/>
          <p:cNvSpPr>
            <a:spLocks noGrp="1" noRot="1" noChangeAspect="1" noChangeArrowheads="1" noTextEdit="1"/>
          </p:cNvSpPr>
          <p:nvPr>
            <p:ph type="sldImg"/>
          </p:nvPr>
        </p:nvSpPr>
        <p:spPr>
          <a:xfrm>
            <a:off x="382588" y="685800"/>
            <a:ext cx="6096000" cy="3429000"/>
          </a:xfrm>
          <a:ln/>
        </p:spPr>
      </p:sp>
      <p:sp>
        <p:nvSpPr>
          <p:cNvPr id="1116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It is quite encyclopedic.</a:t>
            </a:r>
          </a:p>
        </p:txBody>
      </p:sp>
    </p:spTree>
    <p:extLst>
      <p:ext uri="{BB962C8B-B14F-4D97-AF65-F5344CB8AC3E}">
        <p14:creationId xmlns:p14="http://schemas.microsoft.com/office/powerpoint/2010/main" val="37654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1366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1366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D33DC74A-2585-43F0-A5B7-17DCDF08E266}" type="slidenum">
              <a:rPr lang="en-US" sz="1200">
                <a:latin typeface="Arial" pitchFamily="34" charset="0"/>
              </a:rPr>
              <a:pPr eaLnBrk="1" hangingPunct="1"/>
              <a:t>44</a:t>
            </a:fld>
            <a:endParaRPr lang="en-US" sz="1200">
              <a:latin typeface="Arial" pitchFamily="34" charset="0"/>
            </a:endParaRPr>
          </a:p>
        </p:txBody>
      </p:sp>
      <p:sp>
        <p:nvSpPr>
          <p:cNvPr id="113668" name="Rectangle 2"/>
          <p:cNvSpPr>
            <a:spLocks noGrp="1" noRot="1" noChangeAspect="1" noChangeArrowheads="1" noTextEdit="1"/>
          </p:cNvSpPr>
          <p:nvPr>
            <p:ph type="sldImg"/>
          </p:nvPr>
        </p:nvSpPr>
        <p:spPr>
          <a:xfrm>
            <a:off x="382588" y="685800"/>
            <a:ext cx="6096000" cy="3429000"/>
          </a:xfrm>
          <a:ln/>
        </p:spPr>
      </p:sp>
      <p:sp>
        <p:nvSpPr>
          <p:cNvPr id="1136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4011963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1571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157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A7AC235C-DDCD-4CDF-B686-83924B974863}" type="slidenum">
              <a:rPr lang="en-US" sz="1200">
                <a:latin typeface="Arial" pitchFamily="34" charset="0"/>
              </a:rPr>
              <a:pPr eaLnBrk="1" hangingPunct="1"/>
              <a:t>45</a:t>
            </a:fld>
            <a:endParaRPr lang="en-US" sz="1200">
              <a:latin typeface="Arial" pitchFamily="34" charset="0"/>
            </a:endParaRPr>
          </a:p>
        </p:txBody>
      </p:sp>
      <p:sp>
        <p:nvSpPr>
          <p:cNvPr id="115716" name="Rectangle 2"/>
          <p:cNvSpPr>
            <a:spLocks noGrp="1" noRot="1" noChangeAspect="1" noChangeArrowheads="1" noTextEdit="1"/>
          </p:cNvSpPr>
          <p:nvPr>
            <p:ph type="sldImg"/>
          </p:nvPr>
        </p:nvSpPr>
        <p:spPr>
          <a:xfrm>
            <a:off x="382588" y="685800"/>
            <a:ext cx="6096000" cy="3429000"/>
          </a:xfrm>
          <a:ln/>
        </p:spPr>
      </p:sp>
      <p:sp>
        <p:nvSpPr>
          <p:cNvPr id="1157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4055314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17762"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177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DC1B838B-CE9A-4470-B9CD-29FF6BA983EA}" type="slidenum">
              <a:rPr lang="en-US" sz="1200">
                <a:latin typeface="Arial" pitchFamily="34" charset="0"/>
              </a:rPr>
              <a:pPr eaLnBrk="1" hangingPunct="1"/>
              <a:t>46</a:t>
            </a:fld>
            <a:endParaRPr lang="en-US" sz="1200">
              <a:latin typeface="Arial" pitchFamily="34" charset="0"/>
            </a:endParaRPr>
          </a:p>
        </p:txBody>
      </p:sp>
      <p:sp>
        <p:nvSpPr>
          <p:cNvPr id="117764" name="Rectangle 2"/>
          <p:cNvSpPr>
            <a:spLocks noGrp="1" noRot="1" noChangeAspect="1" noChangeArrowheads="1" noTextEdit="1"/>
          </p:cNvSpPr>
          <p:nvPr>
            <p:ph type="sldImg"/>
          </p:nvPr>
        </p:nvSpPr>
        <p:spPr>
          <a:xfrm>
            <a:off x="382588" y="685800"/>
            <a:ext cx="6096000" cy="3429000"/>
          </a:xfrm>
          <a:ln/>
        </p:spPr>
      </p:sp>
      <p:sp>
        <p:nvSpPr>
          <p:cNvPr id="1177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3742089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1571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157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A7AC235C-DDCD-4CDF-B686-83924B974863}" type="slidenum">
              <a:rPr lang="en-US" sz="1200">
                <a:latin typeface="Arial" pitchFamily="34" charset="0"/>
              </a:rPr>
              <a:pPr eaLnBrk="1" hangingPunct="1"/>
              <a:t>47</a:t>
            </a:fld>
            <a:endParaRPr lang="en-US" sz="1200">
              <a:latin typeface="Arial" pitchFamily="34" charset="0"/>
            </a:endParaRPr>
          </a:p>
        </p:txBody>
      </p:sp>
      <p:sp>
        <p:nvSpPr>
          <p:cNvPr id="115716" name="Rectangle 2"/>
          <p:cNvSpPr>
            <a:spLocks noGrp="1" noRot="1" noChangeAspect="1" noChangeArrowheads="1" noTextEdit="1"/>
          </p:cNvSpPr>
          <p:nvPr>
            <p:ph type="sldImg"/>
          </p:nvPr>
        </p:nvSpPr>
        <p:spPr>
          <a:xfrm>
            <a:off x="382588" y="685800"/>
            <a:ext cx="6096000" cy="3429000"/>
          </a:xfrm>
          <a:ln/>
        </p:spPr>
      </p:sp>
      <p:sp>
        <p:nvSpPr>
          <p:cNvPr id="1157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3495938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40290"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402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0EAA7E9C-B1CB-48B9-A9C8-673A90880668}" type="slidenum">
              <a:rPr lang="en-US" sz="1200">
                <a:latin typeface="Arial" pitchFamily="34" charset="0"/>
              </a:rPr>
              <a:pPr eaLnBrk="1" hangingPunct="1"/>
              <a:t>48</a:t>
            </a:fld>
            <a:endParaRPr lang="en-US" sz="1200">
              <a:latin typeface="Arial" pitchFamily="34" charset="0"/>
            </a:endParaRPr>
          </a:p>
        </p:txBody>
      </p:sp>
      <p:sp>
        <p:nvSpPr>
          <p:cNvPr id="140292" name="Rectangle 2"/>
          <p:cNvSpPr>
            <a:spLocks noGrp="1" noRot="1" noChangeAspect="1" noChangeArrowheads="1" noTextEdit="1"/>
          </p:cNvSpPr>
          <p:nvPr>
            <p:ph type="sldImg"/>
          </p:nvPr>
        </p:nvSpPr>
        <p:spPr>
          <a:xfrm>
            <a:off x="382588" y="684213"/>
            <a:ext cx="6096000" cy="3429000"/>
          </a:xfrm>
          <a:ln/>
        </p:spPr>
      </p:sp>
      <p:sp>
        <p:nvSpPr>
          <p:cNvPr id="140293"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Leading into agile processes….. from plan-driven to highly adaptive.</a:t>
            </a:r>
          </a:p>
        </p:txBody>
      </p:sp>
    </p:spTree>
    <p:extLst>
      <p:ext uri="{BB962C8B-B14F-4D97-AF65-F5344CB8AC3E}">
        <p14:creationId xmlns:p14="http://schemas.microsoft.com/office/powerpoint/2010/main" val="150493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5222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5222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D8FE40A3-4852-400C-B280-5B0EBD5292EA}" type="slidenum">
              <a:rPr lang="en-US" sz="1200">
                <a:latin typeface="Arial" pitchFamily="34" charset="0"/>
              </a:rPr>
              <a:pPr eaLnBrk="1" hangingPunct="1"/>
              <a:t>3</a:t>
            </a:fld>
            <a:endParaRPr lang="en-US" sz="1200">
              <a:latin typeface="Arial" pitchFamily="34" charset="0"/>
            </a:endParaRPr>
          </a:p>
        </p:txBody>
      </p:sp>
      <p:sp>
        <p:nvSpPr>
          <p:cNvPr id="52228" name="Rectangle 2"/>
          <p:cNvSpPr>
            <a:spLocks noGrp="1" noRot="1" noChangeAspect="1" noChangeArrowheads="1" noTextEdit="1"/>
          </p:cNvSpPr>
          <p:nvPr>
            <p:ph type="sldImg"/>
          </p:nvPr>
        </p:nvSpPr>
        <p:spPr>
          <a:xfrm>
            <a:off x="382588" y="684213"/>
            <a:ext cx="6096000" cy="3429000"/>
          </a:xfrm>
          <a:ln/>
        </p:spPr>
      </p:sp>
      <p:sp>
        <p:nvSpPr>
          <p:cNvPr id="52229"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The next slides just expand a bit on the outline, to give students a more complete picture of what there is to come.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14438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1443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0E25460E-1258-415B-8DA7-784C90BCA8D0}" type="slidenum">
              <a:rPr lang="en-US" sz="1200">
                <a:latin typeface="Arial" pitchFamily="34" charset="0"/>
              </a:rPr>
              <a:pPr eaLnBrk="1" hangingPunct="1"/>
              <a:t>49</a:t>
            </a:fld>
            <a:endParaRPr lang="en-US" sz="1200">
              <a:latin typeface="Arial" pitchFamily="34" charset="0"/>
            </a:endParaRPr>
          </a:p>
        </p:txBody>
      </p:sp>
      <p:sp>
        <p:nvSpPr>
          <p:cNvPr id="144388" name="Rectangle 2"/>
          <p:cNvSpPr>
            <a:spLocks noGrp="1" noRot="1" noChangeAspect="1" noChangeArrowheads="1" noTextEdit="1"/>
          </p:cNvSpPr>
          <p:nvPr>
            <p:ph type="sldImg"/>
          </p:nvPr>
        </p:nvSpPr>
        <p:spPr>
          <a:xfrm>
            <a:off x="382588" y="684213"/>
            <a:ext cx="6096000" cy="3429000"/>
          </a:xfrm>
          <a:ln/>
        </p:spPr>
      </p:sp>
      <p:sp>
        <p:nvSpPr>
          <p:cNvPr id="144389"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The Agile Manifesto is quite simple, but can be interpreted way over board….</a:t>
            </a:r>
          </a:p>
        </p:txBody>
      </p:sp>
    </p:spTree>
    <p:extLst>
      <p:ext uri="{BB962C8B-B14F-4D97-AF65-F5344CB8AC3E}">
        <p14:creationId xmlns:p14="http://schemas.microsoft.com/office/powerpoint/2010/main" val="1446714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89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kern="1200" dirty="0">
                <a:solidFill>
                  <a:schemeClr val="tx1"/>
                </a:solidFill>
                <a:effectLst/>
                <a:latin typeface="+mn-lt"/>
                <a:ea typeface="+mn-ea"/>
                <a:cs typeface="+mn-cs"/>
              </a:rPr>
              <a:t>Scrum Definition</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is a lightweight framework that helps people, teams and organizations generate value through adaptive solutions for complex problems. </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In a nutshell, Scrum requires a Scrum Master to foster an environment where:</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1.A Product Owner orders the work for a complex problem into a Product Backlog.</a:t>
            </a:r>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2.The Scrum Team turns a selection of the work into an Increment of value during a Sprint.</a:t>
            </a:r>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3.The Scrum Team and its stakeholders inspect the results and adjust for the next Sprint.</a:t>
            </a:r>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4.Repeat</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is simple. Try it as</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is and determine if its philosophy, theory, and structure help to achieve goals and create value. The Scrum framework is purposefully incomplete, only defining the parts required to implement Scrum theory. Scrum is built upon by the collective intelligence of the people using it. Rather than provide people with detailed instructions, the rules of Scrum guide their relationships and interactions.</a:t>
            </a:r>
            <a:r>
              <a:rPr lang="hr-HR" sz="1000" kern="1200" dirty="0">
                <a:solidFill>
                  <a:schemeClr val="tx1"/>
                </a:solidFill>
                <a:effectLst/>
                <a:latin typeface="+mn-lt"/>
                <a:ea typeface="+mn-ea"/>
                <a:cs typeface="+mn-cs"/>
              </a:rPr>
              <a:t> </a:t>
            </a: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Various processes, techniques and methods can be employed within the framework. Scrum wraps around existing practices or renders them unnecessary. Scrum makes visible the relative efficacy of current management, environment, and work techniques, so that improvements can be made</a:t>
            </a:r>
            <a:r>
              <a:rPr lang="hr-HR" sz="1000" kern="1200" dirty="0">
                <a:solidFill>
                  <a:schemeClr val="tx1"/>
                </a:solidFill>
                <a:effectLst/>
                <a:latin typeface="+mn-lt"/>
                <a:ea typeface="+mn-ea"/>
                <a:cs typeface="+mn-cs"/>
              </a:rPr>
              <a:t>.</a:t>
            </a: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695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Scrum Artifacts</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Scrum’s artifacts represent work or value. They are designed to maximize transparency of key</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information. Thus, everyone inspecting them has the same basis for adaptation.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Each artifact contains a commitment to ensure it provides information that enhances transparency and focus against which progress can be measured: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For the Product Backlog it is the Product Goal.</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For the Sprint Backlog it is the Sprint Goal.</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For the Increment it is the Definition of Done.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These commitments exist to reinforce empiricism and the Scrum values for the Scrum Team and their stakeholders.</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248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US" b="1" dirty="0">
                <a:hlinkClick r:id="rId3"/>
              </a:rPr>
              <a:t>Scrum Team</a:t>
            </a:r>
            <a:r>
              <a:rPr lang="en-US" b="1" dirty="0"/>
              <a:t>:</a:t>
            </a:r>
            <a:r>
              <a:rPr lang="en-US" dirty="0"/>
              <a:t> a self-organizing team consisting of a Product Owner, Development Team and Scrum Master.</a:t>
            </a:r>
            <a:endParaRPr lang="hr-HR" dirty="0"/>
          </a:p>
          <a:p>
            <a:endParaRPr lang="hr-HR" sz="1000" b="1"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Scrum Team</a:t>
            </a:r>
            <a:endParaRPr lang="hr-HR" sz="1000" b="1"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fundamental unit of Scrum is a small team of people, a Scrum Team. The Scrum Team consists of one Scrum Master, one Product Owner, and Developers. Within a Scrum Team, there are no sub-teams or hierarchies. It is a cohesive unit of professionals focused on one objective at a time, the Product Goal.</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Teams are cross-functional, meaning the members have all the skills necessary to create value each Sprint. They are also self-managing, meaning they internally decide who does what, when, and how.</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is small enough to remain nimble and large enough to complete significant work within a Sprint, typically 10 or fewer people. In general, we have found that smaller teams communicate better and are more productive. If Scrum Teams become too large, they should consider reorganizing into multiple cohesive Scrum Teams, each focused on the same product. Therefore, they should share the same Product Goal, Product Backlog, and Product Owner.</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is responsible for all product-related activities from stakeholder collaboration, verification, maintenance, operation, experimentation, research and development, and anything else that might be required. They are structured and empowered by the organization to manage their own work. Working in Sprints at a sustainable pace improves the</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Scrum Team’s focus and consistency.</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The entire Scrum Team is accountable for creating a valuable, useful Increment every Sprint. Scrum defines three specific accountabilities within the Scrum Team: the Developers, the Product Owner, and the Scrum Master.</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607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Product Owner</a:t>
            </a:r>
            <a:r>
              <a:rPr lang="en-US" b="1" dirty="0"/>
              <a:t>:</a:t>
            </a:r>
            <a:r>
              <a:rPr lang="en-US" dirty="0"/>
              <a:t> Role in Scrum accountable for maximizing the value of a product, primarily by incrementally managing and expressing business and functional expectations for a product to the Development Team(s).</a:t>
            </a:r>
            <a:endParaRPr lang="hr-HR" dirty="0"/>
          </a:p>
          <a:p>
            <a:endParaRPr lang="hr-HR" b="1" dirty="0">
              <a:hlinkClick r:id="rId4"/>
            </a:endParaRPr>
          </a:p>
          <a:p>
            <a:r>
              <a:rPr lang="en-US" b="1" dirty="0">
                <a:hlinkClick r:id="rId5"/>
              </a:rPr>
              <a:t>Scrum Master</a:t>
            </a:r>
            <a:r>
              <a:rPr lang="en-US" b="1" dirty="0"/>
              <a:t>:</a:t>
            </a:r>
            <a:r>
              <a:rPr lang="en-US" dirty="0"/>
              <a:t> Role within a Scrum Team accountable for guiding, coaching, teaching and assisting a Scrum Team and its environments in a proper understanding and use of Scrum.</a:t>
            </a:r>
            <a:r>
              <a:rPr lang="hr-HR" dirty="0"/>
              <a:t> </a:t>
            </a:r>
            <a:endParaRPr lang="hr-HR" b="1" dirty="0">
              <a:hlinkClick r:id="rId4"/>
            </a:endParaRPr>
          </a:p>
          <a:p>
            <a:endParaRPr lang="hr-HR" b="1" dirty="0">
              <a:hlinkClick r:id="rId4"/>
            </a:endParaRPr>
          </a:p>
          <a:p>
            <a:r>
              <a:rPr lang="en-US" b="1" dirty="0">
                <a:hlinkClick r:id="rId4"/>
              </a:rPr>
              <a:t>Development Team</a:t>
            </a:r>
            <a:r>
              <a:rPr lang="en-US" b="1" dirty="0"/>
              <a:t>:</a:t>
            </a:r>
            <a:r>
              <a:rPr lang="en-US" dirty="0"/>
              <a:t> Role within a Scrum Team accountable for managing, organizing and doing all development work required to create a releasable Increment of product every Sprint.</a:t>
            </a:r>
            <a:endParaRPr lang="hr-HR" dirty="0"/>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7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r>
              <a:rPr lang="en-US" sz="1000" b="1" kern="1200" dirty="0">
                <a:solidFill>
                  <a:schemeClr val="tx1"/>
                </a:solidFill>
                <a:effectLst/>
                <a:latin typeface="+mn-lt"/>
                <a:ea typeface="+mn-ea"/>
                <a:cs typeface="+mn-cs"/>
              </a:rPr>
              <a:t>Scrum Theory</a:t>
            </a:r>
            <a:endParaRPr lang="hr-HR" sz="1000" b="1"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is a container for all other events. Each event in Scrum is a formal opportunity to inspect and adapt Scrum artifacts. These events are specifically designed to enable the transparency required.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Failure to operate any events as prescribed results in lost opportunities to inspect and adapt. Events are used in Scrum to create regularity and to minimize the need for meetings not defined in Scrum.</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Optimally, all events are held at the same time and place to reduce complexity.</a:t>
            </a:r>
            <a:endParaRPr lang="en-GB"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is founded on empiricism and lean thinking. Empiricism asserts that knowledge comes from experience and making decisions based on what is observed. Lean thinking reduces waste and focuses on the essentials.</a:t>
            </a:r>
            <a:r>
              <a:rPr lang="hr-HR" sz="1000" kern="1200" dirty="0">
                <a:solidFill>
                  <a:schemeClr val="tx1"/>
                </a:solidFill>
                <a:effectLst/>
                <a:latin typeface="+mn-lt"/>
                <a:ea typeface="+mn-ea"/>
                <a:cs typeface="+mn-cs"/>
              </a:rPr>
              <a:t> </a:t>
            </a: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employs an iterative, incremental approach to optimize predictability and to control risk. Scrum engages groups of people who collectively have all the skills and expertise to do the work and share or acquire such skills as needed.</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combines four formal events for inspection and adaptation within a containing event, the Sprint. These events work because they implement the empirical Scrum pillars of transparency, inspection, and adaptation.</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Transparency</a:t>
            </a:r>
            <a:r>
              <a:rPr lang="hr-HR" sz="1000" b="1"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emergent process and work must be visible to those performing the work as well as those receiving the work. With Scrum, important decisions </a:t>
            </a:r>
            <a:r>
              <a:rPr lang="en-US" sz="1000" kern="1200" dirty="0" err="1">
                <a:solidFill>
                  <a:schemeClr val="tx1"/>
                </a:solidFill>
                <a:effectLst/>
                <a:latin typeface="+mn-lt"/>
                <a:ea typeface="+mn-ea"/>
                <a:cs typeface="+mn-cs"/>
              </a:rPr>
              <a:t>arebased</a:t>
            </a:r>
            <a:r>
              <a:rPr lang="en-US" sz="1000" kern="1200" dirty="0">
                <a:solidFill>
                  <a:schemeClr val="tx1"/>
                </a:solidFill>
                <a:effectLst/>
                <a:latin typeface="+mn-lt"/>
                <a:ea typeface="+mn-ea"/>
                <a:cs typeface="+mn-cs"/>
              </a:rPr>
              <a:t> on the perceived state of its three formal artifacts. Artifacts that have low transparency can lead to decisions that diminish value and increase risk</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Transparency enables inspection. Inspection without transparency is misleading and wasteful.</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Inspection</a:t>
            </a:r>
            <a:endParaRPr lang="hr-HR"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artifacts and the progress toward agreed goals must be inspected frequently and diligently to detect potentially undesirable variances or problems. To help with inspection, Scrum provides cadence in the form of its five events.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Inspection enables adaptation. Inspection without adaptation is considered pointless. Scrum events are designed to provoke change.</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Adaptation</a:t>
            </a:r>
            <a:r>
              <a:rPr lang="hr-HR" sz="1000" b="1"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If any aspects of a process deviate outside acceptable limits or if the resulting product is unacceptable, the process being applied or the materials being produced must be adjusted. The adjustment must be made as soon as possible to minimize further deviation.</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Adaptation becomes more difficult when the people involved are not empowered or self-managing. A Scrum Team is expected to adapt the moment it learns anything new through inspection</a:t>
            </a:r>
            <a:endParaRPr lang="hr-HR"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818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Scrum Events</a:t>
            </a:r>
            <a:endParaRPr lang="hr-HR" sz="1000" b="1" kern="1200" dirty="0">
              <a:solidFill>
                <a:schemeClr val="tx1"/>
              </a:solidFill>
              <a:effectLst/>
              <a:latin typeface="+mn-lt"/>
              <a:ea typeface="+mn-ea"/>
              <a:cs typeface="+mn-cs"/>
            </a:endParaRPr>
          </a:p>
          <a:p>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is a container for all other events. Each event in Scrum is a formal opportunity to inspect and adapt Scrum artifacts. These events are specifically designed to enable the transparency required.</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Failure to operate any events as prescribed results in lost opportunities to inspect and adapt. Events are used in Scrum to create regularity and to minimize the need for meetings not defined in Scrum.</a:t>
            </a:r>
            <a:endParaRPr lang="en-GB"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Optimally, all events are held at the same time and place to reduce complexity.</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185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kern="1200" dirty="0">
                <a:solidFill>
                  <a:schemeClr val="tx1"/>
                </a:solidFill>
                <a:effectLst/>
                <a:latin typeface="+mn-lt"/>
                <a:ea typeface="+mn-ea"/>
                <a:cs typeface="+mn-cs"/>
              </a:rPr>
              <a:t>Scrum Values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Successful use of Scrum depends on people becoming more proficient in living five values: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Commitment, Focus, Openness, Respect, and Courage</a:t>
            </a:r>
            <a:endParaRPr lang="hr-HR" sz="1000" b="1"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commits to achieving its goals and to supporting each other. Their primary focus is on the work of the Sprint to make the best possible progress toward these goals. The Scrum Team and its stakeholders are open about the work and the challenges. Scrum Team members respect each other to be capable, independent people, and are respected as such by the people with whom they work. The Scrum Team members have the courage to do the right thing, to work on tough problems.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These values give direction to the Scrum Team with regard to</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their work, actions, and behavior. The decisions that are made, the steps taken, and the way Scrum is used should reinforce these values, not diminish or undermine them. The Scrum Team members learn and explore the values as they work with the Scrum events and artifacts. When these values are embodied by the Scrum Team and the people they work with, the empirical Scrum pillars of transparency, inspection, and adaptation come to life building trust.</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71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kern="1200" dirty="0">
                <a:solidFill>
                  <a:schemeClr val="tx1"/>
                </a:solidFill>
                <a:effectLst/>
                <a:latin typeface="+mn-lt"/>
                <a:ea typeface="+mn-ea"/>
                <a:cs typeface="+mn-cs"/>
              </a:rPr>
              <a:t>Scrum Values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Successful use of Scrum depends on people becoming more proficient in living five values: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Commitment, Focus, Openness, Respect, and Courage</a:t>
            </a:r>
            <a:endParaRPr lang="hr-HR" sz="1000" b="1"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commits to achieving its goals and to supporting each other. Their primary focus is on the work of the Sprint to make the best possible progress toward these goals. The Scrum Team and its stakeholders are open about the work and the challenges. Scrum Team members respect each other to be capable, independent people, and are respected as such by the people with whom they work. The Scrum Team members have the courage to do the right thing, to work on tough problems.</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These values give direction to the Scrum Team with regard to</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their work, actions, and behavior. The decisions that are made, the steps taken, and the way Scrum is used should reinforce these values, not diminish or undermine them. The Scrum Team members learn and explore the values as they work with the Scrum events and artifacts. When these values are embodied by the Scrum Team and the people they work with, the empirical Scrum pillars of transparency, inspection, and adaptation come to life building trust.</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864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54274"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5427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F528CEA3-6DB0-4073-9957-1AFB8758B8DC}" type="slidenum">
              <a:rPr lang="en-US" sz="1200">
                <a:latin typeface="Arial" pitchFamily="34" charset="0"/>
              </a:rPr>
              <a:pPr eaLnBrk="1" hangingPunct="1"/>
              <a:t>4</a:t>
            </a:fld>
            <a:endParaRPr lang="en-US" sz="1200">
              <a:latin typeface="Arial" pitchFamily="34" charset="0"/>
            </a:endParaRPr>
          </a:p>
        </p:txBody>
      </p:sp>
      <p:sp>
        <p:nvSpPr>
          <p:cNvPr id="54276" name="Rectangle 2"/>
          <p:cNvSpPr>
            <a:spLocks noGrp="1" noRot="1" noChangeAspect="1" noChangeArrowheads="1" noTextEdit="1"/>
          </p:cNvSpPr>
          <p:nvPr>
            <p:ph type="sldImg"/>
          </p:nvPr>
        </p:nvSpPr>
        <p:spPr>
          <a:xfrm>
            <a:off x="382588" y="684213"/>
            <a:ext cx="6096000" cy="3429000"/>
          </a:xfrm>
          <a:ln/>
        </p:spPr>
      </p:sp>
      <p:sp>
        <p:nvSpPr>
          <p:cNvPr id="54277" name="Rectangle 3"/>
          <p:cNvSpPr>
            <a:spLocks noGrp="1" noChangeArrowheads="1"/>
          </p:cNvSpPr>
          <p:nvPr>
            <p:ph type="body" idx="1"/>
          </p:nvPr>
        </p:nvSpPr>
        <p:spPr>
          <a:xfrm>
            <a:off x="685800" y="4343400"/>
            <a:ext cx="54864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826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Product Goal</a:t>
            </a:r>
            <a:r>
              <a:rPr lang="en-US" dirty="0"/>
              <a:t>: The Product Goal describes a future state of the product which can serve as a target for the Scrum Team to plan against. The Product Goal is in the Product Backlog. The rest of the Product Backlog emerges to define “what” will fulfill the Product Goal.</a:t>
            </a:r>
            <a:r>
              <a:rPr lang="hr-HR" dirty="0"/>
              <a:t> </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136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11C742-A441-4D58-8713-A5B7413C6716}" type="slidenum">
              <a:rPr kumimoji="0" lang="fr-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fr-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8628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11C742-A441-4D58-8713-A5B7413C6716}" type="slidenum">
              <a:rPr kumimoji="0" lang="fr-B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fr-B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8628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Product Owner</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is accountable for maximizing the value of the product resulting from the work of the Scrum Team. How this is done may vary widely across organizations, Scrum Teams, and individuals.</a:t>
            </a:r>
            <a:endParaRPr lang="en-GB"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is also accountable for effective Product Backlog management, which includes: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Developing and explicitly communicating the Product Goal;</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Creating and clearly communicating Product Backlog items;</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Ordering Product Backlog items;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Ensuring that the Product Backlog is transparent, visible and understood.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may do the above work or may delegate the responsibility to others. Regardless, the Product Owner remains accountable.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For Product Owners to succeed, the entire organization must respect their decisions. These decisions are visible in the content and ordering of the Product Backlog, and through the </a:t>
            </a:r>
            <a:r>
              <a:rPr lang="en-US" sz="1000" kern="1200" dirty="0" err="1">
                <a:solidFill>
                  <a:schemeClr val="tx1"/>
                </a:solidFill>
                <a:effectLst/>
                <a:latin typeface="+mn-lt"/>
                <a:ea typeface="+mn-ea"/>
                <a:cs typeface="+mn-cs"/>
              </a:rPr>
              <a:t>inspectable</a:t>
            </a:r>
            <a:r>
              <a:rPr lang="en-US" sz="1000" kern="1200" dirty="0">
                <a:solidFill>
                  <a:schemeClr val="tx1"/>
                </a:solidFill>
                <a:effectLst/>
                <a:latin typeface="+mn-lt"/>
                <a:ea typeface="+mn-ea"/>
                <a:cs typeface="+mn-cs"/>
              </a:rPr>
              <a:t> Increment at the Sprint Review.</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is one person, not a committee. The Product Owner may represent the needs of many stakeholders in the Product Backlog. Those wanting to change the Product Backlog can do so by trying to convince the Product Owner.</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640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US" b="1" dirty="0">
                <a:hlinkClick r:id="rId3"/>
              </a:rPr>
              <a:t>Product Backlog</a:t>
            </a:r>
            <a:r>
              <a:rPr lang="en-US" b="1" dirty="0"/>
              <a:t>:</a:t>
            </a:r>
            <a:r>
              <a:rPr lang="en-US" dirty="0"/>
              <a:t> A Scrum Artifact that consists of an ordered list of the work to be done in order to create, maintain and sustain a product. Managed by the Product Owner.</a:t>
            </a:r>
            <a:endParaRPr lang="hr-HR" sz="1000" b="1" kern="1200" dirty="0">
              <a:solidFill>
                <a:schemeClr val="tx1"/>
              </a:solidFill>
              <a:effectLst/>
              <a:latin typeface="+mn-lt"/>
              <a:ea typeface="+mn-ea"/>
              <a:cs typeface="+mn-cs"/>
            </a:endParaRPr>
          </a:p>
          <a:p>
            <a:endParaRPr lang="hr-HR" sz="1000" b="1"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Product Backlog</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Backlog is an emergent, ordered list of what is needed to improve the product. It is the single source of work undertaken by the Scrum Team.</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Product Backlog items that can be Done by the Scrum Team within one Sprint are deemed ready for selection in a Sprint Planning event. They usually acquire this degree of transparency after refining activities. Product Backlog refinement is the act of breaking down and further defining Product Backlog items into smaller more precise items. This is an ongoing activity to add details, such as a description, order, and size. Attributes often vary with the domain of work.</a:t>
            </a:r>
            <a:endParaRPr lang="en-GB" sz="1000" kern="1200" dirty="0">
              <a:solidFill>
                <a:schemeClr val="tx1"/>
              </a:solidFill>
              <a:effectLst/>
              <a:latin typeface="+mn-lt"/>
              <a:ea typeface="+mn-ea"/>
              <a:cs typeface="+mn-cs"/>
            </a:endParaRPr>
          </a:p>
          <a:p>
            <a:br>
              <a:rPr lang="en-US" sz="1000" kern="1200" dirty="0">
                <a:solidFill>
                  <a:schemeClr val="tx1"/>
                </a:solidFill>
                <a:effectLst/>
                <a:latin typeface="+mn-lt"/>
                <a:ea typeface="+mn-ea"/>
                <a:cs typeface="+mn-cs"/>
              </a:rPr>
            </a:br>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Developers who will be doing the work are responsible for the sizing. The Product Owner may influence the Developers by helping them understand and select trade-offs.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Commitment: Product Goal</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Goal describes a future state of the product which can serve as a target for the Scrum Team to plan against. The Product Goal is in the Product Backlog. The rest of the Product Backlog emerges to define “what” will fulfill the Product Goal.</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i="1" kern="1200" dirty="0">
                <a:solidFill>
                  <a:schemeClr val="tx1"/>
                </a:solidFill>
                <a:effectLst/>
                <a:latin typeface="+mn-lt"/>
                <a:ea typeface="+mn-ea"/>
                <a:cs typeface="+mn-cs"/>
              </a:rPr>
              <a:t>A product is a vehicle to deliver value. It has a clear boundary, known stakeholders, well-defined users or customers. A product could be a service, a physical product, or something more abstract.</a:t>
            </a:r>
            <a:endParaRPr lang="en-GB" sz="1000" kern="1200" dirty="0">
              <a:solidFill>
                <a:schemeClr val="tx1"/>
              </a:solidFill>
              <a:effectLst/>
              <a:latin typeface="+mn-lt"/>
              <a:ea typeface="+mn-ea"/>
              <a:cs typeface="+mn-cs"/>
            </a:endParaRPr>
          </a:p>
          <a:p>
            <a:r>
              <a:rPr lang="en-US" sz="1000" i="1"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Goal is the long-term objective for the Scrum Team. They must fulfill (or abandon) one objective before taking on the next.</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214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Increment</a:t>
            </a:r>
            <a:r>
              <a:rPr lang="en-US" b="1" dirty="0"/>
              <a:t>:</a:t>
            </a:r>
            <a:r>
              <a:rPr lang="en-US" dirty="0"/>
              <a:t> Scrum Artifact that defines the complete and valuable work produced by the Development Team during a Sprint. The sum of all Increments form a product.</a:t>
            </a:r>
            <a:r>
              <a:rPr lang="hr-HR" dirty="0"/>
              <a:t> </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604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Definition of Done</a:t>
            </a:r>
            <a:r>
              <a:rPr lang="en-US" b="1" dirty="0"/>
              <a:t>:</a:t>
            </a:r>
            <a:r>
              <a:rPr lang="en-US" dirty="0"/>
              <a:t> a shared understanding of expectations that the Increment must live up to in order to be releasable into production. Managed by the Development Team.</a:t>
            </a:r>
            <a:r>
              <a:rPr lang="hr-HR" dirty="0"/>
              <a:t> </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915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en-US" sz="1000" b="1" kern="1200" dirty="0">
                <a:solidFill>
                  <a:schemeClr val="tx1"/>
                </a:solidFill>
                <a:effectLst/>
                <a:latin typeface="+mn-lt"/>
                <a:ea typeface="+mn-ea"/>
                <a:cs typeface="+mn-cs"/>
              </a:rPr>
              <a:t>The Sprint</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Sprints are the heartbeat of Scrum, where ideas are turned into value.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They are fixed length events of one month or less to create consistency. A new Sprint starts immediately after the conclusion of the previous Sprint.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All the work necessary to achieve the Product Goal, including Sprint Planning, Daily Scrums, Sprint Review, and Sprint Retrospective, happen within Sprints.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During the Sprint: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No changes are made that would endanger the Sprint Goal;</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Quality does not decrease;</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The Product Backlog is refined as needed;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Scope may be clarified and renegotiated with the Product Owner as more is learned.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Sprints enable predictability by ensuring inspection and adaptation of progress toward a Product Goal at least every calendar month. When a Sprint’s horizon is too long the Sprint Goal may become invalid, complexity may rise, and risk may increase. Shorter Sprints can be employed to generate more learning</a:t>
            </a:r>
            <a:r>
              <a:rPr lang="hr-HR" sz="1000" kern="120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cycles and limit risk of cost and effort to a smaller time frame. Each Sprint may be considered a short project.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Various practices exist to forecast progress, like burn-downs, burn-ups, or cumulative flows. While proven useful, these do not replace the importance of empiricism. In complex environments, what will happen is unknown. Only what has already happened may be used for forward-looking decision making.</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 Sprint could be cancelled if the Sprint Goal becomes obsolete. Only the Product Owner has the authority to cancel the Sprint.</a:t>
            </a:r>
            <a:endParaRPr lang="en-GB"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br>
              <a:rPr lang="en-US" sz="1000" kern="1200" dirty="0">
                <a:solidFill>
                  <a:schemeClr val="tx1"/>
                </a:solidFill>
                <a:effectLst/>
                <a:latin typeface="+mn-lt"/>
                <a:ea typeface="+mn-ea"/>
                <a:cs typeface="+mn-cs"/>
              </a:rPr>
            </a:b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585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r>
              <a:rPr lang="en-US" sz="1000" b="1" kern="1200" dirty="0">
                <a:solidFill>
                  <a:schemeClr val="tx1"/>
                </a:solidFill>
                <a:effectLst/>
                <a:latin typeface="+mn-lt"/>
                <a:ea typeface="+mn-ea"/>
                <a:cs typeface="+mn-cs"/>
              </a:rPr>
              <a:t>Scrum Master</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is accountable for establishing Scrum as defined in the Scrum Guide. They do this by helping everyone understand Scrum theory and practice, both within the Scrum Team and the organization.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is accountable for the Scrum Team’s effectiveness. They do this by enabling the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Team to improve its practices, within the Scrum framework.</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Masters are true leaders who serve the Scrum Team and the larger organization. The Scrum Master serves the Scrum Team in several ways, including:</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Coaching the team members in self-management and cross-functionality;</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the Scrum Team focus on creating high-value Increments that meet the Definition of Done;</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Causing the removal of impediments to the Scrum Team’s progress;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Ensuring that all Scrum events take place and are positive, productive, and kept within the </a:t>
            </a:r>
            <a:r>
              <a:rPr lang="en-US" sz="1000" kern="1200" dirty="0" err="1">
                <a:solidFill>
                  <a:schemeClr val="tx1"/>
                </a:solidFill>
                <a:effectLst/>
                <a:latin typeface="+mn-lt"/>
                <a:ea typeface="+mn-ea"/>
                <a:cs typeface="+mn-cs"/>
              </a:rPr>
              <a:t>timebox</a:t>
            </a:r>
            <a:r>
              <a:rPr lang="en-US" sz="1000" kern="1200" dirty="0">
                <a:solidFill>
                  <a:schemeClr val="tx1"/>
                </a:solidFill>
                <a:effectLst/>
                <a:latin typeface="+mn-lt"/>
                <a:ea typeface="+mn-ea"/>
                <a:cs typeface="+mn-cs"/>
              </a:rPr>
              <a: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serves the Product Owner in several ways, including:</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find techniques for effective Product Goal definition and Product Backlog management;</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the Scrum Team understand the need for clear and concise Product Backlog items;</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establish empirical product planning for a complex environment;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Facilitating stakeholder collaboration as requested or needed.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serves the organization in several ways, including:</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Leading, training, and coaching the organization in its Scrum adoption;</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Planning and advising Scrum implementations within the organization;</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employees and stakeholders understand and enact an empirical approach for complex work;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Removing barriers between stakeholders and Scrum Teams.</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53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279A7EE8-3A40-4D46-B49A-B2F8844303F7}"/>
              </a:ext>
            </a:extLst>
          </p:cNvPr>
          <p:cNvSpPr>
            <a:spLocks noGrp="1" noRot="1" noChangeAspect="1" noChangeArrowheads="1" noTextEdit="1"/>
          </p:cNvSpPr>
          <p:nvPr>
            <p:ph type="sldImg"/>
          </p:nvPr>
        </p:nvSpPr>
        <p:spPr>
          <a:xfrm>
            <a:off x="381000" y="685800"/>
            <a:ext cx="6096000" cy="3429000"/>
          </a:xfrm>
          <a:ln/>
        </p:spPr>
      </p:sp>
      <p:sp>
        <p:nvSpPr>
          <p:cNvPr id="81923" name="Rectangle 3">
            <a:extLst>
              <a:ext uri="{FF2B5EF4-FFF2-40B4-BE49-F238E27FC236}">
                <a16:creationId xmlns:a16="http://schemas.microsoft.com/office/drawing/2014/main" id="{EAC3E588-AB55-4BA7-8647-43A78D0EA0B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FR" altLang="en-US"/>
          </a:p>
        </p:txBody>
      </p:sp>
    </p:spTree>
    <p:extLst>
      <p:ext uri="{BB962C8B-B14F-4D97-AF65-F5344CB8AC3E}">
        <p14:creationId xmlns:p14="http://schemas.microsoft.com/office/powerpoint/2010/main" val="3623153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r>
              <a:rPr lang="en-US" sz="1000" b="1" kern="1200" dirty="0">
                <a:solidFill>
                  <a:schemeClr val="tx1"/>
                </a:solidFill>
                <a:effectLst/>
                <a:latin typeface="+mn-lt"/>
                <a:ea typeface="+mn-ea"/>
                <a:cs typeface="+mn-cs"/>
              </a:rPr>
              <a:t>Scrum Master</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is accountable for establishing Scrum as defined in the Scrum Guide. They do this by helping everyone understand Scrum theory and practice, both within the Scrum Team and the organization.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is accountable for the Scrum Team’s effectiveness. They do this by enabling the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Team to improve its practices, within the Scrum framework.</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Scrum Masters are true leaders who serve the Scrum Team and the larger organization. The Scrum Master serves the Scrum Team in several ways, including:</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Coaching the team members in self-management and cross-functionality;</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the Scrum Team focus on creating high-value Increments that meet the Definition of Done;</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Causing the removal of impediments to the Scrum Team’s progress;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Ensuring that all Scrum events take place and are positive, productive, and kept within the </a:t>
            </a:r>
            <a:r>
              <a:rPr lang="en-US" sz="1000" kern="1200" dirty="0" err="1">
                <a:solidFill>
                  <a:schemeClr val="tx1"/>
                </a:solidFill>
                <a:effectLst/>
                <a:latin typeface="+mn-lt"/>
                <a:ea typeface="+mn-ea"/>
                <a:cs typeface="+mn-cs"/>
              </a:rPr>
              <a:t>timebox</a:t>
            </a:r>
            <a:r>
              <a:rPr lang="en-US" sz="1000" kern="1200" dirty="0">
                <a:solidFill>
                  <a:schemeClr val="tx1"/>
                </a:solidFill>
                <a:effectLst/>
                <a:latin typeface="+mn-lt"/>
                <a:ea typeface="+mn-ea"/>
                <a:cs typeface="+mn-cs"/>
              </a:rPr>
              <a: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serves the Product Owner in several ways, including:</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find techniques for effective Product Goal definition and Product Backlog management;</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the Scrum Team understand the need for clear and concise Product Backlog items;</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establish empirical product planning for a complex environment;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Facilitating stakeholder collaboration as requested or needed.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Master serves the organization in several ways, including:</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Leading, training, and coaching the organization in its Scrum adoption;</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Planning and advising Scrum implementations within the organization;</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Helping employees and stakeholders understand and enact an empirical approach for complex work;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Removing barriers between stakeholders and Scrum Teams.</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161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Developers</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Developers are the people in the Scrum Team that are committed to creating any aspect of a usable Increment each Sprint.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specific skills needed by the Developers are often broad and will vary with the domain of work. However, the Developers are always accountable for:</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Creating a plan for the Sprint, the Sprint Backlog;</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Instilling quality by adhering to a Definition of Done;</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Adapting their plan each day toward the Sprint Goal; and,</a:t>
            </a:r>
            <a:endParaRPr lang="en-GB" sz="10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000" kern="1200" dirty="0">
                <a:solidFill>
                  <a:schemeClr val="tx1"/>
                </a:solidFill>
                <a:effectLst/>
                <a:latin typeface="+mn-lt"/>
                <a:ea typeface="+mn-ea"/>
                <a:cs typeface="+mn-cs"/>
              </a:rPr>
              <a:t>Holding each other accountable as professionals.</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781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en-US" sz="1000" b="1" kern="1200" dirty="0">
                <a:solidFill>
                  <a:schemeClr val="tx1"/>
                </a:solidFill>
                <a:effectLst/>
                <a:latin typeface="+mn-lt"/>
                <a:ea typeface="+mn-ea"/>
                <a:cs typeface="+mn-cs"/>
              </a:rPr>
              <a:t>Sprint Planning</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Sprint Planning initiates the Sprint by laying out the work to be performed for the Sprint. This resulting plan is created by the collaborative work of the entire Scrum Team.</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ensures that attendees are prepared to discuss the most important Product Backlog items and how they map to the Product Goal. The Scrum Team may also invite other people to attend Sprint Planning to provide advice.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Sprint Planning addresses the following topics: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Topic One: Why is this Sprint valuable?</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Product Owner proposes how the product could increase its value and utility in the current Sprint. The whole Scrum Team then collaborates to define a Sprint Goal that communicates why the Sprint is valuable to stakeholders. The Sprint Goal must be finalized prior to the end of Sprint Planning.</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Topic Two: What can be Done this Sprint?</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Through discussion with the Product Owner, the Developers select items from the Product Backlog to include in the current Sprint. The Scrum Team may refine these items during this process, which increases understanding and confidence.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Selecting how much can be completed within a Sprint may be challenging. However, the more the Developers know about their past performance, their upcoming capacity, and their Definition of Done, the more confident they will be in their Sprint forecasts.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Topic Three: How will the chosen work get done?</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For each selected Product Backlog item, the Developers plan the work necessary to create an Increment that meets the Definition of Done. This is often done by decomposing Product Backlog items into smaller work items of one day or less. How this is done is at the sole discretion of the Developers. No one else tells them how to turn Product Backlog items into Increments of value.</a:t>
            </a:r>
            <a:endParaRPr lang="en-GB" sz="1000" kern="1200" dirty="0">
              <a:solidFill>
                <a:schemeClr val="tx1"/>
              </a:solidFill>
              <a:effectLst/>
              <a:latin typeface="+mn-lt"/>
              <a:ea typeface="+mn-ea"/>
              <a:cs typeface="+mn-cs"/>
            </a:endParaRPr>
          </a:p>
          <a:p>
            <a:br>
              <a:rPr lang="en-US" sz="1000" kern="1200" dirty="0">
                <a:solidFill>
                  <a:schemeClr val="tx1"/>
                </a:solidFill>
                <a:effectLst/>
                <a:latin typeface="+mn-lt"/>
                <a:ea typeface="+mn-ea"/>
                <a:cs typeface="+mn-cs"/>
              </a:rPr>
            </a:br>
            <a:r>
              <a:rPr lang="en-US" sz="1000" kern="1200" dirty="0">
                <a:solidFill>
                  <a:schemeClr val="tx1"/>
                </a:solidFill>
                <a:effectLst/>
                <a:latin typeface="+mn-lt"/>
                <a:ea typeface="+mn-ea"/>
                <a:cs typeface="+mn-cs"/>
              </a:rPr>
              <a:t>The Sprint Goal, the Product Backlog items selected for the Sprint, plus the plan for delivering them are together referred to as the Sprint Backlog.</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Sprint Planning is </a:t>
            </a:r>
            <a:r>
              <a:rPr lang="en-US" sz="1000" kern="1200" dirty="0" err="1">
                <a:solidFill>
                  <a:schemeClr val="tx1"/>
                </a:solidFill>
                <a:effectLst/>
                <a:latin typeface="+mn-lt"/>
                <a:ea typeface="+mn-ea"/>
                <a:cs typeface="+mn-cs"/>
              </a:rPr>
              <a:t>timeboxed</a:t>
            </a:r>
            <a:r>
              <a:rPr lang="en-US" sz="1000" kern="1200" dirty="0">
                <a:solidFill>
                  <a:schemeClr val="tx1"/>
                </a:solidFill>
                <a:effectLst/>
                <a:latin typeface="+mn-lt"/>
                <a:ea typeface="+mn-ea"/>
                <a:cs typeface="+mn-cs"/>
              </a:rPr>
              <a:t> to a maximum of eight hours for a one-month Sprint. For shorter Sprints, the event is usually shorter.</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61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EB665728-856D-4917-88BC-555A28310A9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marL="215900" indent="-212725">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1200">
                <a:solidFill>
                  <a:srgbClr val="000000"/>
                </a:solidFill>
                <a:latin typeface="Times New Roman" panose="02020603050405020304" pitchFamily="18" charset="0"/>
              </a:defRPr>
            </a:lvl9pPr>
          </a:lstStyle>
          <a:p>
            <a:pPr>
              <a:spcBef>
                <a:spcPct val="0"/>
              </a:spcBef>
              <a:buClrTx/>
              <a:buSzPct val="45000"/>
              <a:buFontTx/>
              <a:buNone/>
            </a:pPr>
            <a:fld id="{5CB17A62-44FD-4D39-ACD0-57666340DA3C}" type="slidenum">
              <a:rPr lang="de-DE" altLang="fr-FR" smtClean="0"/>
              <a:pPr>
                <a:spcBef>
                  <a:spcPct val="0"/>
                </a:spcBef>
                <a:buClrTx/>
                <a:buSzPct val="45000"/>
                <a:buFontTx/>
                <a:buNone/>
              </a:pPr>
              <a:t>112</a:t>
            </a:fld>
            <a:endParaRPr lang="de-DE" altLang="fr-FR"/>
          </a:p>
        </p:txBody>
      </p:sp>
      <p:sp>
        <p:nvSpPr>
          <p:cNvPr id="19459" name="Rectangle 1">
            <a:extLst>
              <a:ext uri="{FF2B5EF4-FFF2-40B4-BE49-F238E27FC236}">
                <a16:creationId xmlns:a16="http://schemas.microsoft.com/office/drawing/2014/main" id="{0DA00CFF-F6D7-4682-8807-EFE77653C93A}"/>
              </a:ext>
            </a:extLst>
          </p:cNvPr>
          <p:cNvSpPr>
            <a:spLocks noGrp="1" noRot="1" noChangeAspect="1" noChangeArrowheads="1" noTextEdit="1"/>
          </p:cNvSpPr>
          <p:nvPr>
            <p:ph type="sldImg"/>
          </p:nvPr>
        </p:nvSpPr>
        <p:spPr>
          <a:xfrm>
            <a:off x="382588" y="685800"/>
            <a:ext cx="6091237"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Text Box 2">
            <a:extLst>
              <a:ext uri="{FF2B5EF4-FFF2-40B4-BE49-F238E27FC236}">
                <a16:creationId xmlns:a16="http://schemas.microsoft.com/office/drawing/2014/main" id="{41BA9D03-8490-4ECF-BE57-581E8419CC08}"/>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fr-BE" altLang="fr-FR"/>
          </a:p>
        </p:txBody>
      </p:sp>
    </p:spTree>
    <p:extLst>
      <p:ext uri="{BB962C8B-B14F-4D97-AF65-F5344CB8AC3E}">
        <p14:creationId xmlns:p14="http://schemas.microsoft.com/office/powerpoint/2010/main" val="4171092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Sprint Planning</a:t>
            </a:r>
            <a:r>
              <a:rPr lang="en-US" b="1" dirty="0"/>
              <a:t>:</a:t>
            </a:r>
            <a:r>
              <a:rPr lang="en-US" dirty="0"/>
              <a:t> Scrum Event that is time-boxed to 8 hours, or less, to start a Sprint. It serves for the Scrum Team to inspect the work from the Product Backlog that’s most valuable to be done next and design that work into Sprint backlog</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521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Sprint Backlog</a:t>
            </a:r>
            <a:r>
              <a:rPr lang="en-US" b="1" dirty="0"/>
              <a:t>:</a:t>
            </a:r>
            <a:r>
              <a:rPr lang="en-US" dirty="0"/>
              <a:t> Scrum Artifact that provides an overview of the development work to realize a Sprint’s goal, typically a forecast of functionality and the work needed to deliver that functionality. Managed by the Development Team</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097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Sprint Backlog</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Backlog is composed of the Sprint Goal (why), the set of Product Backlog items selected for the Sprint (what), as well as an actionable plan for delivering the Increment (how).</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Backlog is a plan by and for the Developers. It is a highly visible, real-time picture of the work that the Developers plan to accomplish during the Sprint in order to achieve the Sprint Goal.</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Consequently, the Sprint Backlog is updated throughout the Sprint as more is learned. It should have enough detail that they can inspect their progress in the Daily Scrum.</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Commitment: Sprint Goal</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Goal is the single objective for the Sprint. Although the Sprint Goal is a commitment by the Developers, it provides flexibility in terms of the exact work needed to achieve it. The Sprint Goal also creates coherence and focus, encouraging the Scrum Team to work together rather than on separate initiatives.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Goal is created during the Sprint Planning event and then added to the Sprint Backlog. As the Developers work during the Sprint, they keep the Sprint Goal in mind. If the work turns out to be different than they expected, they collaborate with the Product Owner to negotiate the scope of the Sprint Backlog within the Sprint without affecting the Sprint Goal.</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060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Sprint Goal:</a:t>
            </a:r>
            <a:r>
              <a:rPr lang="en-US" dirty="0"/>
              <a:t> a short expression of the purpose of a Sprint, often a business problem that is addressed. Functionality might be adjusted during the Sprint in order to achieve the Sprint Goal.</a:t>
            </a:r>
            <a:r>
              <a:rPr lang="hr-HR" dirty="0"/>
              <a:t> </a:t>
            </a:r>
          </a:p>
          <a:p>
            <a:endParaRPr lang="hr-HR" dirty="0"/>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0967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00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Daily Scrum</a:t>
            </a:r>
            <a:r>
              <a:rPr lang="en-US" b="1" dirty="0"/>
              <a:t>:</a:t>
            </a:r>
            <a:r>
              <a:rPr lang="en-US" dirty="0"/>
              <a:t> Scrum Event that is a 15-minute time-boxed event held each day for the Development Team. The Daily Scrum is held every day of the Sprint. At it, the Development Team plans work for the next 24 hours. This optimizes team collaboration and performance by inspecting the work since the last Daily Scrum and forecasting upcoming Sprint work. The Daily Scrum is held at the same time and place each day to reduce complexity.</a:t>
            </a:r>
            <a:endParaRPr lang="hr-HR" sz="1000" b="1" kern="1200" dirty="0">
              <a:solidFill>
                <a:schemeClr val="tx1"/>
              </a:solidFill>
              <a:effectLst/>
              <a:latin typeface="+mn-lt"/>
              <a:ea typeface="+mn-ea"/>
              <a:cs typeface="+mn-cs"/>
            </a:endParaRPr>
          </a:p>
          <a:p>
            <a:endParaRPr lang="hr-HR" sz="1000" b="1"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Daily Scrum</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purpose of the Daily Scrum is to inspect progress toward the Sprint Goal and adapt the Sprint Backlog as necessary, adjusting the upcoming planned work.</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Daily Scrum is a 15-minute event for the Developers of the Scrum Team. To reduce complexity, it is held at the same time and place every working day of the Sprint. If the Product Owner or Scrum Master are actively working on items in the Sprint Backlog, they participate as Developers.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Developers can select whatever structure and techniques they want, as long as their Daily Scrum focuses on progress toward the Sprint Goal and produces an actionable plan for the next day of work. This creates focus and improves self-management.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Daily Scrums improve communications, identify impediments, promote quick decision-making, and consequently eliminate the need for other meetings.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Daily Scrum is not the only time Developers are allowed to adjust their plan. They often meet throughout the day for more detailed discussions about adapting or re-planning the rest of the Sprint’s work.</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588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In 2001</a:t>
            </a:r>
            <a:r>
              <a:rPr lang="hr-HR" baseline="0" dirty="0"/>
              <a:t> </a:t>
            </a:r>
            <a:r>
              <a:rPr lang="en-GB" dirty="0"/>
              <a:t>seventeen software developers met at a resort in </a:t>
            </a:r>
            <a:r>
              <a:rPr lang="en-GB" dirty="0">
                <a:hlinkClick r:id="rId3" tooltip="Snowbird, Utah"/>
              </a:rPr>
              <a:t>Snowbird</a:t>
            </a:r>
            <a:r>
              <a:rPr lang="en-GB" dirty="0"/>
              <a:t>, </a:t>
            </a:r>
            <a:r>
              <a:rPr lang="en-GB" dirty="0">
                <a:hlinkClick r:id="rId4" tooltip="Utah"/>
              </a:rPr>
              <a:t>Utah</a:t>
            </a:r>
            <a:r>
              <a:rPr lang="en-GB" dirty="0"/>
              <a:t> to discuss lightweight development methods: </a:t>
            </a:r>
            <a:r>
              <a:rPr lang="en-GB" dirty="0">
                <a:hlinkClick r:id="rId5" tooltip="Kent Beck"/>
              </a:rPr>
              <a:t>Kent Beck</a:t>
            </a:r>
            <a:r>
              <a:rPr lang="en-GB" dirty="0"/>
              <a:t>, </a:t>
            </a:r>
            <a:r>
              <a:rPr lang="en-GB" dirty="0">
                <a:hlinkClick r:id="rId6" tooltip="Ward Cunningham"/>
              </a:rPr>
              <a:t>Ward Cunningham</a:t>
            </a:r>
            <a:r>
              <a:rPr lang="en-GB" dirty="0"/>
              <a:t>, </a:t>
            </a:r>
            <a:r>
              <a:rPr lang="en-GB" dirty="0">
                <a:hlinkClick r:id="rId7" tooltip="Dave Thomas (programmer)"/>
              </a:rPr>
              <a:t>Dave Thomas</a:t>
            </a:r>
            <a:r>
              <a:rPr lang="en-GB" dirty="0"/>
              <a:t>, </a:t>
            </a:r>
            <a:r>
              <a:rPr lang="en-GB" dirty="0">
                <a:hlinkClick r:id="rId8" tooltip="Jeff Sutherland"/>
              </a:rPr>
              <a:t>Jeff Sutherland</a:t>
            </a:r>
            <a:r>
              <a:rPr lang="en-GB" dirty="0"/>
              <a:t>, </a:t>
            </a:r>
            <a:r>
              <a:rPr lang="en-GB" dirty="0">
                <a:hlinkClick r:id="rId9" tooltip="Ken Schwaber"/>
              </a:rPr>
              <a:t>Ken </a:t>
            </a:r>
            <a:r>
              <a:rPr lang="en-GB" dirty="0" err="1">
                <a:hlinkClick r:id="rId9" tooltip="Ken Schwaber"/>
              </a:rPr>
              <a:t>Schwaber</a:t>
            </a:r>
            <a:r>
              <a:rPr lang="en-GB" dirty="0"/>
              <a:t>, </a:t>
            </a:r>
            <a:r>
              <a:rPr lang="en-GB" dirty="0">
                <a:hlinkClick r:id="rId10" tooltip="Jim Highsmith"/>
              </a:rPr>
              <a:t>Jim </a:t>
            </a:r>
            <a:r>
              <a:rPr lang="en-GB" dirty="0" err="1">
                <a:hlinkClick r:id="rId10" tooltip="Jim Highsmith"/>
              </a:rPr>
              <a:t>Highsmith</a:t>
            </a:r>
            <a:r>
              <a:rPr lang="en-GB" dirty="0"/>
              <a:t>, </a:t>
            </a:r>
            <a:r>
              <a:rPr lang="en-GB" dirty="0">
                <a:hlinkClick r:id="rId11" tooltip="Alistair Cockburn"/>
              </a:rPr>
              <a:t>Alistair Cockburn</a:t>
            </a:r>
            <a:r>
              <a:rPr lang="en-GB" dirty="0"/>
              <a:t>, </a:t>
            </a:r>
            <a:r>
              <a:rPr lang="en-GB" dirty="0">
                <a:hlinkClick r:id="rId12" tooltip="Robert C. Martin"/>
              </a:rPr>
              <a:t>Robert C. Martin</a:t>
            </a:r>
            <a:r>
              <a:rPr lang="en-GB" dirty="0"/>
              <a:t>, </a:t>
            </a:r>
            <a:r>
              <a:rPr lang="en-GB" dirty="0">
                <a:hlinkClick r:id="rId13" tooltip="Mike Beedle"/>
              </a:rPr>
              <a:t>Mike </a:t>
            </a:r>
            <a:r>
              <a:rPr lang="en-GB" dirty="0" err="1">
                <a:hlinkClick r:id="rId13" tooltip="Mike Beedle"/>
              </a:rPr>
              <a:t>Beedle</a:t>
            </a:r>
            <a:r>
              <a:rPr lang="en-GB" dirty="0"/>
              <a:t>, </a:t>
            </a:r>
            <a:r>
              <a:rPr lang="en-GB" dirty="0" err="1">
                <a:hlinkClick r:id="rId14" tooltip="Arie van Bennekum (page does not exist)"/>
              </a:rPr>
              <a:t>Arie</a:t>
            </a:r>
            <a:r>
              <a:rPr lang="en-GB" dirty="0">
                <a:hlinkClick r:id="rId14" tooltip="Arie van Bennekum (page does not exist)"/>
              </a:rPr>
              <a:t> van </a:t>
            </a:r>
            <a:r>
              <a:rPr lang="en-GB" dirty="0" err="1">
                <a:hlinkClick r:id="rId14" tooltip="Arie van Bennekum (page does not exist)"/>
              </a:rPr>
              <a:t>Bennekum</a:t>
            </a:r>
            <a:r>
              <a:rPr lang="en-GB" dirty="0"/>
              <a:t>, </a:t>
            </a:r>
            <a:r>
              <a:rPr lang="en-GB" dirty="0">
                <a:hlinkClick r:id="rId15" tooltip="Martin Fowler (software engineer)"/>
              </a:rPr>
              <a:t>Martin Fowler</a:t>
            </a:r>
            <a:r>
              <a:rPr lang="en-GB" dirty="0"/>
              <a:t>, James </a:t>
            </a:r>
            <a:r>
              <a:rPr lang="en-GB" dirty="0" err="1"/>
              <a:t>Grenning</a:t>
            </a:r>
            <a:r>
              <a:rPr lang="en-GB" dirty="0"/>
              <a:t>, </a:t>
            </a:r>
            <a:r>
              <a:rPr lang="en-GB" dirty="0">
                <a:hlinkClick r:id="rId16" tooltip="Andy Hunt (author)"/>
              </a:rPr>
              <a:t>Andrew Hunt</a:t>
            </a:r>
            <a:r>
              <a:rPr lang="en-GB" dirty="0"/>
              <a:t>, </a:t>
            </a:r>
            <a:r>
              <a:rPr lang="en-GB" dirty="0">
                <a:hlinkClick r:id="rId17" tooltip="Ron Jeffries"/>
              </a:rPr>
              <a:t>Ron Jeffries</a:t>
            </a:r>
            <a:r>
              <a:rPr lang="en-GB" dirty="0"/>
              <a:t>, </a:t>
            </a:r>
            <a:r>
              <a:rPr lang="en-GB" dirty="0">
                <a:hlinkClick r:id="rId18" tooltip="Jon Kern (page does not exist)"/>
              </a:rPr>
              <a:t>Jon Kern</a:t>
            </a:r>
            <a:r>
              <a:rPr lang="en-GB" dirty="0"/>
              <a:t>, </a:t>
            </a:r>
            <a:r>
              <a:rPr lang="en-GB" dirty="0">
                <a:hlinkClick r:id="rId19" tooltip="Brian Marick (page does not exist)"/>
              </a:rPr>
              <a:t>Brian </a:t>
            </a:r>
            <a:r>
              <a:rPr lang="en-GB" dirty="0" err="1">
                <a:hlinkClick r:id="rId19" tooltip="Brian Marick (page does not exist)"/>
              </a:rPr>
              <a:t>Marick</a:t>
            </a:r>
            <a:r>
              <a:rPr lang="en-GB" dirty="0"/>
              <a:t>, and </a:t>
            </a:r>
            <a:r>
              <a:rPr lang="en-GB" dirty="0">
                <a:hlinkClick r:id="rId20" tooltip="Stephen J. Mellor"/>
              </a:rPr>
              <a:t>Steve Mellor</a:t>
            </a:r>
            <a:r>
              <a:rPr lang="en-GB" dirty="0"/>
              <a:t>. Together they published the </a:t>
            </a:r>
            <a:r>
              <a:rPr lang="en-GB" i="1" dirty="0"/>
              <a:t>Manifesto for Agile Software Development</a:t>
            </a:r>
            <a:r>
              <a:rPr lang="en-GB" dirty="0"/>
              <a:t>.</a:t>
            </a:r>
            <a:endParaRPr lang="hr-HR" baseline="30000" dirty="0"/>
          </a:p>
          <a:p>
            <a:endParaRPr lang="hr-HR" baseline="30000" dirty="0"/>
          </a:p>
          <a:p>
            <a:endParaRPr lang="hr-HR" baseline="30000" dirty="0"/>
          </a:p>
          <a:p>
            <a:r>
              <a:rPr lang="en-US" dirty="0"/>
              <a:t>As </a:t>
            </a:r>
            <a:r>
              <a:rPr lang="en-US" dirty="0">
                <a:hlinkClick r:id="rId21" tooltip="Scott Ambler"/>
              </a:rPr>
              <a:t>Scott Ambler</a:t>
            </a:r>
            <a:r>
              <a:rPr lang="en-US" dirty="0"/>
              <a:t> elucidated:</a:t>
            </a:r>
          </a:p>
          <a:p>
            <a:pPr marL="171450" indent="-171450">
              <a:buFont typeface="Arial" panose="020B0604020202020204" pitchFamily="34" charset="0"/>
              <a:buChar char="•"/>
            </a:pPr>
            <a:r>
              <a:rPr lang="en-US" dirty="0"/>
              <a:t>Tools and processes are important, but it is more important to have competent people working together effectively.</a:t>
            </a:r>
          </a:p>
          <a:p>
            <a:pPr marL="171450" indent="-171450">
              <a:buFont typeface="Arial" panose="020B0604020202020204" pitchFamily="34" charset="0"/>
              <a:buChar char="•"/>
            </a:pPr>
            <a:r>
              <a:rPr lang="en-US" dirty="0"/>
              <a:t>Good documentation is useful in helping people to understand how the software is built and how to use it, but the main point of development is to create software, not documentation.</a:t>
            </a:r>
          </a:p>
          <a:p>
            <a:pPr marL="171450" indent="-171450">
              <a:buFont typeface="Arial" panose="020B0604020202020204" pitchFamily="34" charset="0"/>
              <a:buChar char="•"/>
            </a:pPr>
            <a:r>
              <a:rPr lang="en-US" dirty="0"/>
              <a:t>A contract is important but is no substitute for working closely with customers to discover what they need.</a:t>
            </a:r>
          </a:p>
          <a:p>
            <a:pPr marL="171450" indent="-171450">
              <a:buFont typeface="Arial" panose="020B0604020202020204" pitchFamily="34" charset="0"/>
              <a:buChar char="•"/>
            </a:pPr>
            <a:r>
              <a:rPr lang="en-US" dirty="0"/>
              <a:t>A project plan is important, but it must not be too rigid to accommodate changes in technology or the environment, stakeholders' priorities, and people's understanding of the problem and its solution.</a:t>
            </a:r>
          </a:p>
          <a:p>
            <a:endParaRPr lang="en-GB" dirty="0"/>
          </a:p>
        </p:txBody>
      </p:sp>
      <p:sp>
        <p:nvSpPr>
          <p:cNvPr id="4" name="Foliennummernplatzhalter 3"/>
          <p:cNvSpPr>
            <a:spLocks noGrp="1"/>
          </p:cNvSpPr>
          <p:nvPr>
            <p:ph type="sldNum" sz="quarter" idx="10"/>
          </p:nvPr>
        </p:nvSpPr>
        <p:spPr/>
        <p:txBody>
          <a:bodyPr/>
          <a:lstStyle/>
          <a:p>
            <a:fld id="{1CD63161-5568-4526-B6B1-EACB0260EAD6}" type="slidenum">
              <a:rPr lang="en-US" smtClean="0"/>
              <a:pPr/>
              <a:t>18</a:t>
            </a:fld>
            <a:endParaRPr lang="en-US" dirty="0"/>
          </a:p>
        </p:txBody>
      </p:sp>
    </p:spTree>
    <p:extLst>
      <p:ext uri="{BB962C8B-B14F-4D97-AF65-F5344CB8AC3E}">
        <p14:creationId xmlns:p14="http://schemas.microsoft.com/office/powerpoint/2010/main" val="37148068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Burn-down Chart:</a:t>
            </a:r>
            <a:r>
              <a:rPr lang="en-US" dirty="0"/>
              <a:t> a chart which shows the amount of work which is thought to remain in a backlog. Time is shown on the horizontal axis and work remaining on the vertical axis. As time progresses and items are drawn from the backlog and completed, a plot line showing work remaining may be expected to fall. The amount of work may be assessed in any of several ways such as user story points or task hours. Work remaining in Sprint Backlogs and Product Backlogs may be communicated by means of a burn-down chart. See also: </a:t>
            </a:r>
            <a:r>
              <a:rPr lang="en-US" dirty="0" err="1"/>
              <a:t>Burnup</a:t>
            </a:r>
            <a:r>
              <a:rPr lang="en-US" dirty="0"/>
              <a:t> Chart</a:t>
            </a:r>
          </a:p>
          <a:p>
            <a:endParaRPr lang="hr-HR" b="1" dirty="0"/>
          </a:p>
          <a:p>
            <a:r>
              <a:rPr lang="en-US" b="1" dirty="0"/>
              <a:t>Burn-up Chart:</a:t>
            </a:r>
            <a:r>
              <a:rPr lang="en-US" dirty="0"/>
              <a:t> a chart which shows the amount of work which has been completed. Time is shown on the horizontal axis and work completed on the vertical axis. As time progresses and items are drawn from the backlog and completed, a plot line showing the work done may be expected to rise. The amount of work may be assessed in any of several ways such as user story points or task hours. The amount of work considered to be in-scope may also be plotted as a line; the burn-up can be expected to approach this line as work is completed.</a:t>
            </a: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282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211C742-A441-4D58-8713-A5B7413C6716}" type="slidenum">
              <a:rPr lang="fr-BE" smtClean="0"/>
              <a:pPr/>
              <a:t>136</a:t>
            </a:fld>
            <a:endParaRPr lang="fr-BE" dirty="0"/>
          </a:p>
        </p:txBody>
      </p:sp>
    </p:spTree>
    <p:extLst>
      <p:ext uri="{BB962C8B-B14F-4D97-AF65-F5344CB8AC3E}">
        <p14:creationId xmlns:p14="http://schemas.microsoft.com/office/powerpoint/2010/main" val="2757714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1748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US" sz="1000" b="1" kern="1200" dirty="0">
                <a:solidFill>
                  <a:schemeClr val="tx1"/>
                </a:solidFill>
                <a:effectLst/>
                <a:latin typeface="+mn-lt"/>
                <a:ea typeface="+mn-ea"/>
                <a:cs typeface="+mn-cs"/>
              </a:rPr>
              <a:t>Increment</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An Increment is a concrete stepping stone toward the Product Goal. Each Increment is additive to all prior Increments and thoroughly verified, ensuring that all Increments work together. In order to provide value, the Increment must be usable.</a:t>
            </a:r>
            <a:endParaRPr lang="hr-HR" sz="1000" kern="1200" dirty="0">
              <a:solidFill>
                <a:schemeClr val="tx1"/>
              </a:solidFill>
              <a:effectLst/>
              <a:latin typeface="+mn-lt"/>
              <a:ea typeface="+mn-ea"/>
              <a:cs typeface="+mn-cs"/>
            </a:endParaRPr>
          </a:p>
          <a:p>
            <a:endParaRPr lang="hr-HR"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Multiple Increments may be created within a Sprint. The sum of the Increments is presented at the Sprint Review thus supporting empiricism. However, an Increment may be delivered to stakeholders prior to the end of the Sprint. The Sprint Review should never be considered a gate to releasing value.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Work cannot be considered part of an Increment unless it meets the Definition of Done.</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Commitment: Definition of Done</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Definition of Done is a formal description of the state of the Increment when it meets the quality measures required for the product.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moment a Product Backlog item meets the Definition of Done, an Increment is born.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Definition of Done creates transparency by providing everyone a shared understanding of what work was completed as part of the Increment. If a Product Backlog item does not meet the Definition of Done, it cannot be released or even presented at the Sprint Review. Instead, it returns to the Product Backlog for future consideration.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If the Definition of Done for an increment is part of the standards of the organization, all Scrum Teams must follow it as a minimum. If it is not an organizational standard, the Scrum Team must create a Definition of Done appropriate for the product.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Developers are required to conform to the Definition of Done. If there are multiple Scrum Teams working together on a product, they must mutually define and comply with the same Definition of Done.</a:t>
            </a:r>
            <a:endParaRPr lang="hr-HR" sz="1000" kern="1200" dirty="0">
              <a:solidFill>
                <a:schemeClr val="tx1"/>
              </a:solidFill>
              <a:effectLst/>
              <a:latin typeface="+mn-lt"/>
              <a:ea typeface="+mn-ea"/>
              <a:cs typeface="+mn-cs"/>
            </a:endParaRPr>
          </a:p>
          <a:p>
            <a:endParaRPr lang="en-GB" sz="1000" kern="1200" dirty="0">
              <a:solidFill>
                <a:schemeClr val="tx1"/>
              </a:solidFill>
              <a:effectLst/>
              <a:latin typeface="+mn-lt"/>
              <a:ea typeface="+mn-ea"/>
              <a:cs typeface="+mn-cs"/>
            </a:endParaRPr>
          </a:p>
          <a:p>
            <a:endParaRPr lang="hr-HR" dirty="0"/>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59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Sprint Review</a:t>
            </a:r>
            <a:r>
              <a:rPr lang="en-US" b="1" dirty="0"/>
              <a:t>:</a:t>
            </a:r>
            <a:r>
              <a:rPr lang="en-US" dirty="0"/>
              <a:t> Scrum Event that is set to a time-boxed of 4 hours, or less, to conclude the development work of a Sprint. It serves for the Scrum Team and the stakeholders to inspect the Increment of product resulting from the Sprint, assess the impact of the work performed on overall progress and update the Product backlog in order to maximize the value of the next period</a:t>
            </a: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143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kern="1200" dirty="0">
                <a:solidFill>
                  <a:schemeClr val="tx1"/>
                </a:solidFill>
                <a:effectLst/>
                <a:latin typeface="+mn-lt"/>
                <a:ea typeface="+mn-ea"/>
                <a:cs typeface="+mn-cs"/>
              </a:rPr>
              <a:t>Sprint Review</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purpose of the Sprint Review is to inspect the outcome of the Sprint and determine future adaptations. The Scrum Team presents the results of their work to key stakeholders and progress toward the Product Goal is discussed.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During the event, the Scrum Team and stakeholders review what was accomplished in the Sprint and what has changed in their environment. Based on this information, attendees collaborate on what to do next. The Product Backlog may also be adjusted to meet new opportunities. The Sprint Review is a working session and the Scrum Team should avoid limiting it to a presentation.</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Review is the second to last event of the Sprint and is </a:t>
            </a:r>
            <a:r>
              <a:rPr lang="en-US" sz="1000" kern="1200" dirty="0" err="1">
                <a:solidFill>
                  <a:schemeClr val="tx1"/>
                </a:solidFill>
                <a:effectLst/>
                <a:latin typeface="+mn-lt"/>
                <a:ea typeface="+mn-ea"/>
                <a:cs typeface="+mn-cs"/>
              </a:rPr>
              <a:t>timeboxed</a:t>
            </a:r>
            <a:r>
              <a:rPr lang="en-US" sz="1000" kern="1200" dirty="0">
                <a:solidFill>
                  <a:schemeClr val="tx1"/>
                </a:solidFill>
                <a:effectLst/>
                <a:latin typeface="+mn-lt"/>
                <a:ea typeface="+mn-ea"/>
                <a:cs typeface="+mn-cs"/>
              </a:rPr>
              <a:t> to a maximum of four hours for a one-month Sprint. For shorter Sprints, the event is usually shorter.</a:t>
            </a:r>
            <a:endParaRPr lang="en-GB" sz="1000" kern="1200" dirty="0">
              <a:solidFill>
                <a:schemeClr val="tx1"/>
              </a:solidFill>
              <a:effectLst/>
              <a:latin typeface="+mn-lt"/>
              <a:ea typeface="+mn-ea"/>
              <a:cs typeface="+mn-cs"/>
            </a:endParaRPr>
          </a:p>
          <a:p>
            <a:br>
              <a:rPr lang="en-US" sz="1000" kern="1200" dirty="0">
                <a:solidFill>
                  <a:schemeClr val="tx1"/>
                </a:solidFill>
                <a:effectLst/>
                <a:latin typeface="+mn-lt"/>
                <a:ea typeface="+mn-ea"/>
                <a:cs typeface="+mn-cs"/>
              </a:rPr>
            </a:br>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987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hlinkClick r:id="rId3"/>
              </a:rPr>
              <a:t>Sprint Retrospective</a:t>
            </a:r>
            <a:r>
              <a:rPr lang="en-US" b="1" dirty="0"/>
              <a:t>:</a:t>
            </a:r>
            <a:r>
              <a:rPr lang="en-US" dirty="0"/>
              <a:t> Scrum Event that is set to a time-box of 3 hours, or less, to end a Sprint. It serves for the Scrum Team to inspect the past Sprint and plan for improvements to be enacted during the next Sprint.</a:t>
            </a:r>
            <a:endParaRPr lang="hr-HR" sz="1000" b="1" kern="1200" dirty="0">
              <a:solidFill>
                <a:schemeClr val="tx1"/>
              </a:solidFill>
              <a:effectLst/>
              <a:latin typeface="+mn-lt"/>
              <a:ea typeface="+mn-ea"/>
              <a:cs typeface="+mn-cs"/>
            </a:endParaRPr>
          </a:p>
          <a:p>
            <a:endParaRPr lang="hr-HR" sz="1000" b="1" kern="1200" dirty="0">
              <a:solidFill>
                <a:schemeClr val="tx1"/>
              </a:solidFill>
              <a:effectLst/>
              <a:latin typeface="+mn-lt"/>
              <a:ea typeface="+mn-ea"/>
              <a:cs typeface="+mn-cs"/>
            </a:endParaRPr>
          </a:p>
          <a:p>
            <a:r>
              <a:rPr lang="en-US" sz="1000" b="1" kern="1200" dirty="0">
                <a:solidFill>
                  <a:schemeClr val="tx1"/>
                </a:solidFill>
                <a:effectLst/>
                <a:latin typeface="+mn-lt"/>
                <a:ea typeface="+mn-ea"/>
                <a:cs typeface="+mn-cs"/>
              </a:rPr>
              <a:t>Sprint Retrospective</a:t>
            </a:r>
            <a:endParaRPr lang="en-GB" sz="1000" b="1"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purpose of the Sprint Retrospective is to plan ways to increase quality and effectiveness.</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inspects how the last Sprint went with regards to individuals, interactions, processes, tools, and their Definition of Done. Inspected elements often vary with the domain of work.</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Assumptions that led them astray are identified and their origins explored. The Scrum Team discusses what went well during the Sprint, what problems it encountered, and how those problems were (or were not) solved.</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Scrum Team identifies the most helpful changes to improve its effectiveness. The most impactful improvements are addressed as soon as possible. They may even be added to the Sprint Backlog for the next Sprint.</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 </a:t>
            </a:r>
            <a:endParaRPr lang="en-GB"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Sprint Retrospective concludes the Sprint. It is </a:t>
            </a:r>
            <a:r>
              <a:rPr lang="en-US" sz="1000" kern="1200" dirty="0" err="1">
                <a:solidFill>
                  <a:schemeClr val="tx1"/>
                </a:solidFill>
                <a:effectLst/>
                <a:latin typeface="+mn-lt"/>
                <a:ea typeface="+mn-ea"/>
                <a:cs typeface="+mn-cs"/>
              </a:rPr>
              <a:t>timeboxed</a:t>
            </a:r>
            <a:r>
              <a:rPr lang="en-US" sz="1000" kern="1200" dirty="0">
                <a:solidFill>
                  <a:schemeClr val="tx1"/>
                </a:solidFill>
                <a:effectLst/>
                <a:latin typeface="+mn-lt"/>
                <a:ea typeface="+mn-ea"/>
                <a:cs typeface="+mn-cs"/>
              </a:rPr>
              <a:t> to a maximum of three hours for a one- month Sprint. For shorter Sprints, the event is usually shorter.</a:t>
            </a:r>
            <a:endParaRPr lang="en-GB" sz="10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63161-5568-4526-B6B1-EACB0260EAD6}" type="slidenum">
              <a:rPr kumimoji="0" lang="en-US" sz="10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124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Rot="1" noChangeAspect="1" noChangeArrowheads="1" noTextEdit="1"/>
          </p:cNvSpPr>
          <p:nvPr>
            <p:ph type="sldImg"/>
          </p:nvPr>
        </p:nvSpPr>
        <p:spPr>
          <a:xfrm>
            <a:off x="1836738" y="827088"/>
            <a:ext cx="5381625" cy="3027362"/>
          </a:xfrm>
          <a:ln/>
        </p:spPr>
      </p:sp>
      <p:sp>
        <p:nvSpPr>
          <p:cNvPr id="265218" name="Text Box 3"/>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only describe the phases at a very high level. RUP defines exit criteria, activities, and artifacts for each of these.  </a:t>
            </a:r>
          </a:p>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don</a:t>
            </a:r>
            <a:r>
              <a:rPr kumimoji="0" lang="ja-JP" alt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a:t>
            </a:r>
            <a:r>
              <a:rPr kumimoji="0" lang="en-US" altLang="ja-JP"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t have time to go into them in that much detail. </a:t>
            </a:r>
            <a:endPar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endParaRPr>
          </a:p>
        </p:txBody>
      </p:sp>
      <p:sp>
        <p:nvSpPr>
          <p:cNvPr id="2" name="Notes Placeholder 1">
            <a:extLst>
              <a:ext uri="{FF2B5EF4-FFF2-40B4-BE49-F238E27FC236}">
                <a16:creationId xmlns:a16="http://schemas.microsoft.com/office/drawing/2014/main" id="{2398065E-7386-7D49-B8FE-BF3CC9B16F61}"/>
              </a:ext>
            </a:extLst>
          </p:cNvPr>
          <p:cNvSpPr>
            <a:spLocks noGrp="1"/>
          </p:cNvSpPr>
          <p:nvPr>
            <p:ph type="body" idx="1"/>
          </p:nvPr>
        </p:nvSpPr>
        <p:spPr/>
        <p:txBody>
          <a:bodyPr/>
          <a:lstStyle/>
          <a:p>
            <a:endParaRPr lang="en-BE" dirty="0"/>
          </a:p>
        </p:txBody>
      </p:sp>
    </p:spTree>
    <p:extLst>
      <p:ext uri="{BB962C8B-B14F-4D97-AF65-F5344CB8AC3E}">
        <p14:creationId xmlns:p14="http://schemas.microsoft.com/office/powerpoint/2010/main" val="22337295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Rot="1" noChangeAspect="1" noChangeArrowheads="1" noTextEdit="1"/>
          </p:cNvSpPr>
          <p:nvPr>
            <p:ph type="sldImg"/>
          </p:nvPr>
        </p:nvSpPr>
        <p:spPr>
          <a:xfrm>
            <a:off x="1836738" y="827088"/>
            <a:ext cx="5381625" cy="3027362"/>
          </a:xfrm>
          <a:ln/>
        </p:spPr>
      </p:sp>
      <p:sp>
        <p:nvSpPr>
          <p:cNvPr id="265218" name="Text Box 3"/>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only describe the phases at a very high level. RUP defines exit criteria, activities, and artifacts for each of these.  </a:t>
            </a:r>
          </a:p>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don</a:t>
            </a:r>
            <a:r>
              <a:rPr kumimoji="0" lang="ja-JP" alt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a:t>
            </a:r>
            <a:r>
              <a:rPr kumimoji="0" lang="en-US" altLang="ja-JP"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t have time to go into them in that much detail. </a:t>
            </a:r>
            <a:endPar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endParaRPr>
          </a:p>
        </p:txBody>
      </p:sp>
    </p:spTree>
    <p:extLst>
      <p:ext uri="{BB962C8B-B14F-4D97-AF65-F5344CB8AC3E}">
        <p14:creationId xmlns:p14="http://schemas.microsoft.com/office/powerpoint/2010/main" val="1233059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Rot="1" noChangeAspect="1" noChangeArrowheads="1" noTextEdit="1"/>
          </p:cNvSpPr>
          <p:nvPr>
            <p:ph type="sldImg"/>
          </p:nvPr>
        </p:nvSpPr>
        <p:spPr>
          <a:xfrm>
            <a:off x="1836738" y="827088"/>
            <a:ext cx="5381625" cy="3027362"/>
          </a:xfrm>
          <a:ln/>
        </p:spPr>
      </p:sp>
      <p:sp>
        <p:nvSpPr>
          <p:cNvPr id="265218" name="Text Box 3"/>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only describe the phases at a very high level. RUP defines exit criteria, activities, and artifacts for each of these.  </a:t>
            </a:r>
          </a:p>
          <a:p>
            <a:pPr marL="0" marR="0" lvl="0" indent="0" algn="l" defTabSz="900113" rtl="0" eaLnBrk="0" fontAlgn="auto" latinLnBrk="0" hangingPunct="0">
              <a:lnSpc>
                <a:spcPct val="100000"/>
              </a:lnSpc>
              <a:spcBef>
                <a:spcPts val="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We don</a:t>
            </a:r>
            <a:r>
              <a:rPr kumimoji="0" lang="ja-JP" alt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a:t>
            </a:r>
            <a:r>
              <a:rPr kumimoji="0" lang="en-US" altLang="ja-JP"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rPr>
              <a:t>t have time to go into them in that much detail. </a:t>
            </a:r>
            <a:endParaRPr kumimoji="0" lang="en-US" sz="1000" b="0" i="0" u="none" strike="noStrike" kern="1200" cap="none" spc="0" normalizeH="0" baseline="0" noProof="0">
              <a:ln>
                <a:noFill/>
              </a:ln>
              <a:solidFill>
                <a:prstClr val="black"/>
              </a:solidFill>
              <a:effectLst/>
              <a:uLnTx/>
              <a:uFillTx/>
              <a:latin typeface="ZapfHumnst BT" pitchFamily="34" charset="0"/>
              <a:ea typeface="MS PGothic" pitchFamily="34" charset="-128"/>
              <a:cs typeface="+mn-cs"/>
            </a:endParaRPr>
          </a:p>
        </p:txBody>
      </p:sp>
    </p:spTree>
    <p:extLst>
      <p:ext uri="{BB962C8B-B14F-4D97-AF65-F5344CB8AC3E}">
        <p14:creationId xmlns:p14="http://schemas.microsoft.com/office/powerpoint/2010/main" val="156282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Twelve Principles of Agile Software</a:t>
            </a:r>
          </a:p>
          <a:p>
            <a:endParaRPr lang="hr-HR" dirty="0"/>
          </a:p>
          <a:p>
            <a:r>
              <a:rPr lang="en-US" dirty="0"/>
              <a:t>Our highest priority is to satisfy the customer through early and continuous delivery of valuable software.</a:t>
            </a:r>
          </a:p>
          <a:p>
            <a:r>
              <a:rPr lang="en-US" dirty="0"/>
              <a:t>Welcome changing requirements, even late in development. Agile processes harness change for the customer's competitive advantage.</a:t>
            </a:r>
          </a:p>
          <a:p>
            <a:r>
              <a:rPr lang="en-US" dirty="0"/>
              <a:t>Deliver working software frequently, from a couple of weeks to a couple of months, with a preference to the shorter timescale.</a:t>
            </a:r>
          </a:p>
          <a:p>
            <a:r>
              <a:rPr lang="en-US" dirty="0"/>
              <a:t>Business people and developers must work together daily throughout the project.</a:t>
            </a:r>
          </a:p>
          <a:p>
            <a:r>
              <a:rPr lang="en-US" dirty="0"/>
              <a:t>Build projects around motivated individuals. Give them the environment and support they need, and trust them to get the job done.</a:t>
            </a:r>
          </a:p>
          <a:p>
            <a:r>
              <a:rPr lang="en-US" dirty="0"/>
              <a:t>The most efﬁcient and effective method of conveying information to and within a development team is face-to-face conversation.</a:t>
            </a:r>
          </a:p>
          <a:p>
            <a:r>
              <a:rPr lang="en-US" dirty="0"/>
              <a:t>Working software is the primary measure of progress.</a:t>
            </a:r>
          </a:p>
          <a:p>
            <a:r>
              <a:rPr lang="en-US" dirty="0"/>
              <a:t>Agile processes promote sustainable development. The sponsors, developers, and users should be able to maintain a constant pace indeﬁnitely.</a:t>
            </a:r>
          </a:p>
          <a:p>
            <a:r>
              <a:rPr lang="en-US" dirty="0"/>
              <a:t>Continuous attention to technical excellence and good design enhances agility.</a:t>
            </a:r>
          </a:p>
          <a:p>
            <a:r>
              <a:rPr lang="en-US" dirty="0"/>
              <a:t>Simplicity – the art of maximizing the amount of work not done – is essential.</a:t>
            </a:r>
          </a:p>
          <a:p>
            <a:r>
              <a:rPr lang="en-US" dirty="0"/>
              <a:t>The best architectures, requirements, and designs emerge from self-organizing teams.</a:t>
            </a:r>
          </a:p>
          <a:p>
            <a:r>
              <a:rPr lang="en-US" dirty="0"/>
              <a:t>At regular intervals, the team reﬂects on how to become more effective, then tunes and adjusts its behavior accordingly.</a:t>
            </a:r>
          </a:p>
          <a:p>
            <a:endParaRPr lang="en-GB" dirty="0"/>
          </a:p>
        </p:txBody>
      </p:sp>
      <p:sp>
        <p:nvSpPr>
          <p:cNvPr id="4" name="Foliennummernplatzhalter 3"/>
          <p:cNvSpPr>
            <a:spLocks noGrp="1"/>
          </p:cNvSpPr>
          <p:nvPr>
            <p:ph type="sldNum" sz="quarter" idx="10"/>
          </p:nvPr>
        </p:nvSpPr>
        <p:spPr/>
        <p:txBody>
          <a:bodyPr/>
          <a:lstStyle/>
          <a:p>
            <a:fld id="{1CD63161-5568-4526-B6B1-EACB0260EAD6}" type="slidenum">
              <a:rPr lang="en-US" smtClean="0"/>
              <a:pPr/>
              <a:t>19</a:t>
            </a:fld>
            <a:endParaRPr lang="en-US" dirty="0"/>
          </a:p>
        </p:txBody>
      </p:sp>
    </p:spTree>
    <p:extLst>
      <p:ext uri="{BB962C8B-B14F-4D97-AF65-F5344CB8AC3E}">
        <p14:creationId xmlns:p14="http://schemas.microsoft.com/office/powerpoint/2010/main" val="1141913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Rot="1" noChangeAspect="1" noChangeArrowheads="1" noTextEdit="1"/>
          </p:cNvSpPr>
          <p:nvPr>
            <p:ph type="sldImg"/>
          </p:nvPr>
        </p:nvSpPr>
        <p:spPr>
          <a:xfrm>
            <a:off x="1836738" y="827088"/>
            <a:ext cx="5381625" cy="3027362"/>
          </a:xfrm>
          <a:ln/>
        </p:spPr>
      </p:sp>
    </p:spTree>
    <p:extLst>
      <p:ext uri="{BB962C8B-B14F-4D97-AF65-F5344CB8AC3E}">
        <p14:creationId xmlns:p14="http://schemas.microsoft.com/office/powerpoint/2010/main" val="4195302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Rot="1" noChangeAspect="1" noChangeArrowheads="1" noTextEdit="1"/>
          </p:cNvSpPr>
          <p:nvPr>
            <p:ph type="sldImg"/>
          </p:nvPr>
        </p:nvSpPr>
        <p:spPr>
          <a:xfrm>
            <a:off x="1836738" y="827088"/>
            <a:ext cx="5381625" cy="3027362"/>
          </a:xfrm>
          <a:ln/>
        </p:spPr>
      </p:sp>
      <p:sp>
        <p:nvSpPr>
          <p:cNvPr id="267266"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The time aspect of the process is enacted through phases, iterations, and milestones (end of phase objectives). </a:t>
            </a:r>
          </a:p>
          <a:p>
            <a:r>
              <a:rPr lang="en-US" sz="1000">
                <a:latin typeface="ZapfHumnst BT" pitchFamily="34" charset="0"/>
              </a:rPr>
              <a:t>Progressing by meeting milestones helps minimize wasted resources since they are allocated only on a firm basis. </a:t>
            </a: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p:txBody>
      </p:sp>
    </p:spTree>
    <p:extLst>
      <p:ext uri="{BB962C8B-B14F-4D97-AF65-F5344CB8AC3E}">
        <p14:creationId xmlns:p14="http://schemas.microsoft.com/office/powerpoint/2010/main" val="12243860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ChangeArrowheads="1"/>
          </p:cNvSpPr>
          <p:nvPr/>
        </p:nvSpPr>
        <p:spPr bwMode="auto">
          <a:xfrm>
            <a:off x="3889375" y="0"/>
            <a:ext cx="29686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BE"/>
          </a:p>
        </p:txBody>
      </p:sp>
      <p:sp>
        <p:nvSpPr>
          <p:cNvPr id="269314" name="Rectangle 3"/>
          <p:cNvSpPr>
            <a:spLocks noChangeArrowheads="1"/>
          </p:cNvSpPr>
          <p:nvPr/>
        </p:nvSpPr>
        <p:spPr bwMode="auto">
          <a:xfrm>
            <a:off x="-1588" y="0"/>
            <a:ext cx="2968626"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BE"/>
          </a:p>
        </p:txBody>
      </p:sp>
      <p:sp>
        <p:nvSpPr>
          <p:cNvPr id="269315" name="Rectangle 4"/>
          <p:cNvSpPr>
            <a:spLocks noGrp="1" noRot="1" noChangeAspect="1" noChangeArrowheads="1" noTextEdit="1"/>
          </p:cNvSpPr>
          <p:nvPr>
            <p:ph type="sldImg"/>
          </p:nvPr>
        </p:nvSpPr>
        <p:spPr>
          <a:xfrm>
            <a:off x="1836738" y="827088"/>
            <a:ext cx="5381625" cy="3027362"/>
          </a:xfrm>
          <a:ln/>
        </p:spPr>
      </p:sp>
      <p:sp>
        <p:nvSpPr>
          <p:cNvPr id="269316" name="Rectangle 5"/>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The phases of RUP were chosen such that phase boundaries correspond to significant decision points in the life of a project. For example, at the end of Inception, enough work has been done to capture the problem to be solved, and a vision of the system has been developed. An initial set of risks has also been identified and evaluated. Based on this information, a decision is made whether to fund the project. Similar decision points correspond to the end of Elaboration, Construction, and Transition.</a:t>
            </a:r>
          </a:p>
          <a:p>
            <a:r>
              <a:rPr lang="en-US" sz="1000">
                <a:latin typeface="ZapfHumnst BT" pitchFamily="34" charset="0"/>
              </a:rPr>
              <a:t>Milestones help you to assess the progress of a project at key points.  Management can use these to establish clear criteria from which to decide the course of a project.  They provide opportunities to change course.  However, unlike the waterfall approach, phases contain iterations which yield executable results.</a:t>
            </a:r>
          </a:p>
          <a:p>
            <a:endParaRPr lang="en-US" sz="1000">
              <a:latin typeface="ZapfHumnst BT" pitchFamily="34" charset="0"/>
            </a:endParaRPr>
          </a:p>
        </p:txBody>
      </p:sp>
      <p:sp>
        <p:nvSpPr>
          <p:cNvPr id="269317" name="Text Box 6"/>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Aft>
                <a:spcPts val="300"/>
              </a:spcAft>
            </a:pPr>
            <a:r>
              <a:rPr lang="en-US" sz="1000">
                <a:latin typeface="ZapfHumnst BT" pitchFamily="34" charset="0"/>
              </a:rPr>
              <a:t>Phases represent the management perspective of the project, the </a:t>
            </a:r>
            <a:r>
              <a:rPr lang="ja-JP" altLang="en-US" sz="1000">
                <a:latin typeface="ZapfHumnst BT" pitchFamily="34" charset="0"/>
              </a:rPr>
              <a:t>“</a:t>
            </a:r>
            <a:r>
              <a:rPr lang="en-US" altLang="ja-JP" sz="1000">
                <a:latin typeface="ZapfHumnst BT" pitchFamily="34" charset="0"/>
              </a:rPr>
              <a:t>35,000 foot level.</a:t>
            </a:r>
            <a:r>
              <a:rPr lang="ja-JP" altLang="en-US" sz="1000">
                <a:latin typeface="ZapfHumnst BT" pitchFamily="34" charset="0"/>
              </a:rPr>
              <a:t>”</a:t>
            </a:r>
            <a:r>
              <a:rPr lang="en-US" altLang="ja-JP" sz="1000">
                <a:latin typeface="ZapfHumnst BT" pitchFamily="34" charset="0"/>
              </a:rPr>
              <a:t> The details are left to the engineering perspective, which is at the iteration level.</a:t>
            </a:r>
          </a:p>
          <a:p>
            <a:pPr>
              <a:spcAft>
                <a:spcPts val="300"/>
              </a:spcAft>
            </a:pPr>
            <a:r>
              <a:rPr lang="en-US" sz="1000">
                <a:latin typeface="ZapfHumnst BT" pitchFamily="34" charset="0"/>
              </a:rPr>
              <a:t>The names of the milestones are identical to the ones proposed by Barry Boehm in the article </a:t>
            </a:r>
            <a:r>
              <a:rPr lang="ja-JP" altLang="en-US" sz="1000">
                <a:latin typeface="ZapfHumnst BT" pitchFamily="34" charset="0"/>
              </a:rPr>
              <a:t>“</a:t>
            </a:r>
            <a:r>
              <a:rPr lang="en-US" altLang="ja-JP" sz="1000">
                <a:latin typeface="ZapfHumnst BT" pitchFamily="34" charset="0"/>
              </a:rPr>
              <a:t>Anchoring the Software Process,</a:t>
            </a:r>
            <a:r>
              <a:rPr lang="ja-JP" altLang="en-US" sz="1000">
                <a:latin typeface="ZapfHumnst BT" pitchFamily="34" charset="0"/>
              </a:rPr>
              <a:t>”</a:t>
            </a:r>
            <a:r>
              <a:rPr lang="en-US" altLang="ja-JP" sz="1000">
                <a:latin typeface="ZapfHumnst BT" pitchFamily="34" charset="0"/>
              </a:rPr>
              <a:t> IEEE Software, July 1996, pp. 73-82.</a:t>
            </a:r>
          </a:p>
          <a:p>
            <a:pPr>
              <a:spcAft>
                <a:spcPts val="300"/>
              </a:spcAft>
            </a:pPr>
            <a:endParaRPr lang="en-US" sz="1000">
              <a:latin typeface="ZapfHumnst BT" pitchFamily="34" charset="0"/>
            </a:endParaRPr>
          </a:p>
        </p:txBody>
      </p:sp>
    </p:spTree>
    <p:extLst>
      <p:ext uri="{BB962C8B-B14F-4D97-AF65-F5344CB8AC3E}">
        <p14:creationId xmlns:p14="http://schemas.microsoft.com/office/powerpoint/2010/main" val="2193119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Rot="1" noChangeAspect="1" noChangeArrowheads="1" noTextEdit="1"/>
          </p:cNvSpPr>
          <p:nvPr>
            <p:ph type="sldImg"/>
          </p:nvPr>
        </p:nvSpPr>
        <p:spPr>
          <a:xfrm>
            <a:off x="1836738" y="827088"/>
            <a:ext cx="5381625" cy="3027362"/>
          </a:xfrm>
          <a:ln/>
        </p:spPr>
      </p:sp>
      <p:sp>
        <p:nvSpPr>
          <p:cNvPr id="271362"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pPr>
              <a:spcBef>
                <a:spcPts val="500"/>
              </a:spcBef>
              <a:spcAft>
                <a:spcPts val="500"/>
              </a:spcAft>
            </a:pPr>
            <a:r>
              <a:rPr lang="en-US" sz="1000">
                <a:latin typeface="ZapfHumnst BT" pitchFamily="34" charset="0"/>
              </a:rPr>
              <a:t>Note: In addition to an estimate for the Elaboration phase, an overall estimate of cost and schedule to complete the project is usually made at this time. However, this estimate must be recognized as being very rough (low confidence) and subject to revision at the end of Elaboration.</a:t>
            </a:r>
          </a:p>
          <a:p>
            <a:endParaRPr lang="en-US" sz="1000">
              <a:latin typeface="ZapfHumnst BT" pitchFamily="34" charset="0"/>
            </a:endParaRPr>
          </a:p>
          <a:p>
            <a:endParaRPr lang="en-US" sz="1000">
              <a:latin typeface="ZapfHumnst BT" pitchFamily="34" charset="0"/>
            </a:endParaRPr>
          </a:p>
        </p:txBody>
      </p:sp>
      <p:sp>
        <p:nvSpPr>
          <p:cNvPr id="271363" name="Text Box 4"/>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Aft>
                <a:spcPts val="300"/>
              </a:spcAft>
            </a:pPr>
            <a:r>
              <a:rPr lang="en-US" sz="1000">
                <a:latin typeface="ZapfHumnst BT" pitchFamily="34" charset="0"/>
              </a:rPr>
              <a:t>We only describe the phases at a very high level. RUP defines exit criteria, activities, and artifacts for each of these.  </a:t>
            </a:r>
          </a:p>
          <a:p>
            <a:pPr>
              <a:spcAft>
                <a:spcPts val="300"/>
              </a:spcAft>
            </a:pPr>
            <a:r>
              <a:rPr lang="en-US" sz="1000">
                <a:latin typeface="ZapfHumnst BT" pitchFamily="34" charset="0"/>
              </a:rPr>
              <a:t>We don</a:t>
            </a:r>
            <a:r>
              <a:rPr lang="ja-JP" altLang="en-US" sz="1000">
                <a:latin typeface="ZapfHumnst BT" pitchFamily="34" charset="0"/>
              </a:rPr>
              <a:t>’</a:t>
            </a:r>
            <a:r>
              <a:rPr lang="en-US" altLang="ja-JP" sz="1000">
                <a:latin typeface="ZapfHumnst BT" pitchFamily="34" charset="0"/>
              </a:rPr>
              <a:t>t have time to go into them in that much detail. </a:t>
            </a:r>
            <a:endParaRPr lang="en-US" sz="1000">
              <a:latin typeface="ZapfHumnst BT" pitchFamily="34" charset="0"/>
            </a:endParaRPr>
          </a:p>
        </p:txBody>
      </p:sp>
    </p:spTree>
    <p:extLst>
      <p:ext uri="{BB962C8B-B14F-4D97-AF65-F5344CB8AC3E}">
        <p14:creationId xmlns:p14="http://schemas.microsoft.com/office/powerpoint/2010/main" val="1908215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Rot="1" noChangeAspect="1" noChangeArrowheads="1" noTextEdit="1"/>
          </p:cNvSpPr>
          <p:nvPr>
            <p:ph type="sldImg"/>
          </p:nvPr>
        </p:nvSpPr>
        <p:spPr>
          <a:xfrm>
            <a:off x="1836738" y="827088"/>
            <a:ext cx="5381625" cy="3027362"/>
          </a:xfrm>
          <a:ln/>
        </p:spPr>
      </p:sp>
      <p:sp>
        <p:nvSpPr>
          <p:cNvPr id="273410" name="Text Box 3"/>
          <p:cNvSpPr txBox="1">
            <a:spLocks noChangeArrowheads="1"/>
          </p:cNvSpPr>
          <p:nvPr/>
        </p:nvSpPr>
        <p:spPr bwMode="auto">
          <a:xfrm>
            <a:off x="574675" y="1190625"/>
            <a:ext cx="1744663"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234" tIns="53117" rIns="106234" bIns="53117"/>
          <a:lstStyle>
            <a:lvl1pPr defTabSz="900113" eaLnBrk="0" hangingPunct="0">
              <a:defRPr sz="2400">
                <a:solidFill>
                  <a:schemeClr val="tx1"/>
                </a:solidFill>
                <a:latin typeface="Times" pitchFamily="18" charset="0"/>
                <a:ea typeface="MS PGothic" pitchFamily="34" charset="-128"/>
              </a:defRPr>
            </a:lvl1pPr>
            <a:lvl2pPr marL="742950" indent="-285750" defTabSz="900113" eaLnBrk="0" hangingPunct="0">
              <a:defRPr sz="2400">
                <a:solidFill>
                  <a:schemeClr val="tx1"/>
                </a:solidFill>
                <a:latin typeface="Times" pitchFamily="18" charset="0"/>
                <a:ea typeface="MS PGothic" pitchFamily="34" charset="-128"/>
              </a:defRPr>
            </a:lvl2pPr>
            <a:lvl3pPr marL="1143000" indent="-228600" defTabSz="900113" eaLnBrk="0" hangingPunct="0">
              <a:defRPr sz="2400">
                <a:solidFill>
                  <a:schemeClr val="tx1"/>
                </a:solidFill>
                <a:latin typeface="Times" pitchFamily="18" charset="0"/>
                <a:ea typeface="MS PGothic" pitchFamily="34" charset="-128"/>
              </a:defRPr>
            </a:lvl3pPr>
            <a:lvl4pPr marL="1600200" indent="-228600" defTabSz="900113" eaLnBrk="0" hangingPunct="0">
              <a:defRPr sz="2400">
                <a:solidFill>
                  <a:schemeClr val="tx1"/>
                </a:solidFill>
                <a:latin typeface="Times" pitchFamily="18" charset="0"/>
                <a:ea typeface="MS PGothic" pitchFamily="34" charset="-128"/>
              </a:defRPr>
            </a:lvl4pPr>
            <a:lvl5pPr marL="2057400" indent="-228600" defTabSz="900113" eaLnBrk="0" hangingPunct="0">
              <a:defRPr sz="2400">
                <a:solidFill>
                  <a:schemeClr val="tx1"/>
                </a:solidFill>
                <a:latin typeface="Times" pitchFamily="18" charset="0"/>
                <a:ea typeface="MS PGothic" pitchFamily="34" charset="-128"/>
              </a:defRPr>
            </a:lvl5pPr>
            <a:lvl6pPr marL="25146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900113" eaLnBrk="0" fontAlgn="base" hangingPunct="0">
              <a:spcBef>
                <a:spcPct val="0"/>
              </a:spcBef>
              <a:spcAft>
                <a:spcPct val="0"/>
              </a:spcAft>
              <a:defRPr sz="2400">
                <a:solidFill>
                  <a:schemeClr val="tx1"/>
                </a:solidFill>
                <a:latin typeface="Times" pitchFamily="18" charset="0"/>
                <a:ea typeface="MS PGothic" pitchFamily="34" charset="-128"/>
              </a:defRPr>
            </a:lvl9pPr>
          </a:lstStyle>
          <a:p>
            <a:endParaRPr lang="fr-FR" sz="1000">
              <a:latin typeface="ZapfHumnst BT" pitchFamily="34" charset="0"/>
            </a:endParaRPr>
          </a:p>
        </p:txBody>
      </p:sp>
      <p:sp>
        <p:nvSpPr>
          <p:cNvPr id="273411" name="Rectangle 4"/>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For more information, see </a:t>
            </a:r>
            <a:r>
              <a:rPr lang="en-US" sz="1000" b="1">
                <a:latin typeface="ZapfHumnst BT" pitchFamily="34" charset="0"/>
              </a:rPr>
              <a:t>RUP Lifecycle-&gt;Inception</a:t>
            </a:r>
            <a:r>
              <a:rPr lang="en-US" sz="1000">
                <a:latin typeface="ZapfHumnst BT" pitchFamily="34" charset="0"/>
              </a:rPr>
              <a:t> in RUP.</a:t>
            </a:r>
          </a:p>
        </p:txBody>
      </p:sp>
    </p:spTree>
    <p:extLst>
      <p:ext uri="{BB962C8B-B14F-4D97-AF65-F5344CB8AC3E}">
        <p14:creationId xmlns:p14="http://schemas.microsoft.com/office/powerpoint/2010/main" val="1713356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Rot="1" noChangeAspect="1" noChangeArrowheads="1" noTextEdit="1"/>
          </p:cNvSpPr>
          <p:nvPr>
            <p:ph type="sldImg"/>
          </p:nvPr>
        </p:nvSpPr>
        <p:spPr>
          <a:xfrm>
            <a:off x="1836738" y="827088"/>
            <a:ext cx="5381625" cy="3027362"/>
          </a:xfrm>
          <a:ln/>
        </p:spPr>
      </p:sp>
      <p:sp>
        <p:nvSpPr>
          <p:cNvPr id="275458"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pPr>
              <a:spcBef>
                <a:spcPts val="500"/>
              </a:spcBef>
              <a:spcAft>
                <a:spcPts val="500"/>
              </a:spcAft>
            </a:pPr>
            <a:r>
              <a:rPr lang="en-US" sz="1000">
                <a:latin typeface="ZapfHumnst BT" pitchFamily="34" charset="0"/>
              </a:rPr>
              <a:t>The cost and schedule to complete are re-estimated at the end of this phase. At this point they are considered stable (high confidence), and firm commitments can be made.</a:t>
            </a:r>
          </a:p>
        </p:txBody>
      </p:sp>
    </p:spTree>
    <p:extLst>
      <p:ext uri="{BB962C8B-B14F-4D97-AF65-F5344CB8AC3E}">
        <p14:creationId xmlns:p14="http://schemas.microsoft.com/office/powerpoint/2010/main" val="2131039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Rot="1" noChangeAspect="1" noChangeArrowheads="1" noTextEdit="1"/>
          </p:cNvSpPr>
          <p:nvPr>
            <p:ph type="sldImg"/>
          </p:nvPr>
        </p:nvSpPr>
        <p:spPr>
          <a:xfrm>
            <a:off x="1836738" y="827088"/>
            <a:ext cx="5381625" cy="3027362"/>
          </a:xfrm>
          <a:ln/>
        </p:spPr>
      </p:sp>
      <p:sp>
        <p:nvSpPr>
          <p:cNvPr id="277506"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For more information, see </a:t>
            </a:r>
            <a:r>
              <a:rPr lang="en-US" sz="1000" b="1">
                <a:latin typeface="ZapfHumnst BT" pitchFamily="34" charset="0"/>
              </a:rPr>
              <a:t>RUP Lifecycle -&gt;Elaboration</a:t>
            </a:r>
            <a:r>
              <a:rPr lang="en-US" sz="1000">
                <a:latin typeface="ZapfHumnst BT" pitchFamily="34" charset="0"/>
              </a:rPr>
              <a:t> in RUP.</a:t>
            </a:r>
          </a:p>
        </p:txBody>
      </p:sp>
    </p:spTree>
    <p:extLst>
      <p:ext uri="{BB962C8B-B14F-4D97-AF65-F5344CB8AC3E}">
        <p14:creationId xmlns:p14="http://schemas.microsoft.com/office/powerpoint/2010/main" val="1311944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p:cNvSpPr>
            <a:spLocks noGrp="1" noRot="1" noChangeAspect="1" noChangeArrowheads="1" noTextEdit="1"/>
          </p:cNvSpPr>
          <p:nvPr>
            <p:ph type="sldImg"/>
          </p:nvPr>
        </p:nvSpPr>
        <p:spPr>
          <a:xfrm>
            <a:off x="1836738" y="827088"/>
            <a:ext cx="5381625" cy="3027362"/>
          </a:xfrm>
          <a:ln/>
        </p:spPr>
      </p:sp>
    </p:spTree>
    <p:extLst>
      <p:ext uri="{BB962C8B-B14F-4D97-AF65-F5344CB8AC3E}">
        <p14:creationId xmlns:p14="http://schemas.microsoft.com/office/powerpoint/2010/main" val="32026602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p:cNvSpPr>
            <a:spLocks noGrp="1" noRot="1" noChangeAspect="1" noChangeArrowheads="1" noTextEdit="1"/>
          </p:cNvSpPr>
          <p:nvPr>
            <p:ph type="sldImg"/>
          </p:nvPr>
        </p:nvSpPr>
        <p:spPr>
          <a:xfrm>
            <a:off x="1836738" y="827088"/>
            <a:ext cx="5381625" cy="3027362"/>
          </a:xfrm>
          <a:ln/>
        </p:spPr>
      </p:sp>
      <p:sp>
        <p:nvSpPr>
          <p:cNvPr id="281602"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For more information, see </a:t>
            </a:r>
            <a:r>
              <a:rPr lang="en-US" sz="1000" b="1">
                <a:latin typeface="ZapfHumnst BT" pitchFamily="34" charset="0"/>
              </a:rPr>
              <a:t>RUP Lifecycle -&gt;Construction</a:t>
            </a:r>
            <a:r>
              <a:rPr lang="en-US" sz="1000">
                <a:latin typeface="ZapfHumnst BT" pitchFamily="34" charset="0"/>
              </a:rPr>
              <a:t> in RUP.</a:t>
            </a:r>
          </a:p>
          <a:p>
            <a:endParaRPr lang="en-US" sz="1000">
              <a:latin typeface="ZapfHumnst BT" pitchFamily="34" charset="0"/>
            </a:endParaRPr>
          </a:p>
        </p:txBody>
      </p:sp>
    </p:spTree>
    <p:extLst>
      <p:ext uri="{BB962C8B-B14F-4D97-AF65-F5344CB8AC3E}">
        <p14:creationId xmlns:p14="http://schemas.microsoft.com/office/powerpoint/2010/main" val="29272764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Rot="1" noChangeAspect="1" noChangeArrowheads="1" noTextEdit="1"/>
          </p:cNvSpPr>
          <p:nvPr>
            <p:ph type="sldImg"/>
          </p:nvPr>
        </p:nvSpPr>
        <p:spPr>
          <a:xfrm>
            <a:off x="1836738" y="827088"/>
            <a:ext cx="5381625" cy="3027362"/>
          </a:xfrm>
          <a:ln/>
        </p:spPr>
      </p:sp>
      <p:sp>
        <p:nvSpPr>
          <p:cNvPr id="283650"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During the Transition phase, a decision is made whether to release the product. </a:t>
            </a:r>
          </a:p>
          <a:p>
            <a:endParaRPr lang="en-US" sz="1000">
              <a:latin typeface="ZapfHumnst BT" pitchFamily="34" charset="0"/>
            </a:endParaRPr>
          </a:p>
        </p:txBody>
      </p:sp>
    </p:spTree>
    <p:extLst>
      <p:ext uri="{BB962C8B-B14F-4D97-AF65-F5344CB8AC3E}">
        <p14:creationId xmlns:p14="http://schemas.microsoft.com/office/powerpoint/2010/main" val="227486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211C742-A441-4D58-8713-A5B7413C6716}" type="slidenum">
              <a:rPr lang="fr-BE" smtClean="0"/>
              <a:pPr/>
              <a:t>25</a:t>
            </a:fld>
            <a:endParaRPr lang="fr-BE" dirty="0"/>
          </a:p>
        </p:txBody>
      </p:sp>
    </p:spTree>
    <p:extLst>
      <p:ext uri="{BB962C8B-B14F-4D97-AF65-F5344CB8AC3E}">
        <p14:creationId xmlns:p14="http://schemas.microsoft.com/office/powerpoint/2010/main" val="30726367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noRot="1" noChangeAspect="1" noChangeArrowheads="1" noTextEdit="1"/>
          </p:cNvSpPr>
          <p:nvPr>
            <p:ph type="sldImg"/>
          </p:nvPr>
        </p:nvSpPr>
        <p:spPr>
          <a:xfrm>
            <a:off x="1836738" y="827088"/>
            <a:ext cx="5381625" cy="3027362"/>
          </a:xfrm>
          <a:ln/>
        </p:spPr>
      </p:sp>
      <p:sp>
        <p:nvSpPr>
          <p:cNvPr id="285698"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7" tIns="44994" rIns="89987" bIns="44994"/>
          <a:lstStyle/>
          <a:p>
            <a:r>
              <a:rPr lang="en-US" sz="1000">
                <a:latin typeface="ZapfHumnst BT" pitchFamily="34" charset="0"/>
              </a:rPr>
              <a:t>The decision about whether to release the product will be based primarily on the level of user satisfaction achieved during the Transition phase. Often this milestone coincides with the initiation of another development cycle to improve or enhance the product. In many cases, this new development cycle may already be underway.</a:t>
            </a:r>
          </a:p>
          <a:p>
            <a:r>
              <a:rPr lang="en-US" sz="1000">
                <a:latin typeface="ZapfHumnst BT" pitchFamily="34" charset="0"/>
              </a:rPr>
              <a:t>For more information, see </a:t>
            </a:r>
            <a:r>
              <a:rPr lang="en-US" sz="1000" b="1">
                <a:latin typeface="ZapfHumnst BT" pitchFamily="34" charset="0"/>
              </a:rPr>
              <a:t>RUP Lifecycle -&gt;Transition</a:t>
            </a:r>
            <a:r>
              <a:rPr lang="en-US" sz="1000">
                <a:latin typeface="ZapfHumnst BT" pitchFamily="34" charset="0"/>
              </a:rPr>
              <a:t> in RUP.</a:t>
            </a: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a:p>
            <a:endParaRPr lang="en-US" sz="1000">
              <a:latin typeface="ZapfHumnst BT" pitchFamily="34" charset="0"/>
            </a:endParaRPr>
          </a:p>
        </p:txBody>
      </p:sp>
    </p:spTree>
    <p:extLst>
      <p:ext uri="{BB962C8B-B14F-4D97-AF65-F5344CB8AC3E}">
        <p14:creationId xmlns:p14="http://schemas.microsoft.com/office/powerpoint/2010/main" val="496159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Rectangle 2"/>
          <p:cNvSpPr>
            <a:spLocks noGrp="1" noRot="1" noChangeAspect="1" noChangeArrowheads="1" noTextEdit="1"/>
          </p:cNvSpPr>
          <p:nvPr>
            <p:ph type="sldImg"/>
          </p:nvPr>
        </p:nvSpPr>
        <p:spPr>
          <a:xfrm>
            <a:off x="1836738" y="827088"/>
            <a:ext cx="5381625" cy="3027362"/>
          </a:xfrm>
          <a:ln/>
        </p:spPr>
      </p:sp>
      <p:sp>
        <p:nvSpPr>
          <p:cNvPr id="416770" name="Text Box 3"/>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endParaRPr lang="fr-FR" sz="1000">
              <a:latin typeface="ZapfHumnst BT" pitchFamily="34" charset="0"/>
            </a:endParaRPr>
          </a:p>
        </p:txBody>
      </p:sp>
      <p:sp>
        <p:nvSpPr>
          <p:cNvPr id="416771" name="Text Box 4"/>
          <p:cNvSpPr txBox="1">
            <a:spLocks noChangeArrowheads="1"/>
          </p:cNvSpPr>
          <p:nvPr/>
        </p:nvSpPr>
        <p:spPr bwMode="auto">
          <a:xfrm>
            <a:off x="569913" y="1189038"/>
            <a:ext cx="1731962"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Aft>
                <a:spcPts val="300"/>
              </a:spcAft>
            </a:pPr>
            <a:r>
              <a:rPr lang="en-US" sz="1000">
                <a:latin typeface="ZapfHumnst BT" pitchFamily="34" charset="0"/>
              </a:rPr>
              <a:t>This module describes major elements of disciplines and follows an order as described below.</a:t>
            </a:r>
          </a:p>
          <a:p>
            <a:pPr>
              <a:spcAft>
                <a:spcPts val="300"/>
              </a:spcAft>
            </a:pPr>
            <a:r>
              <a:rPr lang="en-US" sz="1000">
                <a:latin typeface="ZapfHumnst BT" pitchFamily="34" charset="0"/>
              </a:rPr>
              <a:t>You will recognize that we have emphasized artifacts (deliverables) rather than workflow details and activities, which make higher level presentation rather cumbersome and potentially boring to students because few details can be covered.</a:t>
            </a:r>
          </a:p>
          <a:p>
            <a:pPr>
              <a:spcAft>
                <a:spcPts val="300"/>
              </a:spcAft>
            </a:pPr>
            <a:r>
              <a:rPr lang="en-US" sz="1000">
                <a:latin typeface="ZapfHumnst BT" pitchFamily="34" charset="0"/>
              </a:rPr>
              <a:t>Another objective is to show the interconnectivity between disciplines - how they cooperate in the common cause of delivering the system.</a:t>
            </a:r>
          </a:p>
          <a:p>
            <a:pPr>
              <a:spcAft>
                <a:spcPts val="300"/>
              </a:spcAft>
            </a:pPr>
            <a:r>
              <a:rPr lang="en-US" sz="1000">
                <a:latin typeface="ZapfHumnst BT" pitchFamily="34" charset="0"/>
              </a:rPr>
              <a:t>The </a:t>
            </a:r>
            <a:r>
              <a:rPr lang="en-US" sz="1000" b="1">
                <a:latin typeface="ZapfHumnst BT" pitchFamily="34" charset="0"/>
              </a:rPr>
              <a:t>Requirements</a:t>
            </a:r>
            <a:r>
              <a:rPr lang="en-US" sz="1000">
                <a:latin typeface="ZapfHumnst BT" pitchFamily="34" charset="0"/>
              </a:rPr>
              <a:t> discipline section is much longer than the rest because we cover use cases in some detail. We concentrate on features, use-case models and supplementary specifications. </a:t>
            </a:r>
            <a:r>
              <a:rPr lang="en-US" sz="1000" b="1">
                <a:latin typeface="ZapfHumnst BT" pitchFamily="34" charset="0"/>
              </a:rPr>
              <a:t>Business modeling</a:t>
            </a:r>
            <a:r>
              <a:rPr lang="en-US" sz="1000">
                <a:latin typeface="ZapfHumnst BT" pitchFamily="34" charset="0"/>
              </a:rPr>
              <a:t> is covered next emphasizing what system development can benefit from it. Next we concentrate on the system we are building by showing a </a:t>
            </a:r>
            <a:r>
              <a:rPr lang="en-US" sz="1000" b="1">
                <a:latin typeface="ZapfHumnst BT" pitchFamily="34" charset="0"/>
              </a:rPr>
              <a:t>configuration</a:t>
            </a:r>
            <a:r>
              <a:rPr lang="en-US" sz="1000">
                <a:latin typeface="ZapfHumnst BT" pitchFamily="34" charset="0"/>
              </a:rPr>
              <a:t>. We then cover </a:t>
            </a:r>
            <a:r>
              <a:rPr lang="en-US" sz="1000" b="1">
                <a:latin typeface="ZapfHumnst BT" pitchFamily="34" charset="0"/>
              </a:rPr>
              <a:t>Environment </a:t>
            </a:r>
            <a:r>
              <a:rPr lang="en-US" sz="1000">
                <a:latin typeface="ZapfHumnst BT" pitchFamily="34" charset="0"/>
              </a:rPr>
              <a:t>by showing a development case as well as artifact and tool specifics. </a:t>
            </a:r>
            <a:r>
              <a:rPr lang="en-US" sz="1000" b="1">
                <a:latin typeface="ZapfHumnst BT" pitchFamily="34" charset="0"/>
              </a:rPr>
              <a:t>Project Management</a:t>
            </a:r>
            <a:r>
              <a:rPr lang="en-US" sz="1000">
                <a:latin typeface="ZapfHumnst BT" pitchFamily="34" charset="0"/>
              </a:rPr>
              <a:t> is covered in summarized form because we have addressed many of its features in an earlier module.</a:t>
            </a:r>
          </a:p>
          <a:p>
            <a:pPr>
              <a:spcAft>
                <a:spcPts val="300"/>
              </a:spcAft>
            </a:pPr>
            <a:r>
              <a:rPr lang="en-US" sz="1000">
                <a:latin typeface="ZapfHumnst BT" pitchFamily="34" charset="0"/>
              </a:rPr>
              <a:t>The rest is downhill…</a:t>
            </a:r>
          </a:p>
          <a:p>
            <a:pPr>
              <a:spcAft>
                <a:spcPts val="300"/>
              </a:spcAft>
            </a:pPr>
            <a:endParaRPr lang="en-US" sz="1000">
              <a:latin typeface="ZapfHumnst BT" pitchFamily="34" charset="0"/>
            </a:endParaRPr>
          </a:p>
        </p:txBody>
      </p:sp>
    </p:spTree>
    <p:extLst>
      <p:ext uri="{BB962C8B-B14F-4D97-AF65-F5344CB8AC3E}">
        <p14:creationId xmlns:p14="http://schemas.microsoft.com/office/powerpoint/2010/main" val="32948128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2"/>
          <p:cNvSpPr>
            <a:spLocks noGrp="1" noRot="1" noChangeAspect="1" noChangeArrowheads="1" noTextEdit="1"/>
          </p:cNvSpPr>
          <p:nvPr>
            <p:ph type="sldImg"/>
          </p:nvPr>
        </p:nvSpPr>
        <p:spPr>
          <a:xfrm>
            <a:off x="1836738" y="827088"/>
            <a:ext cx="5381625" cy="3027362"/>
          </a:xfrm>
          <a:ln/>
        </p:spPr>
      </p:sp>
    </p:spTree>
    <p:extLst>
      <p:ext uri="{BB962C8B-B14F-4D97-AF65-F5344CB8AC3E}">
        <p14:creationId xmlns:p14="http://schemas.microsoft.com/office/powerpoint/2010/main" val="37829212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2"/>
          <p:cNvSpPr>
            <a:spLocks noGrp="1" noRot="1" noChangeAspect="1" noChangeArrowheads="1" noTextEdit="1"/>
          </p:cNvSpPr>
          <p:nvPr>
            <p:ph type="sldImg"/>
          </p:nvPr>
        </p:nvSpPr>
        <p:spPr>
          <a:xfrm>
            <a:off x="1836738" y="827088"/>
            <a:ext cx="5381625" cy="3027362"/>
          </a:xfrm>
          <a:ln/>
        </p:spPr>
      </p:sp>
      <p:sp>
        <p:nvSpPr>
          <p:cNvPr id="420866" name="Text Box 3"/>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endParaRPr lang="fr-FR" sz="1000">
              <a:latin typeface="ZapfHumnst BT" pitchFamily="34" charset="0"/>
            </a:endParaRPr>
          </a:p>
        </p:txBody>
      </p:sp>
      <p:sp>
        <p:nvSpPr>
          <p:cNvPr id="420867" name="Text Box 4"/>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endParaRPr lang="fr-FR" sz="1000">
              <a:latin typeface="ZapfHumnst BT" pitchFamily="34" charset="0"/>
            </a:endParaRPr>
          </a:p>
        </p:txBody>
      </p:sp>
      <p:sp>
        <p:nvSpPr>
          <p:cNvPr id="420868" name="Text Box 5"/>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000">
                <a:latin typeface="ZapfHumnst BT" pitchFamily="34" charset="0"/>
              </a:rPr>
              <a:t>Students have seen information on this slide already, but a quick review here is appropriate. </a:t>
            </a:r>
          </a:p>
        </p:txBody>
      </p:sp>
      <p:sp>
        <p:nvSpPr>
          <p:cNvPr id="420869" name="Rectangle 6"/>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sz="1000">
                <a:latin typeface="ZapfHumnst BT" pitchFamily="34" charset="0"/>
              </a:rPr>
              <a:t>Grouping activities into disciplines is mainly an aid to understanding the project from a 'traditional' waterfall perspective. Typically, for example, it is more common to perform certain requirements activities in close coordination with analysis and design activities. Separating these activities into separate disciplines makes the activities easier to comprehend.</a:t>
            </a:r>
          </a:p>
        </p:txBody>
      </p:sp>
    </p:spTree>
    <p:extLst>
      <p:ext uri="{BB962C8B-B14F-4D97-AF65-F5344CB8AC3E}">
        <p14:creationId xmlns:p14="http://schemas.microsoft.com/office/powerpoint/2010/main" val="17585200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p:cNvSpPr>
            <a:spLocks noGrp="1" noRot="1" noChangeAspect="1" noChangeArrowheads="1" noTextEdit="1"/>
          </p:cNvSpPr>
          <p:nvPr>
            <p:ph type="sldImg"/>
          </p:nvPr>
        </p:nvSpPr>
        <p:spPr>
          <a:xfrm>
            <a:off x="1836738" y="827088"/>
            <a:ext cx="5381625" cy="3027362"/>
          </a:xfrm>
          <a:ln/>
        </p:spPr>
      </p:sp>
      <p:sp>
        <p:nvSpPr>
          <p:cNvPr id="422914"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For more information, see </a:t>
            </a:r>
            <a:r>
              <a:rPr lang="en-US" sz="1000" b="1">
                <a:latin typeface="ZapfHumnst BT" pitchFamily="34" charset="0"/>
              </a:rPr>
              <a:t>Disciplines-&gt;Requirements</a:t>
            </a:r>
            <a:r>
              <a:rPr lang="en-US" sz="1000">
                <a:latin typeface="ZapfHumnst BT" pitchFamily="34" charset="0"/>
              </a:rPr>
              <a:t>.</a:t>
            </a:r>
          </a:p>
        </p:txBody>
      </p:sp>
      <p:sp>
        <p:nvSpPr>
          <p:cNvPr id="422915" name="Text Box 4"/>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Bef>
                <a:spcPts val="500"/>
              </a:spcBef>
              <a:spcAft>
                <a:spcPts val="500"/>
              </a:spcAft>
            </a:pPr>
            <a:endParaRPr lang="en-AU" sz="1000">
              <a:latin typeface="ZapfHumnst BT" pitchFamily="34" charset="0"/>
            </a:endParaRPr>
          </a:p>
        </p:txBody>
      </p:sp>
    </p:spTree>
    <p:extLst>
      <p:ext uri="{BB962C8B-B14F-4D97-AF65-F5344CB8AC3E}">
        <p14:creationId xmlns:p14="http://schemas.microsoft.com/office/powerpoint/2010/main" val="2209964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2"/>
          <p:cNvSpPr>
            <a:spLocks noGrp="1" noRot="1" noChangeAspect="1" noChangeArrowheads="1" noTextEdit="1"/>
          </p:cNvSpPr>
          <p:nvPr>
            <p:ph type="sldImg"/>
          </p:nvPr>
        </p:nvSpPr>
        <p:spPr>
          <a:xfrm>
            <a:off x="1836738" y="827088"/>
            <a:ext cx="5381625" cy="3027362"/>
          </a:xfrm>
          <a:ln/>
        </p:spPr>
      </p:sp>
      <p:sp>
        <p:nvSpPr>
          <p:cNvPr id="437250"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For more information, see </a:t>
            </a:r>
            <a:r>
              <a:rPr lang="en-US" sz="1000" b="1">
                <a:latin typeface="ZapfHumnst BT" pitchFamily="34" charset="0"/>
              </a:rPr>
              <a:t>Disciplines-&gt;Business Modeling</a:t>
            </a:r>
            <a:r>
              <a:rPr lang="en-US" sz="1000">
                <a:latin typeface="ZapfHumnst BT" pitchFamily="34" charset="0"/>
              </a:rPr>
              <a:t>.</a:t>
            </a:r>
          </a:p>
          <a:p>
            <a:endParaRPr lang="en-US" sz="1000">
              <a:latin typeface="ZapfHumnst BT" pitchFamily="34" charset="0"/>
            </a:endParaRPr>
          </a:p>
        </p:txBody>
      </p:sp>
    </p:spTree>
    <p:extLst>
      <p:ext uri="{BB962C8B-B14F-4D97-AF65-F5344CB8AC3E}">
        <p14:creationId xmlns:p14="http://schemas.microsoft.com/office/powerpoint/2010/main" val="37872495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Rectangle 2"/>
          <p:cNvSpPr>
            <a:spLocks noGrp="1" noRot="1" noChangeAspect="1" noChangeArrowheads="1" noTextEdit="1"/>
          </p:cNvSpPr>
          <p:nvPr>
            <p:ph type="sldImg"/>
          </p:nvPr>
        </p:nvSpPr>
        <p:spPr>
          <a:xfrm>
            <a:off x="1836738" y="827088"/>
            <a:ext cx="5381625" cy="3027362"/>
          </a:xfrm>
          <a:ln/>
        </p:spPr>
      </p:sp>
      <p:sp>
        <p:nvSpPr>
          <p:cNvPr id="441346" name="Rectangle 3"/>
          <p:cNvSpPr>
            <a:spLocks noGrp="1" noChangeArrowheads="1"/>
          </p:cNvSpPr>
          <p:nvPr>
            <p:ph type="body" idx="1"/>
          </p:nvPr>
        </p:nvSpPr>
        <p:spPr>
          <a:xfrm>
            <a:off x="2498725" y="4052888"/>
            <a:ext cx="3973513" cy="4137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marL="285750" lvl="1" indent="-171450" fontAlgn="t">
              <a:buFontTx/>
              <a:buAutoNum type="arabicPeriod"/>
            </a:pPr>
            <a:r>
              <a:rPr lang="en-US" sz="1000" b="1">
                <a:latin typeface="ZapfHumnst BT" pitchFamily="34" charset="0"/>
                <a:ea typeface="Arial" pitchFamily="34" charset="0"/>
                <a:cs typeface="Arial" pitchFamily="34" charset="0"/>
              </a:rPr>
              <a:t>Change Request Management (CRM)</a:t>
            </a:r>
            <a:r>
              <a:rPr lang="en-US" sz="1000">
                <a:latin typeface="ZapfHumnst BT" pitchFamily="34" charset="0"/>
                <a:ea typeface="Arial" pitchFamily="34" charset="0"/>
                <a:cs typeface="Arial" pitchFamily="34" charset="0"/>
              </a:rPr>
              <a:t> addresses the organizational infrastructure required to assess the cost, and schedule, impact of a requested change to the existing product. Change Request Management addresses the workings of a Change Review Team or Change Control Board. </a:t>
            </a:r>
            <a:endParaRPr lang="en-US" sz="1000" b="1">
              <a:latin typeface="ZapfHumnst BT" pitchFamily="34" charset="0"/>
              <a:ea typeface="Arial" pitchFamily="34" charset="0"/>
              <a:cs typeface="Arial" pitchFamily="34" charset="0"/>
            </a:endParaRPr>
          </a:p>
          <a:p>
            <a:pPr marL="285750" lvl="1" indent="-171450" fontAlgn="t">
              <a:buFontTx/>
              <a:buAutoNum type="arabicPeriod"/>
            </a:pPr>
            <a:r>
              <a:rPr lang="en-US" sz="1000" b="1">
                <a:latin typeface="ZapfHumnst BT" pitchFamily="34" charset="0"/>
                <a:ea typeface="Arial" pitchFamily="34" charset="0"/>
                <a:cs typeface="Arial" pitchFamily="34" charset="0"/>
              </a:rPr>
              <a:t>Measurement </a:t>
            </a:r>
            <a:r>
              <a:rPr lang="en-US" sz="1000">
                <a:latin typeface="ZapfHumnst BT" pitchFamily="34" charset="0"/>
                <a:ea typeface="Arial" pitchFamily="34" charset="0"/>
                <a:cs typeface="Arial" pitchFamily="34" charset="0"/>
              </a:rPr>
              <a:t>is used to describe the state of the product based on the type, number, rate and severity of defects found, and fixed, during the course of product development. Measurements derived under this aspect, either through audits or raw data, are useful in determining the overall completeness status of the project.</a:t>
            </a:r>
            <a:r>
              <a:rPr lang="en-US" sz="1000" b="1">
                <a:latin typeface="ZapfHumnst BT" pitchFamily="34" charset="0"/>
                <a:ea typeface="Arial" pitchFamily="34" charset="0"/>
                <a:cs typeface="Arial" pitchFamily="34" charset="0"/>
              </a:rPr>
              <a:t> </a:t>
            </a:r>
          </a:p>
          <a:p>
            <a:pPr marL="285750" lvl="1" indent="-171450" fontAlgn="t">
              <a:buFontTx/>
              <a:buAutoNum type="arabicPeriod"/>
            </a:pPr>
            <a:r>
              <a:rPr lang="en-US" sz="1000" b="1">
                <a:latin typeface="ZapfHumnst BT" pitchFamily="34" charset="0"/>
                <a:ea typeface="Arial" pitchFamily="34" charset="0"/>
                <a:cs typeface="Arial" pitchFamily="34" charset="0"/>
              </a:rPr>
              <a:t>Change tracking, enabled by measurement </a:t>
            </a:r>
            <a:r>
              <a:rPr lang="en-US" sz="1000">
                <a:latin typeface="ZapfHumnst BT" pitchFamily="34" charset="0"/>
                <a:ea typeface="Arial" pitchFamily="34" charset="0"/>
                <a:cs typeface="Arial" pitchFamily="34" charset="0"/>
              </a:rPr>
              <a:t>describes what is done to components for what reason and at what time. It serves as history and rationale of changes. It is quite separate from assessing the impact of proposed changes as described under 'Change Request Management'.</a:t>
            </a:r>
          </a:p>
          <a:p>
            <a:pPr marL="285750" lvl="1" indent="-171450" fontAlgn="t">
              <a:buFontTx/>
              <a:buAutoNum type="arabicPeriod"/>
            </a:pPr>
            <a:r>
              <a:rPr lang="en-US" sz="1000" b="1">
                <a:latin typeface="ZapfHumnst BT" pitchFamily="34" charset="0"/>
                <a:ea typeface="Arial" pitchFamily="34" charset="0"/>
                <a:cs typeface="Arial" pitchFamily="34" charset="0"/>
              </a:rPr>
              <a:t>Configuration Management (CM) </a:t>
            </a:r>
            <a:r>
              <a:rPr lang="en-US" sz="1000">
                <a:latin typeface="ZapfHumnst BT" pitchFamily="34" charset="0"/>
                <a:ea typeface="Arial" pitchFamily="34" charset="0"/>
                <a:cs typeface="Arial" pitchFamily="34" charset="0"/>
              </a:rPr>
              <a:t>describes the product structure and identifies its constituent configuration items that are treated as single versionable entities in the configuration management process. CM deals with defining configurations, building and labeling, and collecting versioned artifacts into constituent sets and maintaining traceability among these versions. </a:t>
            </a:r>
          </a:p>
          <a:p>
            <a:pPr marL="285750" lvl="1" indent="-171450" fontAlgn="t">
              <a:buFontTx/>
              <a:buAutoNum type="arabicPeriod"/>
            </a:pPr>
            <a:r>
              <a:rPr lang="en-US" sz="1000" b="1">
                <a:latin typeface="ZapfHumnst BT" pitchFamily="34" charset="0"/>
                <a:ea typeface="Arial" pitchFamily="34" charset="0"/>
                <a:cs typeface="Arial" pitchFamily="34" charset="0"/>
              </a:rPr>
              <a:t>Version selection </a:t>
            </a:r>
            <a:r>
              <a:rPr lang="en-US" sz="1000">
                <a:latin typeface="ZapfHumnst BT" pitchFamily="34" charset="0"/>
                <a:ea typeface="Arial" pitchFamily="34" charset="0"/>
                <a:cs typeface="Arial" pitchFamily="34" charset="0"/>
              </a:rPr>
              <a:t>is used to ensure that right versions of configuration items are selected for change or implementation. Version selection relies on a solid foundation of 'configuration identification'.</a:t>
            </a:r>
            <a:r>
              <a:rPr lang="en-US" sz="1000" b="1">
                <a:latin typeface="ZapfHumnst BT" pitchFamily="34" charset="0"/>
                <a:ea typeface="Arial" pitchFamily="34" charset="0"/>
                <a:cs typeface="Arial" pitchFamily="34" charset="0"/>
              </a:rPr>
              <a:t> </a:t>
            </a:r>
          </a:p>
          <a:p>
            <a:pPr marL="285750" lvl="1" indent="-171450" fontAlgn="t">
              <a:buFontTx/>
              <a:buAutoNum type="arabicPeriod"/>
            </a:pPr>
            <a:r>
              <a:rPr lang="en-US" sz="1000" b="1">
                <a:latin typeface="ZapfHumnst BT" pitchFamily="34" charset="0"/>
                <a:ea typeface="Arial" pitchFamily="34" charset="0"/>
                <a:cs typeface="Arial" pitchFamily="34" charset="0"/>
              </a:rPr>
              <a:t>Software Manufacture </a:t>
            </a:r>
            <a:r>
              <a:rPr lang="en-US" sz="1000">
                <a:latin typeface="ZapfHumnst BT" pitchFamily="34" charset="0"/>
                <a:ea typeface="Arial" pitchFamily="34" charset="0"/>
                <a:cs typeface="Arial" pitchFamily="34" charset="0"/>
              </a:rPr>
              <a:t>enables automation of compiling, testing and packaging software for distribution. </a:t>
            </a:r>
          </a:p>
          <a:p>
            <a:r>
              <a:rPr lang="en-US" sz="1000">
                <a:latin typeface="ZapfHumnst BT" pitchFamily="34" charset="0"/>
              </a:rPr>
              <a:t>For more information, see </a:t>
            </a:r>
            <a:r>
              <a:rPr lang="en-US" sz="1000" b="1">
                <a:latin typeface="ZapfHumnst BT" pitchFamily="34" charset="0"/>
              </a:rPr>
              <a:t>Disciplines-&gt;Configuration and Change Management</a:t>
            </a:r>
            <a:r>
              <a:rPr lang="en-US" sz="1000">
                <a:latin typeface="ZapfHumnst BT" pitchFamily="34" charset="0"/>
              </a:rPr>
              <a:t>.</a:t>
            </a:r>
          </a:p>
        </p:txBody>
      </p:sp>
    </p:spTree>
    <p:extLst>
      <p:ext uri="{BB962C8B-B14F-4D97-AF65-F5344CB8AC3E}">
        <p14:creationId xmlns:p14="http://schemas.microsoft.com/office/powerpoint/2010/main" val="25630056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Rectangle 2"/>
          <p:cNvSpPr>
            <a:spLocks noGrp="1" noRot="1" noChangeAspect="1" noChangeArrowheads="1" noTextEdit="1"/>
          </p:cNvSpPr>
          <p:nvPr>
            <p:ph type="sldImg"/>
          </p:nvPr>
        </p:nvSpPr>
        <p:spPr>
          <a:xfrm>
            <a:off x="1836738" y="827088"/>
            <a:ext cx="5381625" cy="3027362"/>
          </a:xfrm>
          <a:ln/>
        </p:spPr>
      </p:sp>
      <p:sp>
        <p:nvSpPr>
          <p:cNvPr id="445442"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The Environment discipline supports the development organization with processes and tools.  Many of the tasks associated with the process can benefit from the use of tools. Tools include those for modeling, testing, requirements management, coding, planning and tracking.  Some tools may be developed internally.</a:t>
            </a:r>
          </a:p>
          <a:p>
            <a:r>
              <a:rPr lang="en-US" sz="1000">
                <a:latin typeface="ZapfHumnst BT" pitchFamily="34" charset="0"/>
              </a:rPr>
              <a:t>Process configuration involves adapting the process to the needs of a software development organization. RUP is a framework which is modified for an organization.</a:t>
            </a:r>
          </a:p>
          <a:p>
            <a:r>
              <a:rPr lang="en-US" sz="1000">
                <a:latin typeface="ZapfHumnst BT" pitchFamily="34" charset="0"/>
              </a:rPr>
              <a:t>For more information, see </a:t>
            </a:r>
            <a:r>
              <a:rPr lang="en-US" sz="1000" b="1">
                <a:latin typeface="ZapfHumnst BT" pitchFamily="34" charset="0"/>
              </a:rPr>
              <a:t>Disciplines-&gt;Environment</a:t>
            </a:r>
            <a:r>
              <a:rPr lang="en-US" sz="1000">
                <a:latin typeface="ZapfHumnst BT" pitchFamily="34" charset="0"/>
              </a:rPr>
              <a:t>.</a:t>
            </a:r>
          </a:p>
          <a:p>
            <a:endParaRPr lang="en-US" sz="1000">
              <a:latin typeface="ZapfHumnst BT" pitchFamily="34" charset="0"/>
            </a:endParaRPr>
          </a:p>
        </p:txBody>
      </p:sp>
      <p:sp>
        <p:nvSpPr>
          <p:cNvPr id="445443" name="Text Box 4"/>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Bef>
                <a:spcPct val="50000"/>
              </a:spcBef>
            </a:pPr>
            <a:endParaRPr lang="fr-FR" sz="1000">
              <a:latin typeface="ZapfHumnst BT" pitchFamily="34" charset="0"/>
            </a:endParaRPr>
          </a:p>
        </p:txBody>
      </p:sp>
    </p:spTree>
    <p:extLst>
      <p:ext uri="{BB962C8B-B14F-4D97-AF65-F5344CB8AC3E}">
        <p14:creationId xmlns:p14="http://schemas.microsoft.com/office/powerpoint/2010/main" val="14599448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2"/>
          <p:cNvSpPr>
            <a:spLocks noGrp="1" noRot="1" noChangeAspect="1" noChangeArrowheads="1" noTextEdit="1"/>
          </p:cNvSpPr>
          <p:nvPr>
            <p:ph type="sldImg"/>
          </p:nvPr>
        </p:nvSpPr>
        <p:spPr>
          <a:xfrm>
            <a:off x="1836738" y="827088"/>
            <a:ext cx="5381625" cy="3027362"/>
          </a:xfrm>
          <a:ln/>
        </p:spPr>
      </p:sp>
      <p:sp>
        <p:nvSpPr>
          <p:cNvPr id="449538"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The Project Plan describes the phases and major milestones the project will follow.</a:t>
            </a:r>
          </a:p>
          <a:p>
            <a:r>
              <a:rPr lang="en-US" sz="1000">
                <a:latin typeface="ZapfHumnst BT" pitchFamily="34" charset="0"/>
              </a:rPr>
              <a:t>The Risk Management Plan details how to manage the risks associated with a project. It details the risk management tasks that will be carried out, assigned responsibilities, and any additional resources required for the risk management activity. This plan may be embedded in the Software Development Plan. </a:t>
            </a:r>
          </a:p>
          <a:p>
            <a:r>
              <a:rPr lang="en-US" sz="1000">
                <a:latin typeface="ZapfHumnst BT" pitchFamily="34" charset="0"/>
              </a:rPr>
              <a:t>The Business Case provides the necessary information from a business standpoint to determine whether this project is worth investing in. </a:t>
            </a:r>
          </a:p>
          <a:p>
            <a:r>
              <a:rPr lang="en-US" sz="1000">
                <a:latin typeface="ZapfHumnst BT" pitchFamily="34" charset="0"/>
              </a:rPr>
              <a:t>The Iteration Plan is a time-sequenced set of activities and tasks, with assigned resources, containing task dependencies, for the iteration. It is a fine-grained plan.  </a:t>
            </a:r>
          </a:p>
          <a:p>
            <a:r>
              <a:rPr lang="en-US" sz="1000">
                <a:latin typeface="ZapfHumnst BT" pitchFamily="34" charset="0"/>
              </a:rPr>
              <a:t>For more information, see </a:t>
            </a:r>
            <a:r>
              <a:rPr lang="en-US" sz="1000" b="1">
                <a:latin typeface="ZapfHumnst BT" pitchFamily="34" charset="0"/>
              </a:rPr>
              <a:t>Disciplines-&gt;Project Management</a:t>
            </a:r>
            <a:r>
              <a:rPr lang="en-US" sz="1000">
                <a:latin typeface="ZapfHumnst BT" pitchFamily="34" charset="0"/>
              </a:rPr>
              <a:t>.</a:t>
            </a:r>
          </a:p>
          <a:p>
            <a:endParaRPr lang="en-US" sz="1000">
              <a:latin typeface="ZapfHumnst BT" pitchFamily="34" charset="0"/>
            </a:endParaRPr>
          </a:p>
        </p:txBody>
      </p:sp>
    </p:spTree>
    <p:extLst>
      <p:ext uri="{BB962C8B-B14F-4D97-AF65-F5344CB8AC3E}">
        <p14:creationId xmlns:p14="http://schemas.microsoft.com/office/powerpoint/2010/main" val="20980679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Software Project Management</a:t>
            </a:r>
          </a:p>
        </p:txBody>
      </p:sp>
      <p:sp>
        <p:nvSpPr>
          <p:cNvPr id="912386" name="Rectangle 3"/>
          <p:cNvSpPr>
            <a:spLocks noGrp="1" noChangeArrowheads="1"/>
          </p:cNvSpPr>
          <p:nvPr>
            <p:ph type="dt" sz="quarter" idx="4294967295"/>
          </p:nvPr>
        </p:nvSpPr>
        <p:spPr bwMode="auto">
          <a:xfrm>
            <a:off x="3884613" y="0"/>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a:latin typeface="Arial" pitchFamily="34" charset="0"/>
              </a:rPr>
              <a:t>November 2005</a:t>
            </a:r>
          </a:p>
        </p:txBody>
      </p:sp>
      <p:sp>
        <p:nvSpPr>
          <p:cNvPr id="91238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fld id="{65CE46FD-97E1-4EC3-8BE4-8B902F36DD35}" type="slidenum">
              <a:rPr lang="en-US" sz="1200">
                <a:latin typeface="Arial" pitchFamily="34" charset="0"/>
              </a:rPr>
              <a:pPr eaLnBrk="1" hangingPunct="1"/>
              <a:t>181</a:t>
            </a:fld>
            <a:endParaRPr lang="en-US" sz="1200">
              <a:latin typeface="Arial" pitchFamily="34" charset="0"/>
            </a:endParaRPr>
          </a:p>
        </p:txBody>
      </p:sp>
      <p:sp>
        <p:nvSpPr>
          <p:cNvPr id="912388" name="Rectangle 2"/>
          <p:cNvSpPr>
            <a:spLocks noGrp="1" noRot="1" noChangeAspect="1" noChangeArrowheads="1" noTextEdit="1"/>
          </p:cNvSpPr>
          <p:nvPr>
            <p:ph type="sldImg"/>
          </p:nvPr>
        </p:nvSpPr>
        <p:spPr>
          <a:xfrm>
            <a:off x="382588" y="685800"/>
            <a:ext cx="6096000" cy="3429000"/>
          </a:xfrm>
          <a:ln/>
        </p:spPr>
      </p:sp>
      <p:sp>
        <p:nvSpPr>
          <p:cNvPr id="912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atin typeface="Arial" pitchFamily="34" charset="0"/>
            </a:endParaRPr>
          </a:p>
        </p:txBody>
      </p:sp>
    </p:spTree>
    <p:extLst>
      <p:ext uri="{BB962C8B-B14F-4D97-AF65-F5344CB8AC3E}">
        <p14:creationId xmlns:p14="http://schemas.microsoft.com/office/powerpoint/2010/main" val="90784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211C742-A441-4D58-8713-A5B7413C6716}" type="slidenum">
              <a:rPr lang="fr-BE" smtClean="0"/>
              <a:pPr/>
              <a:t>26</a:t>
            </a:fld>
            <a:endParaRPr lang="fr-BE" dirty="0"/>
          </a:p>
        </p:txBody>
      </p:sp>
    </p:spTree>
    <p:extLst>
      <p:ext uri="{BB962C8B-B14F-4D97-AF65-F5344CB8AC3E}">
        <p14:creationId xmlns:p14="http://schemas.microsoft.com/office/powerpoint/2010/main" val="1200576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Rectangle 2"/>
          <p:cNvSpPr>
            <a:spLocks noGrp="1" noRot="1" noChangeAspect="1" noChangeArrowheads="1" noTextEdit="1"/>
          </p:cNvSpPr>
          <p:nvPr>
            <p:ph type="sldImg"/>
          </p:nvPr>
        </p:nvSpPr>
        <p:spPr>
          <a:xfrm>
            <a:off x="1836738" y="827088"/>
            <a:ext cx="5381625" cy="3027362"/>
          </a:xfrm>
          <a:ln/>
        </p:spPr>
      </p:sp>
      <p:sp>
        <p:nvSpPr>
          <p:cNvPr id="453634"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For more information, see </a:t>
            </a:r>
            <a:r>
              <a:rPr lang="en-US" sz="1000" b="1">
                <a:latin typeface="ZapfHumnst BT" pitchFamily="34" charset="0"/>
              </a:rPr>
              <a:t>Disciplines-&gt;Project Management-&gt;Artifact Overview</a:t>
            </a:r>
            <a:r>
              <a:rPr lang="en-US" sz="1000">
                <a:latin typeface="ZapfHumnst BT" pitchFamily="34" charset="0"/>
              </a:rPr>
              <a:t>.</a:t>
            </a:r>
          </a:p>
          <a:p>
            <a:endParaRPr lang="en-US" sz="1000">
              <a:latin typeface="ZapfHumnst BT" pitchFamily="34" charset="0"/>
            </a:endParaRPr>
          </a:p>
        </p:txBody>
      </p:sp>
    </p:spTree>
    <p:extLst>
      <p:ext uri="{BB962C8B-B14F-4D97-AF65-F5344CB8AC3E}">
        <p14:creationId xmlns:p14="http://schemas.microsoft.com/office/powerpoint/2010/main" val="1076258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2"/>
          <p:cNvSpPr>
            <a:spLocks noGrp="1" noRot="1" noChangeAspect="1" noChangeArrowheads="1" noTextEdit="1"/>
          </p:cNvSpPr>
          <p:nvPr>
            <p:ph type="sldImg"/>
          </p:nvPr>
        </p:nvSpPr>
        <p:spPr>
          <a:xfrm>
            <a:off x="1836738" y="827088"/>
            <a:ext cx="5381625" cy="3027362"/>
          </a:xfrm>
          <a:ln/>
        </p:spPr>
      </p:sp>
      <p:sp>
        <p:nvSpPr>
          <p:cNvPr id="455682"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300"/>
              </a:spcBef>
              <a:spcAft>
                <a:spcPts val="800"/>
              </a:spcAft>
            </a:pPr>
            <a:r>
              <a:rPr lang="en-US" sz="1000">
                <a:latin typeface="ZapfHumnst BT" pitchFamily="34" charset="0"/>
              </a:rPr>
              <a:t>The Project Plan, Phase Plan and Iteration Plan are all components of the Software Development Plan artifact which is a major artifact in the Project Management discipline.</a:t>
            </a:r>
          </a:p>
          <a:p>
            <a:pPr>
              <a:spcBef>
                <a:spcPts val="300"/>
              </a:spcBef>
              <a:spcAft>
                <a:spcPts val="800"/>
              </a:spcAft>
            </a:pPr>
            <a:r>
              <a:rPr lang="en-US" sz="1000">
                <a:latin typeface="ZapfHumnst BT" pitchFamily="34" charset="0"/>
              </a:rPr>
              <a:t>The </a:t>
            </a:r>
            <a:r>
              <a:rPr lang="en-US" sz="1000" b="1">
                <a:latin typeface="ZapfHumnst BT" pitchFamily="34" charset="0"/>
              </a:rPr>
              <a:t>Project Plan</a:t>
            </a:r>
            <a:r>
              <a:rPr lang="en-US" sz="1000">
                <a:latin typeface="ZapfHumnst BT" pitchFamily="34" charset="0"/>
              </a:rPr>
              <a:t> is a coarse-grained plan, and there is only one per development project. It captures the overall envelope of the project, for one cycle (and maybe the following cycles, if appropriate).</a:t>
            </a:r>
          </a:p>
          <a:p>
            <a:pPr>
              <a:spcBef>
                <a:spcPts val="300"/>
              </a:spcBef>
              <a:spcAft>
                <a:spcPts val="800"/>
              </a:spcAft>
            </a:pPr>
            <a:r>
              <a:rPr lang="en-US" sz="1000">
                <a:latin typeface="ZapfHumnst BT" pitchFamily="34" charset="0"/>
              </a:rPr>
              <a:t>The Project Plan is produced very early in the Inception phase and updated as often as necessary. </a:t>
            </a:r>
          </a:p>
          <a:p>
            <a:pPr>
              <a:spcBef>
                <a:spcPts val="300"/>
              </a:spcBef>
              <a:spcAft>
                <a:spcPts val="800"/>
              </a:spcAft>
            </a:pPr>
            <a:r>
              <a:rPr lang="en-US" sz="1000">
                <a:latin typeface="ZapfHumnst BT" pitchFamily="34" charset="0"/>
              </a:rPr>
              <a:t>The </a:t>
            </a:r>
            <a:r>
              <a:rPr lang="en-US" sz="1000" b="1">
                <a:latin typeface="ZapfHumnst BT" pitchFamily="34" charset="0"/>
              </a:rPr>
              <a:t>Iteration Plan</a:t>
            </a:r>
            <a:r>
              <a:rPr lang="en-US" sz="1000">
                <a:latin typeface="ZapfHumnst BT" pitchFamily="34" charset="0"/>
              </a:rPr>
              <a:t> is a time-sequenced set of activities and tasks, with assigned resources, containing task dependencies, for the iteration. It is a fine-grained plan, and there is one per iteration. A project usually has two iteration plans active at any given point:</a:t>
            </a:r>
          </a:p>
          <a:p>
            <a:pPr marL="230188" lvl="1" indent="-115888">
              <a:lnSpc>
                <a:spcPct val="85000"/>
              </a:lnSpc>
              <a:buFontTx/>
              <a:buChar char="•"/>
            </a:pPr>
            <a:r>
              <a:rPr lang="en-US" sz="1000">
                <a:latin typeface="ZapfHumnst BT" pitchFamily="34" charset="0"/>
                <a:ea typeface="Arial" pitchFamily="34" charset="0"/>
                <a:cs typeface="Arial" pitchFamily="34" charset="0"/>
              </a:rPr>
              <a:t>The current iteration plan (that is, for the current iteration) which is used to track progress</a:t>
            </a:r>
          </a:p>
          <a:p>
            <a:pPr marL="230188" lvl="1" indent="-115888">
              <a:lnSpc>
                <a:spcPct val="85000"/>
              </a:lnSpc>
              <a:buFontTx/>
              <a:buChar char="•"/>
            </a:pPr>
            <a:r>
              <a:rPr lang="en-US" sz="1000">
                <a:latin typeface="ZapfHumnst BT" pitchFamily="34" charset="0"/>
                <a:ea typeface="Arial" pitchFamily="34" charset="0"/>
                <a:cs typeface="Arial" pitchFamily="34" charset="0"/>
              </a:rPr>
              <a:t>The next iteration plan (that is, for the upcoming iteration) which is built toward the second half of the current iteration, and is ready at the end of the current iteration</a:t>
            </a:r>
          </a:p>
        </p:txBody>
      </p:sp>
      <p:sp>
        <p:nvSpPr>
          <p:cNvPr id="455683" name="Text Box 4"/>
          <p:cNvSpPr txBox="1">
            <a:spLocks noChangeArrowheads="1"/>
          </p:cNvSpPr>
          <p:nvPr/>
        </p:nvSpPr>
        <p:spPr bwMode="auto">
          <a:xfrm>
            <a:off x="574675" y="1190625"/>
            <a:ext cx="1743075" cy="675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075" tIns="53038" rIns="106075" bIns="53038"/>
          <a:lstStyle>
            <a:lvl1pPr defTabSz="898525" eaLnBrk="0" hangingPunct="0">
              <a:defRPr sz="2400">
                <a:solidFill>
                  <a:schemeClr val="tx1"/>
                </a:solidFill>
                <a:latin typeface="Times" pitchFamily="18" charset="0"/>
                <a:ea typeface="MS PGothic" pitchFamily="34" charset="-128"/>
              </a:defRPr>
            </a:lvl1pPr>
            <a:lvl2pPr marL="742950" indent="-285750" defTabSz="898525" eaLnBrk="0" hangingPunct="0">
              <a:defRPr sz="2400">
                <a:solidFill>
                  <a:schemeClr val="tx1"/>
                </a:solidFill>
                <a:latin typeface="Times" pitchFamily="18" charset="0"/>
                <a:ea typeface="MS PGothic" pitchFamily="34" charset="-128"/>
              </a:defRPr>
            </a:lvl2pPr>
            <a:lvl3pPr marL="1143000" indent="-228600" defTabSz="898525" eaLnBrk="0" hangingPunct="0">
              <a:defRPr sz="2400">
                <a:solidFill>
                  <a:schemeClr val="tx1"/>
                </a:solidFill>
                <a:latin typeface="Times" pitchFamily="18" charset="0"/>
                <a:ea typeface="MS PGothic" pitchFamily="34" charset="-128"/>
              </a:defRPr>
            </a:lvl3pPr>
            <a:lvl4pPr marL="1600200" indent="-228600" defTabSz="898525" eaLnBrk="0" hangingPunct="0">
              <a:defRPr sz="2400">
                <a:solidFill>
                  <a:schemeClr val="tx1"/>
                </a:solidFill>
                <a:latin typeface="Times" pitchFamily="18" charset="0"/>
                <a:ea typeface="MS PGothic" pitchFamily="34" charset="-128"/>
              </a:defRPr>
            </a:lvl4pPr>
            <a:lvl5pPr marL="2057400" indent="-228600" defTabSz="898525" eaLnBrk="0" hangingPunct="0">
              <a:defRPr sz="2400">
                <a:solidFill>
                  <a:schemeClr val="tx1"/>
                </a:solidFill>
                <a:latin typeface="Times" pitchFamily="18" charset="0"/>
                <a:ea typeface="MS PGothic" pitchFamily="34" charset="-128"/>
              </a:defRPr>
            </a:lvl5pPr>
            <a:lvl6pPr marL="25146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defTabSz="898525" eaLnBrk="0" fontAlgn="base" hangingPunct="0">
              <a:spcBef>
                <a:spcPct val="0"/>
              </a:spcBef>
              <a:spcAft>
                <a:spcPct val="0"/>
              </a:spcAft>
              <a:defRPr sz="2400">
                <a:solidFill>
                  <a:schemeClr val="tx1"/>
                </a:solidFill>
                <a:latin typeface="Times" pitchFamily="18" charset="0"/>
                <a:ea typeface="MS PGothic" pitchFamily="34" charset="-128"/>
              </a:defRPr>
            </a:lvl9pPr>
          </a:lstStyle>
          <a:p>
            <a:pPr>
              <a:spcAft>
                <a:spcPts val="300"/>
              </a:spcAft>
            </a:pPr>
            <a:r>
              <a:rPr lang="en-US" sz="1000">
                <a:latin typeface="ZapfHumnst BT" pitchFamily="34" charset="0"/>
              </a:rPr>
              <a:t>A good point to make is that there is no value in developing a detailed project plan during inception, since it will change as we learn more about the project. So we develop the overall plan just at the highest level and then incrementally generate detailed iteration plans when the time to start the iteration draws near. That way we don</a:t>
            </a:r>
            <a:r>
              <a:rPr lang="ja-JP" altLang="en-US" sz="1000">
                <a:latin typeface="ZapfHumnst BT" pitchFamily="34" charset="0"/>
              </a:rPr>
              <a:t>’</a:t>
            </a:r>
            <a:r>
              <a:rPr lang="en-US" altLang="ja-JP" sz="1000">
                <a:latin typeface="ZapfHumnst BT" pitchFamily="34" charset="0"/>
              </a:rPr>
              <a:t>t waste time. </a:t>
            </a:r>
          </a:p>
          <a:p>
            <a:pPr>
              <a:spcAft>
                <a:spcPts val="300"/>
              </a:spcAft>
            </a:pPr>
            <a:r>
              <a:rPr lang="en-US" sz="1000">
                <a:latin typeface="ZapfHumnst BT" pitchFamily="34" charset="0"/>
              </a:rPr>
              <a:t>Note: This view is conceptual. Neither the Project Plan, Phase Plan, or Iteration Plan are necessarily artifacts. They are sections of the Software Development Plan. </a:t>
            </a:r>
          </a:p>
          <a:p>
            <a:pPr>
              <a:spcAft>
                <a:spcPts val="300"/>
              </a:spcAft>
            </a:pPr>
            <a:r>
              <a:rPr lang="en-US" sz="1000">
                <a:latin typeface="ZapfHumnst BT" pitchFamily="34" charset="0"/>
              </a:rPr>
              <a:t>Discussion point: Ask students how frequently they update plans on their projects.</a:t>
            </a:r>
          </a:p>
        </p:txBody>
      </p:sp>
    </p:spTree>
    <p:extLst>
      <p:ext uri="{BB962C8B-B14F-4D97-AF65-F5344CB8AC3E}">
        <p14:creationId xmlns:p14="http://schemas.microsoft.com/office/powerpoint/2010/main" val="24034887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p:cNvSpPr>
            <a:spLocks noGrp="1" noRot="1" noChangeAspect="1" noChangeArrowheads="1" noTextEdit="1"/>
          </p:cNvSpPr>
          <p:nvPr>
            <p:ph type="sldImg"/>
          </p:nvPr>
        </p:nvSpPr>
        <p:spPr>
          <a:xfrm>
            <a:off x="1836738" y="827088"/>
            <a:ext cx="5381625" cy="3027362"/>
          </a:xfr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2"/>
          <p:cNvSpPr>
            <a:spLocks noGrp="1" noRot="1" noChangeAspect="1" noChangeArrowheads="1" noTextEdit="1"/>
          </p:cNvSpPr>
          <p:nvPr>
            <p:ph type="sldImg"/>
          </p:nvPr>
        </p:nvSpPr>
        <p:spPr>
          <a:xfrm>
            <a:off x="1836738" y="827088"/>
            <a:ext cx="5381625" cy="3027362"/>
          </a:xfrm>
          <a:ln/>
        </p:spPr>
      </p:sp>
      <p:sp>
        <p:nvSpPr>
          <p:cNvPr id="461826"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For more information, see </a:t>
            </a:r>
            <a:r>
              <a:rPr lang="en-US" sz="1000" b="1">
                <a:latin typeface="ZapfHumnst BT" pitchFamily="34" charset="0"/>
              </a:rPr>
              <a:t>Disciplines-&gt;Analysis &amp; Design</a:t>
            </a:r>
            <a:r>
              <a:rPr lang="en-US" sz="1000">
                <a:latin typeface="ZapfHumnst BT" pitchFamily="34" charset="0"/>
              </a:rPr>
              <a:t>.</a:t>
            </a:r>
          </a:p>
        </p:txBody>
      </p:sp>
    </p:spTree>
    <p:extLst>
      <p:ext uri="{BB962C8B-B14F-4D97-AF65-F5344CB8AC3E}">
        <p14:creationId xmlns:p14="http://schemas.microsoft.com/office/powerpoint/2010/main" val="8030054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Rectangle 2"/>
          <p:cNvSpPr>
            <a:spLocks noGrp="1" noRot="1" noChangeAspect="1" noChangeArrowheads="1" noTextEdit="1"/>
          </p:cNvSpPr>
          <p:nvPr>
            <p:ph type="sldImg"/>
          </p:nvPr>
        </p:nvSpPr>
        <p:spPr>
          <a:xfrm>
            <a:off x="1836738" y="827088"/>
            <a:ext cx="5381625" cy="3027362"/>
          </a:xfrm>
          <a:ln/>
        </p:spPr>
      </p:sp>
      <p:sp>
        <p:nvSpPr>
          <p:cNvPr id="470018" name="Rectangle 3"/>
          <p:cNvSpPr>
            <a:spLocks noGrp="1" noChangeArrowheads="1"/>
          </p:cNvSpPr>
          <p:nvPr>
            <p:ph type="body" idx="1"/>
          </p:nvPr>
        </p:nvSpPr>
        <p:spPr>
          <a:xfrm>
            <a:off x="2498725" y="4052888"/>
            <a:ext cx="3973513"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The testing scope of the Implementation discipline is limited to unit test of individual components.  System test and integration test are described in the Test discipline.  At the system test level, the Implementation and Test disciplines are, in practice, interwoven.</a:t>
            </a:r>
          </a:p>
          <a:p>
            <a:r>
              <a:rPr lang="en-US" sz="1000">
                <a:latin typeface="ZapfHumnst BT" pitchFamily="34" charset="0"/>
              </a:rPr>
              <a:t>Key concepts:</a:t>
            </a:r>
          </a:p>
          <a:p>
            <a:pPr marL="230188" lvl="1" indent="-114300">
              <a:lnSpc>
                <a:spcPct val="85000"/>
              </a:lnSpc>
              <a:buFontTx/>
              <a:buChar char="•"/>
            </a:pPr>
            <a:r>
              <a:rPr lang="en-US" sz="1000">
                <a:latin typeface="ZapfHumnst BT" pitchFamily="34" charset="0"/>
                <a:ea typeface="Arial" pitchFamily="34" charset="0"/>
                <a:cs typeface="Arial" pitchFamily="34" charset="0"/>
              </a:rPr>
              <a:t>Build - An operational version of a system or part of a system that demonstrates a subset of the capabilities provided in the final product</a:t>
            </a:r>
          </a:p>
          <a:p>
            <a:pPr marL="230188" lvl="1" indent="-114300">
              <a:lnSpc>
                <a:spcPct val="85000"/>
              </a:lnSpc>
              <a:buFontTx/>
              <a:buChar char="•"/>
            </a:pPr>
            <a:r>
              <a:rPr lang="en-US" sz="1000">
                <a:latin typeface="ZapfHumnst BT" pitchFamily="34" charset="0"/>
                <a:ea typeface="Arial" pitchFamily="34" charset="0"/>
                <a:cs typeface="Arial" pitchFamily="34" charset="0"/>
              </a:rPr>
              <a:t>Integration - Combining separate software components into a whole</a:t>
            </a:r>
          </a:p>
          <a:p>
            <a:pPr marL="230188" lvl="1" indent="-114300">
              <a:lnSpc>
                <a:spcPct val="85000"/>
              </a:lnSpc>
              <a:buFontTx/>
              <a:buChar char="•"/>
            </a:pPr>
            <a:r>
              <a:rPr lang="en-US" sz="1000">
                <a:latin typeface="ZapfHumnst BT" pitchFamily="34" charset="0"/>
                <a:ea typeface="Arial" pitchFamily="34" charset="0"/>
                <a:cs typeface="Arial" pitchFamily="34" charset="0"/>
              </a:rPr>
              <a:t>Prototypes - Used to check business viability, to demonstrate key technology, to obtain project commitment or funding, to further understand requirements, to check usability</a:t>
            </a:r>
          </a:p>
          <a:p>
            <a:r>
              <a:rPr lang="en-US" sz="1000">
                <a:latin typeface="ZapfHumnst BT" pitchFamily="34" charset="0"/>
              </a:rPr>
              <a:t>For more information, see </a:t>
            </a:r>
            <a:r>
              <a:rPr lang="en-US" sz="1000" b="1">
                <a:latin typeface="ZapfHumnst BT" pitchFamily="34" charset="0"/>
              </a:rPr>
              <a:t>Disciplines-&gt;Implementation</a:t>
            </a:r>
            <a:r>
              <a:rPr lang="en-US" sz="1000">
                <a:latin typeface="ZapfHumnst BT" pitchFamily="34" charset="0"/>
              </a:rPr>
              <a:t>.</a:t>
            </a:r>
          </a:p>
          <a:p>
            <a:endParaRPr lang="en-US" sz="1000">
              <a:latin typeface="ZapfHumnst BT" pitchFamily="34" charset="0"/>
            </a:endParaRPr>
          </a:p>
          <a:p>
            <a:pPr>
              <a:buFontTx/>
              <a:buChar char="•"/>
            </a:pPr>
            <a:endParaRPr lang="en-US" sz="1000">
              <a:latin typeface="ZapfHumnst BT" pitchFamily="34" charset="0"/>
            </a:endParaRPr>
          </a:p>
        </p:txBody>
      </p:sp>
    </p:spTree>
    <p:extLst>
      <p:ext uri="{BB962C8B-B14F-4D97-AF65-F5344CB8AC3E}">
        <p14:creationId xmlns:p14="http://schemas.microsoft.com/office/powerpoint/2010/main" val="1519579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3" name="Rectangle 2"/>
          <p:cNvSpPr>
            <a:spLocks noGrp="1" noRot="1" noChangeAspect="1" noChangeArrowheads="1" noTextEdit="1"/>
          </p:cNvSpPr>
          <p:nvPr>
            <p:ph type="sldImg"/>
          </p:nvPr>
        </p:nvSpPr>
        <p:spPr>
          <a:xfrm>
            <a:off x="1836738" y="827088"/>
            <a:ext cx="5381625" cy="3027362"/>
          </a:xfrm>
          <a:ln/>
        </p:spPr>
      </p:sp>
      <p:sp>
        <p:nvSpPr>
          <p:cNvPr id="474114"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a:latin typeface="ZapfHumnst BT" pitchFamily="34" charset="0"/>
              </a:rPr>
              <a:t>The RUP Test Discipline is:</a:t>
            </a:r>
          </a:p>
          <a:p>
            <a:pPr marL="230188" lvl="1" indent="-115888">
              <a:lnSpc>
                <a:spcPct val="85000"/>
              </a:lnSpc>
              <a:buFontTx/>
              <a:buChar char="•"/>
            </a:pPr>
            <a:r>
              <a:rPr lang="en-US" sz="1000">
                <a:latin typeface="ZapfHumnst BT" pitchFamily="34" charset="0"/>
                <a:ea typeface="Arial" pitchFamily="34" charset="0"/>
                <a:cs typeface="Arial" pitchFamily="34" charset="0"/>
              </a:rPr>
              <a:t>Centered on iterative testing process</a:t>
            </a:r>
          </a:p>
          <a:p>
            <a:pPr marL="230188" lvl="1" indent="-115888">
              <a:lnSpc>
                <a:spcPct val="85000"/>
              </a:lnSpc>
              <a:buFontTx/>
              <a:buChar char="•"/>
            </a:pPr>
            <a:r>
              <a:rPr lang="en-US" sz="1000">
                <a:latin typeface="ZapfHumnst BT" pitchFamily="34" charset="0"/>
                <a:ea typeface="Arial" pitchFamily="34" charset="0"/>
                <a:cs typeface="Arial" pitchFamily="34" charset="0"/>
              </a:rPr>
              <a:t>Scalable and customizable</a:t>
            </a:r>
          </a:p>
          <a:p>
            <a:pPr marL="230188" lvl="1" indent="-115888">
              <a:lnSpc>
                <a:spcPct val="85000"/>
              </a:lnSpc>
              <a:buFontTx/>
              <a:buChar char="•"/>
            </a:pPr>
            <a:r>
              <a:rPr lang="en-US" sz="1000">
                <a:latin typeface="ZapfHumnst BT" pitchFamily="34" charset="0"/>
                <a:ea typeface="Arial" pitchFamily="34" charset="0"/>
                <a:cs typeface="Arial" pitchFamily="34" charset="0"/>
              </a:rPr>
              <a:t>Designed for flexibility</a:t>
            </a:r>
          </a:p>
          <a:p>
            <a:pPr marL="230188" lvl="1" indent="-115888">
              <a:lnSpc>
                <a:spcPct val="85000"/>
              </a:lnSpc>
              <a:buFontTx/>
              <a:buChar char="•"/>
            </a:pPr>
            <a:r>
              <a:rPr lang="en-US" sz="1000">
                <a:latin typeface="ZapfHumnst BT" pitchFamily="34" charset="0"/>
                <a:ea typeface="Arial" pitchFamily="34" charset="0"/>
                <a:cs typeface="Arial" pitchFamily="34" charset="0"/>
              </a:rPr>
              <a:t>Focused on efficiency</a:t>
            </a:r>
          </a:p>
          <a:p>
            <a:r>
              <a:rPr lang="en-US" sz="1000">
                <a:latin typeface="ZapfHumnst BT" pitchFamily="34" charset="0"/>
              </a:rPr>
              <a:t>The Test discipline presents a process and set of recommended practices to guide your testing effort. Unlike traditional waterfall testing process, RUP advocates an iterative approach to testing. Iterative testing allows you to:</a:t>
            </a:r>
          </a:p>
          <a:p>
            <a:pPr marL="230188" lvl="1" indent="-115888">
              <a:lnSpc>
                <a:spcPct val="85000"/>
              </a:lnSpc>
              <a:buFontTx/>
              <a:buChar char="•"/>
            </a:pPr>
            <a:r>
              <a:rPr lang="en-US" sz="1000">
                <a:latin typeface="ZapfHumnst BT" pitchFamily="34" charset="0"/>
                <a:ea typeface="Arial" pitchFamily="34" charset="0"/>
                <a:cs typeface="Arial" pitchFamily="34" charset="0"/>
              </a:rPr>
              <a:t>Mitigate high risks earlier in the development process.</a:t>
            </a:r>
          </a:p>
          <a:p>
            <a:pPr marL="230188" lvl="1" indent="-115888">
              <a:lnSpc>
                <a:spcPct val="85000"/>
              </a:lnSpc>
              <a:buFontTx/>
              <a:buChar char="•"/>
            </a:pPr>
            <a:r>
              <a:rPr lang="en-US" sz="1000">
                <a:latin typeface="ZapfHumnst BT" pitchFamily="34" charset="0"/>
                <a:ea typeface="Arial" pitchFamily="34" charset="0"/>
                <a:cs typeface="Arial" pitchFamily="34" charset="0"/>
              </a:rPr>
              <a:t>Focus your resources when and where they can have the most impact.</a:t>
            </a:r>
          </a:p>
          <a:p>
            <a:pPr marL="230188" lvl="1" indent="-115888">
              <a:lnSpc>
                <a:spcPct val="85000"/>
              </a:lnSpc>
              <a:buFontTx/>
              <a:buChar char="•"/>
            </a:pPr>
            <a:r>
              <a:rPr lang="en-US" sz="1000">
                <a:latin typeface="ZapfHumnst BT" pitchFamily="34" charset="0"/>
                <a:ea typeface="Arial" pitchFamily="34" charset="0"/>
                <a:cs typeface="Arial" pitchFamily="34" charset="0"/>
              </a:rPr>
              <a:t>Maximize your effectiveness by adapting your approach, process, or assets as you go.</a:t>
            </a:r>
          </a:p>
          <a:p>
            <a:r>
              <a:rPr lang="en-US" sz="1000">
                <a:latin typeface="ZapfHumnst BT" pitchFamily="34" charset="0"/>
              </a:rPr>
              <a:t>The RUP Test Discipline is designed to be flexible and adaptable. Its process framework can support different sized organizations. And, its recommended approach can be adapted to formal or informal testing practices within an organization.</a:t>
            </a:r>
          </a:p>
          <a:p>
            <a:r>
              <a:rPr lang="en-US" sz="1000">
                <a:latin typeface="ZapfHumnst BT" pitchFamily="34" charset="0"/>
              </a:rPr>
              <a:t>The primary focus of the Test Discipline is on maximizing the effectiveness of an organization</a:t>
            </a:r>
            <a:r>
              <a:rPr lang="ja-JP" altLang="en-US" sz="1000">
                <a:latin typeface="Arial" pitchFamily="34" charset="0"/>
              </a:rPr>
              <a:t>’</a:t>
            </a:r>
            <a:r>
              <a:rPr lang="en-US" altLang="ja-JP" sz="1000">
                <a:latin typeface="ZapfHumnst BT" pitchFamily="34" charset="0"/>
              </a:rPr>
              <a:t>s testing efforts. </a:t>
            </a:r>
          </a:p>
          <a:p>
            <a:r>
              <a:rPr lang="en-US" sz="1000">
                <a:latin typeface="ZapfHumnst BT" pitchFamily="34" charset="0"/>
              </a:rPr>
              <a:t>For more information, see </a:t>
            </a:r>
            <a:r>
              <a:rPr lang="en-US" sz="1000" b="1">
                <a:latin typeface="ZapfHumnst BT" pitchFamily="34" charset="0"/>
              </a:rPr>
              <a:t>Disciplines-&gt;Test</a:t>
            </a:r>
            <a:r>
              <a:rPr lang="en-US" sz="1000">
                <a:latin typeface="ZapfHumnst BT" pitchFamily="34" charset="0"/>
              </a:rPr>
              <a:t>.</a:t>
            </a:r>
          </a:p>
          <a:p>
            <a:endParaRPr lang="en-US" sz="1000">
              <a:latin typeface="ZapfHumnst BT" pitchFamily="34" charset="0"/>
            </a:endParaRPr>
          </a:p>
        </p:txBody>
      </p:sp>
    </p:spTree>
    <p:extLst>
      <p:ext uri="{BB962C8B-B14F-4D97-AF65-F5344CB8AC3E}">
        <p14:creationId xmlns:p14="http://schemas.microsoft.com/office/powerpoint/2010/main" val="26199418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2"/>
          <p:cNvSpPr>
            <a:spLocks noGrp="1" noRot="1" noChangeAspect="1" noChangeArrowheads="1" noTextEdit="1"/>
          </p:cNvSpPr>
          <p:nvPr>
            <p:ph type="sldImg"/>
          </p:nvPr>
        </p:nvSpPr>
        <p:spPr>
          <a:xfrm>
            <a:off x="1836738" y="827088"/>
            <a:ext cx="5381625" cy="3027362"/>
          </a:xfrm>
          <a:ln/>
        </p:spPr>
      </p:sp>
      <p:sp>
        <p:nvSpPr>
          <p:cNvPr id="476162" name="Rectangle 3"/>
          <p:cNvSpPr>
            <a:spLocks noGrp="1" noChangeArrowheads="1"/>
          </p:cNvSpPr>
          <p:nvPr>
            <p:ph type="body" idx="1"/>
          </p:nvPr>
        </p:nvSpPr>
        <p:spPr>
          <a:xfrm>
            <a:off x="2498725" y="4052888"/>
            <a:ext cx="3971925" cy="401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000" b="1">
                <a:latin typeface="ZapfHumnst BT" pitchFamily="34" charset="0"/>
              </a:rPr>
              <a:t>Producing the Deployment Unit -</a:t>
            </a:r>
            <a:r>
              <a:rPr lang="en-US" sz="1000">
                <a:latin typeface="ZapfHumnst BT" pitchFamily="34" charset="0"/>
              </a:rPr>
              <a:t> creating a deployment Unit (build, documentation and installation) that is sufficiently complete to be downloadable, and run on a node</a:t>
            </a:r>
          </a:p>
          <a:p>
            <a:pPr>
              <a:spcBef>
                <a:spcPct val="20000"/>
              </a:spcBef>
            </a:pPr>
            <a:r>
              <a:rPr lang="en-US" sz="1000" b="1">
                <a:latin typeface="ZapfHumnst BT" pitchFamily="34" charset="0"/>
              </a:rPr>
              <a:t>Beta Testing - </a:t>
            </a:r>
            <a:r>
              <a:rPr lang="en-US" sz="1000">
                <a:latin typeface="ZapfHumnst BT" pitchFamily="34" charset="0"/>
              </a:rPr>
              <a:t>implementing a beta program to solicit feedback on the product under development from a subset of the intended users</a:t>
            </a:r>
          </a:p>
          <a:p>
            <a:pPr>
              <a:spcBef>
                <a:spcPct val="20000"/>
              </a:spcBef>
            </a:pPr>
            <a:r>
              <a:rPr lang="en-US" sz="1000" b="1">
                <a:latin typeface="ZapfHumnst BT" pitchFamily="34" charset="0"/>
              </a:rPr>
              <a:t>Packaging the Product - </a:t>
            </a:r>
            <a:r>
              <a:rPr lang="en-US" sz="1000">
                <a:latin typeface="ZapfHumnst BT" pitchFamily="34" charset="0"/>
              </a:rPr>
              <a:t>taking the deployment unit, installation scripts, and user manuals, then packaging them for mass production like any other consumer product</a:t>
            </a:r>
          </a:p>
          <a:p>
            <a:pPr>
              <a:spcBef>
                <a:spcPct val="20000"/>
              </a:spcBef>
            </a:pPr>
            <a:r>
              <a:rPr lang="en-US" sz="1000" b="1">
                <a:latin typeface="ZapfHumnst BT" pitchFamily="34" charset="0"/>
              </a:rPr>
              <a:t>Distributing the Software -</a:t>
            </a:r>
            <a:r>
              <a:rPr lang="en-US" sz="1000">
                <a:latin typeface="ZapfHumnst BT" pitchFamily="34" charset="0"/>
              </a:rPr>
              <a:t> making the product available for purchase and download over the Internet, or as a packaged product</a:t>
            </a:r>
          </a:p>
          <a:p>
            <a:pPr>
              <a:spcBef>
                <a:spcPct val="20000"/>
              </a:spcBef>
            </a:pPr>
            <a:r>
              <a:rPr lang="en-US" sz="1000">
                <a:latin typeface="ZapfHumnst BT" pitchFamily="34" charset="0"/>
              </a:rPr>
              <a:t>For more information, see </a:t>
            </a:r>
            <a:r>
              <a:rPr lang="en-US" sz="1000" b="1">
                <a:latin typeface="ZapfHumnst BT" pitchFamily="34" charset="0"/>
              </a:rPr>
              <a:t>Disciplines-&gt;Deployment</a:t>
            </a:r>
            <a:r>
              <a:rPr lang="en-US" sz="1000">
                <a:latin typeface="ZapfHumnst BT" pitchFamily="34" charset="0"/>
              </a:rPr>
              <a:t>.</a:t>
            </a:r>
          </a:p>
          <a:p>
            <a:pPr>
              <a:spcBef>
                <a:spcPct val="20000"/>
              </a:spcBef>
            </a:pPr>
            <a:endParaRPr lang="en-US" sz="1000">
              <a:latin typeface="ZapfHumnst BT" pitchFamily="34" charset="0"/>
            </a:endParaRPr>
          </a:p>
        </p:txBody>
      </p:sp>
    </p:spTree>
    <p:extLst>
      <p:ext uri="{BB962C8B-B14F-4D97-AF65-F5344CB8AC3E}">
        <p14:creationId xmlns:p14="http://schemas.microsoft.com/office/powerpoint/2010/main" val="2795482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4211C742-A441-4D58-8713-A5B7413C6716}" type="slidenum">
              <a:rPr lang="fr-BE" smtClean="0"/>
              <a:pPr/>
              <a:t>193</a:t>
            </a:fld>
            <a:endParaRPr lang="fr-BE" dirty="0"/>
          </a:p>
        </p:txBody>
      </p:sp>
    </p:spTree>
    <p:extLst>
      <p:ext uri="{BB962C8B-B14F-4D97-AF65-F5344CB8AC3E}">
        <p14:creationId xmlns:p14="http://schemas.microsoft.com/office/powerpoint/2010/main" val="3472615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hthoek 2"/>
          <p:cNvSpPr/>
          <p:nvPr userDrawn="1"/>
        </p:nvSpPr>
        <p:spPr>
          <a:xfrm>
            <a:off x="-48683" y="0"/>
            <a:ext cx="12240683" cy="6859254"/>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a:p>
        </p:txBody>
      </p:sp>
      <p:sp>
        <p:nvSpPr>
          <p:cNvPr id="7" name="Rectangle à coins arrondis 6"/>
          <p:cNvSpPr/>
          <p:nvPr userDrawn="1"/>
        </p:nvSpPr>
        <p:spPr>
          <a:xfrm>
            <a:off x="239349" y="260648"/>
            <a:ext cx="11664619" cy="6336704"/>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800" dirty="0"/>
          </a:p>
        </p:txBody>
      </p:sp>
      <p:sp>
        <p:nvSpPr>
          <p:cNvPr id="2" name="Titre 1"/>
          <p:cNvSpPr>
            <a:spLocks noGrp="1"/>
          </p:cNvSpPr>
          <p:nvPr>
            <p:ph type="ctrTitle"/>
          </p:nvPr>
        </p:nvSpPr>
        <p:spPr>
          <a:xfrm>
            <a:off x="914400" y="2130426"/>
            <a:ext cx="10363200" cy="866527"/>
          </a:xfrm>
          <a:solidFill>
            <a:schemeClr val="accent1"/>
          </a:solidFill>
        </p:spPr>
        <p:txBody>
          <a:bodyPr/>
          <a:lstStyle>
            <a:lvl1pPr>
              <a:defRPr sz="3600"/>
            </a:lvl1pPr>
          </a:lstStyle>
          <a:p>
            <a:r>
              <a:rPr lang="nl-NL"/>
              <a:t>Klik om de stijl te bewerken</a:t>
            </a:r>
            <a:endParaRPr lang="fr-BE" dirty="0"/>
          </a:p>
        </p:txBody>
      </p:sp>
      <p:pic>
        <p:nvPicPr>
          <p:cNvPr id="10" name="Picture 2" descr="C:\Users\shoira\Desktop\University studies\2012-2013 Master in Management\Management of IS\lsm logo\LSMseulPMS.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943872" y="3443350"/>
            <a:ext cx="2081182" cy="1502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endParaRPr lang="fr-BE"/>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fr-BE" dirty="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Espace réservé de la date 4"/>
          <p:cNvSpPr>
            <a:spLocks noGrp="1"/>
          </p:cNvSpPr>
          <p:nvPr>
            <p:ph type="dt" sz="half" idx="10"/>
          </p:nvPr>
        </p:nvSpPr>
        <p:spPr/>
        <p:txBody>
          <a:bodyPr/>
          <a:lstStyle/>
          <a:p>
            <a:fld id="{ABD1F7FE-116A-4B13-B9B3-B4BFE1C765A3}"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u texte vertical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e la date 3"/>
          <p:cNvSpPr>
            <a:spLocks noGrp="1"/>
          </p:cNvSpPr>
          <p:nvPr>
            <p:ph type="dt" sz="half" idx="10"/>
          </p:nvPr>
        </p:nvSpPr>
        <p:spPr/>
        <p:txBody>
          <a:bodyPr/>
          <a:lstStyle/>
          <a:p>
            <a:fld id="{19454BCD-9E06-4805-8E1D-DBF48A65FF21}"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nl-NL"/>
              <a:t>Klik om de stijl te bewerken</a:t>
            </a:r>
            <a:endParaRPr lang="fr-BE"/>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e la date 3"/>
          <p:cNvSpPr>
            <a:spLocks noGrp="1"/>
          </p:cNvSpPr>
          <p:nvPr>
            <p:ph type="dt" sz="half" idx="10"/>
          </p:nvPr>
        </p:nvSpPr>
        <p:spPr/>
        <p:txBody>
          <a:bodyPr/>
          <a:lstStyle/>
          <a:p>
            <a:fld id="{97186EB9-9758-4ADB-A13C-83934F963595}"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A5E1A106-4057-4DB5-A3BC-4FD49D3A7CA5}"/>
              </a:ext>
            </a:extLst>
          </p:cNvPr>
          <p:cNvSpPr>
            <a:spLocks noGrp="1"/>
          </p:cNvSpPr>
          <p:nvPr>
            <p:ph type="dt" sz="half" idx="10"/>
          </p:nvPr>
        </p:nvSpPr>
        <p:spPr>
          <a:xfrm>
            <a:off x="609600" y="6381750"/>
            <a:ext cx="28448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44154825-E9DD-4508-A3E3-5A034A1C4D8D}"/>
              </a:ext>
            </a:extLst>
          </p:cNvPr>
          <p:cNvSpPr>
            <a:spLocks noGrp="1"/>
          </p:cNvSpPr>
          <p:nvPr>
            <p:ph type="ftr" sz="quarter" idx="11"/>
          </p:nvPr>
        </p:nvSpPr>
        <p:spPr/>
        <p:txBody>
          <a:bodyPr/>
          <a:lstStyle>
            <a:lvl1pPr algn="l">
              <a:defRPr smtClean="0">
                <a:latin typeface="Arial" panose="020B0604020202020204" pitchFamily="34" charset="0"/>
                <a:ea typeface="MS PGothic" panose="020B0600070205080204" pitchFamily="34" charset="-128"/>
              </a:defRPr>
            </a:lvl1pPr>
          </a:lstStyle>
          <a:p>
            <a:r>
              <a:rPr lang="en-US" altLang="fr-FR"/>
              <a:t>Copyright © Manuel Kolp - LSM</a:t>
            </a:r>
          </a:p>
          <a:p>
            <a:endParaRPr lang="en-US" altLang="fr-FR"/>
          </a:p>
        </p:txBody>
      </p:sp>
      <p:sp>
        <p:nvSpPr>
          <p:cNvPr id="6" name="Slide Number Placeholder 5">
            <a:extLst>
              <a:ext uri="{FF2B5EF4-FFF2-40B4-BE49-F238E27FC236}">
                <a16:creationId xmlns:a16="http://schemas.microsoft.com/office/drawing/2014/main" id="{BE529006-1DD7-402B-B499-3A83BAE99E20}"/>
              </a:ext>
            </a:extLst>
          </p:cNvPr>
          <p:cNvSpPr>
            <a:spLocks noGrp="1"/>
          </p:cNvSpPr>
          <p:nvPr>
            <p:ph type="sldNum" sz="quarter" idx="12"/>
          </p:nvPr>
        </p:nvSpPr>
        <p:spPr/>
        <p:txBody>
          <a:bodyPr/>
          <a:lstStyle>
            <a:lvl1pPr>
              <a:defRPr/>
            </a:lvl1pPr>
          </a:lstStyle>
          <a:p>
            <a:fld id="{D6AF60AA-9501-4E0F-97B5-17A66B156CA9}" type="slidenum">
              <a:rPr lang="en-US" altLang="fr-FR"/>
              <a:pPr/>
              <a:t>‹N°›</a:t>
            </a:fld>
            <a:endParaRPr lang="en-US" altLang="fr-FR"/>
          </a:p>
        </p:txBody>
      </p:sp>
    </p:spTree>
    <p:extLst>
      <p:ext uri="{BB962C8B-B14F-4D97-AF65-F5344CB8AC3E}">
        <p14:creationId xmlns:p14="http://schemas.microsoft.com/office/powerpoint/2010/main" val="1806717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title">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srcRect r="18002"/>
          <a:stretch/>
        </p:blipFill>
        <p:spPr>
          <a:xfrm>
            <a:off x="1" y="0"/>
            <a:ext cx="12192000" cy="828675"/>
          </a:xfrm>
          <a:prstGeom prst="rect">
            <a:avLst/>
          </a:prstGeom>
        </p:spPr>
      </p:pic>
      <p:sp>
        <p:nvSpPr>
          <p:cNvPr id="2" name="Titre 1"/>
          <p:cNvSpPr>
            <a:spLocks noGrp="1"/>
          </p:cNvSpPr>
          <p:nvPr>
            <p:ph type="title"/>
          </p:nvPr>
        </p:nvSpPr>
        <p:spPr>
          <a:xfrm>
            <a:off x="498566" y="82946"/>
            <a:ext cx="11388634" cy="662782"/>
          </a:xfrm>
          <a:prstGeom prst="rect">
            <a:avLst/>
          </a:prstGeom>
        </p:spPr>
        <p:txBody>
          <a:bodyPr anchor="ctr"/>
          <a:lstStyle>
            <a:lvl1pPr>
              <a:defRPr lang="fr-FR" sz="3600" b="1" i="0" kern="1200" smtClean="0">
                <a:solidFill>
                  <a:schemeClr val="bg1"/>
                </a:solidFill>
                <a:latin typeface="+mn-lt"/>
                <a:ea typeface="+mn-ea"/>
                <a:cs typeface="+mn-cs"/>
              </a:defRPr>
            </a:lvl1pPr>
          </a:lstStyle>
          <a:p>
            <a:r>
              <a:rPr lang="fr-FR" dirty="0"/>
              <a:t>Modifiez le style du titre</a:t>
            </a:r>
            <a:endParaRPr lang="fr-BE" dirty="0"/>
          </a:p>
        </p:txBody>
      </p:sp>
      <p:sp>
        <p:nvSpPr>
          <p:cNvPr id="4" name="Espace réservé du contenu 2"/>
          <p:cNvSpPr>
            <a:spLocks noGrp="1"/>
          </p:cNvSpPr>
          <p:nvPr>
            <p:ph idx="1"/>
          </p:nvPr>
        </p:nvSpPr>
        <p:spPr>
          <a:xfrm>
            <a:off x="498566" y="868217"/>
            <a:ext cx="11388634" cy="5597237"/>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pic>
        <p:nvPicPr>
          <p:cNvPr id="5" name="Image 4"/>
          <p:cNvPicPr>
            <a:picLocks noChangeAspect="1"/>
          </p:cNvPicPr>
          <p:nvPr userDrawn="1"/>
        </p:nvPicPr>
        <p:blipFill>
          <a:blip r:embed="rId3"/>
          <a:stretch>
            <a:fillRect/>
          </a:stretch>
        </p:blipFill>
        <p:spPr>
          <a:xfrm>
            <a:off x="10908501" y="6514284"/>
            <a:ext cx="1171368" cy="334676"/>
          </a:xfrm>
          <a:prstGeom prst="rect">
            <a:avLst/>
          </a:prstGeom>
        </p:spPr>
      </p:pic>
      <p:sp>
        <p:nvSpPr>
          <p:cNvPr id="6" name="ZoneTexte 5"/>
          <p:cNvSpPr txBox="1"/>
          <p:nvPr userDrawn="1"/>
        </p:nvSpPr>
        <p:spPr>
          <a:xfrm>
            <a:off x="138196" y="6558512"/>
            <a:ext cx="1759456" cy="24622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000" kern="1200" dirty="0" err="1">
                <a:solidFill>
                  <a:schemeClr val="tx1">
                    <a:tint val="75000"/>
                  </a:schemeClr>
                </a:solidFill>
                <a:latin typeface="+mn-lt"/>
                <a:ea typeface="+mn-ea"/>
                <a:cs typeface="+mn-cs"/>
              </a:rPr>
              <a:t>Research</a:t>
            </a:r>
            <a:r>
              <a:rPr lang="fr-BE" sz="1000" kern="1200" dirty="0">
                <a:solidFill>
                  <a:schemeClr val="tx1">
                    <a:tint val="75000"/>
                  </a:schemeClr>
                </a:solidFill>
                <a:latin typeface="+mn-lt"/>
                <a:ea typeface="+mn-ea"/>
                <a:cs typeface="+mn-cs"/>
              </a:rPr>
              <a:t> </a:t>
            </a:r>
            <a:r>
              <a:rPr lang="fr-BE" sz="1000" kern="1200" dirty="0" err="1">
                <a:solidFill>
                  <a:schemeClr val="tx1">
                    <a:tint val="75000"/>
                  </a:schemeClr>
                </a:solidFill>
                <a:latin typeface="+mn-lt"/>
                <a:ea typeface="+mn-ea"/>
                <a:cs typeface="+mn-cs"/>
              </a:rPr>
              <a:t>Seminars@HEC</a:t>
            </a:r>
            <a:r>
              <a:rPr lang="fr-BE" sz="1000" kern="1200" dirty="0">
                <a:solidFill>
                  <a:schemeClr val="tx1">
                    <a:tint val="75000"/>
                  </a:schemeClr>
                </a:solidFill>
                <a:latin typeface="+mn-lt"/>
                <a:ea typeface="+mn-ea"/>
                <a:cs typeface="+mn-cs"/>
              </a:rPr>
              <a:t> Liège</a:t>
            </a:r>
          </a:p>
        </p:txBody>
      </p:sp>
    </p:spTree>
    <p:extLst>
      <p:ext uri="{BB962C8B-B14F-4D97-AF65-F5344CB8AC3E}">
        <p14:creationId xmlns:p14="http://schemas.microsoft.com/office/powerpoint/2010/main" val="1413894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lvl1pPr algn="ctr"/>
          </a:lstStyle>
          <a:p>
            <a:r>
              <a:t>Title Text</a:t>
            </a:r>
          </a:p>
        </p:txBody>
      </p:sp>
      <p:sp>
        <p:nvSpPr>
          <p:cNvPr id="57" name="Body Level One…"/>
          <p:cNvSpPr txBox="1">
            <a:spLocks noGrp="1"/>
          </p:cNvSpPr>
          <p:nvPr>
            <p:ph type="body" idx="1"/>
          </p:nvPr>
        </p:nvSpPr>
        <p:spPr>
          <a:xfrm>
            <a:off x="1190625" y="1982391"/>
            <a:ext cx="9810750" cy="4107656"/>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512283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hthoek 2"/>
          <p:cNvSpPr/>
          <p:nvPr userDrawn="1"/>
        </p:nvSpPr>
        <p:spPr>
          <a:xfrm>
            <a:off x="-48683" y="0"/>
            <a:ext cx="12240683" cy="6859254"/>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00"/>
          </a:p>
        </p:txBody>
      </p:sp>
      <p:sp>
        <p:nvSpPr>
          <p:cNvPr id="7" name="Rectangle à coins arrondis 6"/>
          <p:cNvSpPr/>
          <p:nvPr userDrawn="1"/>
        </p:nvSpPr>
        <p:spPr>
          <a:xfrm>
            <a:off x="239349" y="260648"/>
            <a:ext cx="11664619" cy="6336704"/>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800" dirty="0"/>
          </a:p>
        </p:txBody>
      </p:sp>
      <p:sp>
        <p:nvSpPr>
          <p:cNvPr id="2" name="Titre 1"/>
          <p:cNvSpPr>
            <a:spLocks noGrp="1"/>
          </p:cNvSpPr>
          <p:nvPr>
            <p:ph type="ctrTitle"/>
          </p:nvPr>
        </p:nvSpPr>
        <p:spPr>
          <a:xfrm>
            <a:off x="914400" y="2130426"/>
            <a:ext cx="10363200" cy="866527"/>
          </a:xfrm>
          <a:solidFill>
            <a:schemeClr val="accent1"/>
          </a:solidFill>
        </p:spPr>
        <p:txBody>
          <a:bodyPr/>
          <a:lstStyle>
            <a:lvl1pPr>
              <a:defRPr sz="3600"/>
            </a:lvl1pPr>
          </a:lstStyle>
          <a:p>
            <a:r>
              <a:rPr lang="nl-NL"/>
              <a:t>Klik om de stijl te bewerken</a:t>
            </a:r>
            <a:endParaRPr lang="fr-BE" dirty="0"/>
          </a:p>
        </p:txBody>
      </p:sp>
      <p:pic>
        <p:nvPicPr>
          <p:cNvPr id="10" name="Picture 2" descr="C:\Users\shoira\Desktop\University studies\2012-2013 Master in Management\Management of IS\lsm logo\LSMseulPMS.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78914" y="3468702"/>
            <a:ext cx="2434175" cy="15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40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8D2082C-6F25-41B5-AA77-A075AF0AE1F8}" type="datetime1">
              <a:rPr lang="fr-BE" smtClean="0"/>
              <a:t>06-12-22</a:t>
            </a:fld>
            <a:endParaRPr lang="fr-BE" dirty="0"/>
          </a:p>
        </p:txBody>
      </p:sp>
      <p:sp>
        <p:nvSpPr>
          <p:cNvPr id="2" name="Titre 1"/>
          <p:cNvSpPr>
            <a:spLocks noGrp="1"/>
          </p:cNvSpPr>
          <p:nvPr>
            <p:ph type="title"/>
          </p:nvPr>
        </p:nvSpPr>
        <p:spPr/>
        <p:txBody>
          <a:bodyPr/>
          <a:lstStyle>
            <a:lvl1pPr>
              <a:defRPr sz="3600"/>
            </a:lvl1pPr>
          </a:lstStyle>
          <a:p>
            <a:r>
              <a:rPr lang="nl-NL"/>
              <a:t>Klik om de stijl te bewerken</a:t>
            </a:r>
            <a:endParaRPr lang="fr-BE" dirty="0"/>
          </a:p>
        </p:txBody>
      </p:sp>
      <p:sp>
        <p:nvSpPr>
          <p:cNvPr id="3" name="Espace réservé du contenu 2"/>
          <p:cNvSpPr>
            <a:spLocks noGrp="1"/>
          </p:cNvSpPr>
          <p:nvPr>
            <p:ph idx="1" hasCustomPrompt="1"/>
          </p:nvPr>
        </p:nvSpPr>
        <p:spPr>
          <a:xfrm>
            <a:off x="609600" y="1772816"/>
            <a:ext cx="10972800" cy="4176464"/>
          </a:xfrm>
          <a:solidFill>
            <a:schemeClr val="bg1">
              <a:lumMod val="95000"/>
            </a:schemeClr>
          </a:solidFill>
          <a:effectLst/>
        </p:spPr>
        <p:style>
          <a:lnRef idx="1">
            <a:schemeClr val="dk1"/>
          </a:lnRef>
          <a:fillRef idx="2">
            <a:schemeClr val="dk1"/>
          </a:fillRef>
          <a:effectRef idx="1">
            <a:schemeClr val="dk1"/>
          </a:effectRef>
          <a:fontRef idx="minor">
            <a:schemeClr val="dk1"/>
          </a:fontRef>
        </p:style>
        <p:txBody>
          <a:bodyPr>
            <a:normAutofit/>
          </a:bodyPr>
          <a:lstStyle>
            <a:lvl1pPr>
              <a:defRPr lang="fr-FR" sz="2400" dirty="0" smtClean="0"/>
            </a:lvl1pPr>
            <a:lvl2pPr>
              <a:defRPr lang="fr-FR" sz="2400" dirty="0" smtClean="0"/>
            </a:lvl2pPr>
            <a:lvl3pPr>
              <a:defRPr lang="fr-FR" sz="2000" dirty="0" smtClean="0"/>
            </a:lvl3pPr>
            <a:lvl4pPr>
              <a:defRPr lang="fr-FR" sz="1800" dirty="0" smtClean="0"/>
            </a:lvl4pPr>
            <a:lvl5pPr>
              <a:defRPr lang="fr-BE" sz="1800" dirty="0"/>
            </a:lvl5pPr>
          </a:lstStyle>
          <a:p>
            <a:pPr lvl="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16446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706090"/>
          </a:xfrm>
        </p:spPr>
        <p:txBody>
          <a:bodyPr>
            <a:normAutofit/>
          </a:bodyPr>
          <a:lstStyle>
            <a:lvl1pPr>
              <a:defRPr lang="fr-BE" sz="3600" b="1" kern="1200" dirty="0">
                <a:solidFill>
                  <a:schemeClr val="lt1"/>
                </a:solidFill>
                <a:latin typeface="+mn-lt"/>
                <a:ea typeface="+mn-ea"/>
                <a:cs typeface="+mn-cs"/>
              </a:defRPr>
            </a:lvl1pPr>
          </a:lstStyle>
          <a:p>
            <a:r>
              <a:rPr lang="nl-NL"/>
              <a:t>Klik om de stijl te bewerken</a:t>
            </a:r>
            <a:endParaRPr lang="fr-BE" dirty="0"/>
          </a:p>
        </p:txBody>
      </p:sp>
      <p:sp>
        <p:nvSpPr>
          <p:cNvPr id="3" name="Espace réservé du contenu 2"/>
          <p:cNvSpPr>
            <a:spLocks noGrp="1"/>
          </p:cNvSpPr>
          <p:nvPr>
            <p:ph idx="1" hasCustomPrompt="1"/>
          </p:nvPr>
        </p:nvSpPr>
        <p:spPr>
          <a:xfrm>
            <a:off x="623392" y="1268760"/>
            <a:ext cx="10972800" cy="576064"/>
          </a:xfrm>
        </p:spPr>
        <p:txBody>
          <a:bodyPr/>
          <a:lstStyle>
            <a:lvl1pPr marL="0" indent="0">
              <a:buNone/>
              <a:defRPr lang="fr-BE" sz="2000" i="1" kern="1200" dirty="0">
                <a:solidFill>
                  <a:schemeClr val="tx1"/>
                </a:solidFill>
                <a:latin typeface="+mn-lt"/>
                <a:ea typeface="+mn-ea"/>
                <a:cs typeface="+mn-cs"/>
              </a:defRPr>
            </a:lvl1pPr>
          </a:lstStyle>
          <a:p>
            <a:pPr lvl="0"/>
            <a:r>
              <a:rPr lang="fr-BE" dirty="0"/>
              <a:t>Navigation</a:t>
            </a:r>
          </a:p>
        </p:txBody>
      </p:sp>
      <p:sp>
        <p:nvSpPr>
          <p:cNvPr id="4" name="Espace réservé de la date 3"/>
          <p:cNvSpPr>
            <a:spLocks noGrp="1"/>
          </p:cNvSpPr>
          <p:nvPr>
            <p:ph type="dt" sz="half" idx="10"/>
          </p:nvPr>
        </p:nvSpPr>
        <p:spPr/>
        <p:txBody>
          <a:bodyPr/>
          <a:lstStyle/>
          <a:p>
            <a:fld id="{F406C519-B503-4A80-97E9-FB3B9BCFA0E1}"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
        <p:nvSpPr>
          <p:cNvPr id="7" name="Espace réservé du contenu 2"/>
          <p:cNvSpPr>
            <a:spLocks noGrp="1"/>
          </p:cNvSpPr>
          <p:nvPr>
            <p:ph idx="13" hasCustomPrompt="1"/>
          </p:nvPr>
        </p:nvSpPr>
        <p:spPr>
          <a:xfrm>
            <a:off x="609600" y="1916833"/>
            <a:ext cx="10972800" cy="3384376"/>
          </a:xfrm>
        </p:spPr>
        <p:txBody>
          <a:bodyPr/>
          <a:lstStyle>
            <a:lvl1pPr marL="457200" indent="-457200">
              <a:buFont typeface="Courier New" pitchFamily="49" charset="0"/>
              <a:buChar char="o"/>
              <a:defRPr sz="2400"/>
            </a:lvl1pPr>
            <a:lvl2pPr>
              <a:defRPr sz="2400"/>
            </a:lvl2pPr>
            <a:lvl3pPr>
              <a:defRPr sz="2000"/>
            </a:lvl3pPr>
            <a:lvl4pPr>
              <a:defRPr sz="1800"/>
            </a:lvl4pPr>
            <a:lvl5pPr>
              <a:defRPr sz="1800"/>
            </a:lvl5pPr>
          </a:lstStyle>
          <a:p>
            <a:pPr lvl="0">
              <a:buClr>
                <a:srgbClr val="DA0000"/>
              </a:buClr>
              <a:buSzPct val="8000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9" name="Espace réservé du contenu 2"/>
          <p:cNvSpPr>
            <a:spLocks noGrp="1"/>
          </p:cNvSpPr>
          <p:nvPr>
            <p:ph idx="14" hasCustomPrompt="1"/>
          </p:nvPr>
        </p:nvSpPr>
        <p:spPr>
          <a:xfrm>
            <a:off x="623392" y="5373216"/>
            <a:ext cx="10972800" cy="576064"/>
          </a:xfrm>
          <a:ln>
            <a:solidFill>
              <a:srgbClr val="8D8A00"/>
            </a:solidFill>
          </a:ln>
        </p:spPr>
        <p:txBody>
          <a:bodyPr/>
          <a:lstStyle>
            <a:lvl1pPr marL="0" indent="0">
              <a:buNone/>
              <a:defRPr lang="fr-BE" sz="2000" i="1" kern="1200" dirty="0">
                <a:solidFill>
                  <a:schemeClr val="tx1"/>
                </a:solidFill>
                <a:latin typeface="+mn-lt"/>
                <a:ea typeface="+mn-ea"/>
                <a:cs typeface="+mn-cs"/>
              </a:defRPr>
            </a:lvl1pPr>
          </a:lstStyle>
          <a:p>
            <a:pPr lvl="0"/>
            <a:r>
              <a:rPr lang="fr-BE" dirty="0"/>
              <a:t>Navigation</a:t>
            </a:r>
          </a:p>
        </p:txBody>
      </p:sp>
    </p:spTree>
    <p:extLst>
      <p:ext uri="{BB962C8B-B14F-4D97-AF65-F5344CB8AC3E}">
        <p14:creationId xmlns:p14="http://schemas.microsoft.com/office/powerpoint/2010/main" val="398975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endParaRPr lang="fr-BE"/>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Espace réservé de la date 3"/>
          <p:cNvSpPr>
            <a:spLocks noGrp="1"/>
          </p:cNvSpPr>
          <p:nvPr>
            <p:ph type="dt" sz="half" idx="10"/>
          </p:nvPr>
        </p:nvSpPr>
        <p:spPr/>
        <p:txBody>
          <a:bodyPr/>
          <a:lstStyle/>
          <a:p>
            <a:fld id="{D6DA4E25-7C15-4019-A742-2A2CEDDEA9C8}"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093376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8D2082C-6F25-41B5-AA77-A075AF0AE1F8}" type="datetime1">
              <a:rPr lang="fr-BE" smtClean="0"/>
              <a:t>06-12-22</a:t>
            </a:fld>
            <a:endParaRPr lang="fr-BE" dirty="0"/>
          </a:p>
        </p:txBody>
      </p:sp>
      <p:sp>
        <p:nvSpPr>
          <p:cNvPr id="2" name="Titre 1"/>
          <p:cNvSpPr>
            <a:spLocks noGrp="1"/>
          </p:cNvSpPr>
          <p:nvPr>
            <p:ph type="title"/>
          </p:nvPr>
        </p:nvSpPr>
        <p:spPr/>
        <p:txBody>
          <a:bodyPr/>
          <a:lstStyle>
            <a:lvl1pPr>
              <a:defRPr sz="3600"/>
            </a:lvl1pPr>
          </a:lstStyle>
          <a:p>
            <a:r>
              <a:rPr lang="nl-NL"/>
              <a:t>Klik om de stijl te bewerken</a:t>
            </a:r>
            <a:endParaRPr lang="fr-BE" dirty="0"/>
          </a:p>
        </p:txBody>
      </p:sp>
      <p:sp>
        <p:nvSpPr>
          <p:cNvPr id="3" name="Espace réservé du contenu 2"/>
          <p:cNvSpPr>
            <a:spLocks noGrp="1"/>
          </p:cNvSpPr>
          <p:nvPr>
            <p:ph idx="1" hasCustomPrompt="1"/>
          </p:nvPr>
        </p:nvSpPr>
        <p:spPr>
          <a:xfrm>
            <a:off x="609600" y="1772816"/>
            <a:ext cx="10972800" cy="4176464"/>
          </a:xfrm>
          <a:solidFill>
            <a:schemeClr val="bg1">
              <a:lumMod val="95000"/>
            </a:schemeClr>
          </a:solidFill>
          <a:effectLst/>
        </p:spPr>
        <p:style>
          <a:lnRef idx="1">
            <a:schemeClr val="dk1"/>
          </a:lnRef>
          <a:fillRef idx="2">
            <a:schemeClr val="dk1"/>
          </a:fillRef>
          <a:effectRef idx="1">
            <a:schemeClr val="dk1"/>
          </a:effectRef>
          <a:fontRef idx="minor">
            <a:schemeClr val="dk1"/>
          </a:fontRef>
        </p:style>
        <p:txBody>
          <a:bodyPr>
            <a:normAutofit/>
          </a:bodyPr>
          <a:lstStyle>
            <a:lvl1pPr>
              <a:defRPr lang="fr-FR" sz="2400" dirty="0" smtClean="0"/>
            </a:lvl1pPr>
            <a:lvl2pPr>
              <a:defRPr lang="fr-FR" sz="2400" dirty="0" smtClean="0"/>
            </a:lvl2pPr>
            <a:lvl3pPr>
              <a:defRPr lang="fr-FR" sz="2000" dirty="0" smtClean="0"/>
            </a:lvl3pPr>
            <a:lvl4pPr>
              <a:defRPr lang="fr-FR" sz="1800" dirty="0" smtClean="0"/>
            </a:lvl4pPr>
            <a:lvl5pPr>
              <a:defRPr lang="fr-BE" sz="1800" dirty="0"/>
            </a:lvl5pPr>
          </a:lstStyle>
          <a:p>
            <a:pPr lvl="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5" name="Espace réservé de la date 4"/>
          <p:cNvSpPr>
            <a:spLocks noGrp="1"/>
          </p:cNvSpPr>
          <p:nvPr>
            <p:ph type="dt" sz="half" idx="10"/>
          </p:nvPr>
        </p:nvSpPr>
        <p:spPr/>
        <p:txBody>
          <a:bodyPr/>
          <a:lstStyle/>
          <a:p>
            <a:fld id="{96E6B6EB-F139-4DE3-9536-098F5479A20C}"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576594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nl-NL"/>
              <a:t>Klik om de stijl te bewerken</a:t>
            </a:r>
            <a:endParaRPr lang="fr-BE"/>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7" name="Espace réservé de la date 6"/>
          <p:cNvSpPr>
            <a:spLocks noGrp="1"/>
          </p:cNvSpPr>
          <p:nvPr>
            <p:ph type="dt" sz="half" idx="10"/>
          </p:nvPr>
        </p:nvSpPr>
        <p:spPr/>
        <p:txBody>
          <a:bodyPr/>
          <a:lstStyle/>
          <a:p>
            <a:fld id="{E9DE0823-FF09-4CB3-BBAC-5D6E0C88097A}" type="datetime1">
              <a:rPr lang="fr-BE" smtClean="0"/>
              <a:t>06-12-22</a:t>
            </a:fld>
            <a:endParaRPr lang="fr-BE" dirty="0"/>
          </a:p>
        </p:txBody>
      </p:sp>
      <p:sp>
        <p:nvSpPr>
          <p:cNvPr id="8" name="Espace réservé du pied de page 7"/>
          <p:cNvSpPr>
            <a:spLocks noGrp="1"/>
          </p:cNvSpPr>
          <p:nvPr>
            <p:ph type="ftr" sz="quarter" idx="11"/>
          </p:nvPr>
        </p:nvSpPr>
        <p:spPr/>
        <p:txBody>
          <a:bodyPr/>
          <a:lstStyle/>
          <a:p>
            <a:endParaRPr lang="fr-BE" dirty="0"/>
          </a:p>
        </p:txBody>
      </p:sp>
      <p:sp>
        <p:nvSpPr>
          <p:cNvPr id="9" name="Espace réservé du numéro de diapositive 8"/>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219369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e la date 2"/>
          <p:cNvSpPr>
            <a:spLocks noGrp="1"/>
          </p:cNvSpPr>
          <p:nvPr>
            <p:ph type="dt" sz="half" idx="10"/>
          </p:nvPr>
        </p:nvSpPr>
        <p:spPr/>
        <p:txBody>
          <a:bodyPr/>
          <a:lstStyle/>
          <a:p>
            <a:fld id="{58279B71-95CE-497D-99F7-09B8E1586F35}" type="datetime1">
              <a:rPr lang="fr-BE" smtClean="0"/>
              <a:t>06-12-22</a:t>
            </a:fld>
            <a:endParaRPr lang="fr-BE" dirty="0"/>
          </a:p>
        </p:txBody>
      </p:sp>
      <p:sp>
        <p:nvSpPr>
          <p:cNvPr id="4" name="Espace réservé du pied de page 3"/>
          <p:cNvSpPr>
            <a:spLocks noGrp="1"/>
          </p:cNvSpPr>
          <p:nvPr>
            <p:ph type="ftr" sz="quarter" idx="11"/>
          </p:nvPr>
        </p:nvSpPr>
        <p:spPr/>
        <p:txBody>
          <a:bodyPr/>
          <a:lstStyle/>
          <a:p>
            <a:endParaRPr lang="fr-BE" dirty="0"/>
          </a:p>
        </p:txBody>
      </p:sp>
      <p:sp>
        <p:nvSpPr>
          <p:cNvPr id="5" name="Espace réservé du numéro de diapositive 4"/>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745909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874634E-A861-4343-9FED-1B42C15C0C2D}" type="datetime1">
              <a:rPr lang="fr-BE" smtClean="0"/>
              <a:t>06-12-22</a:t>
            </a:fld>
            <a:endParaRPr lang="fr-BE" dirty="0"/>
          </a:p>
        </p:txBody>
      </p:sp>
      <p:sp>
        <p:nvSpPr>
          <p:cNvPr id="3" name="Espace réservé du pied de page 2"/>
          <p:cNvSpPr>
            <a:spLocks noGrp="1"/>
          </p:cNvSpPr>
          <p:nvPr>
            <p:ph type="ftr" sz="quarter" idx="11"/>
          </p:nvPr>
        </p:nvSpPr>
        <p:spPr/>
        <p:txBody>
          <a:bodyPr/>
          <a:lstStyle/>
          <a:p>
            <a:endParaRPr lang="fr-BE" dirty="0"/>
          </a:p>
        </p:txBody>
      </p:sp>
      <p:sp>
        <p:nvSpPr>
          <p:cNvPr id="4" name="Espace réservé du numéro de diapositive 3"/>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1325734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endParaRPr lang="fr-BE"/>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Espace réservé de la date 4"/>
          <p:cNvSpPr>
            <a:spLocks noGrp="1"/>
          </p:cNvSpPr>
          <p:nvPr>
            <p:ph type="dt" sz="half" idx="10"/>
          </p:nvPr>
        </p:nvSpPr>
        <p:spPr/>
        <p:txBody>
          <a:bodyPr/>
          <a:lstStyle/>
          <a:p>
            <a:fld id="{8E87B2EF-72CC-4741-AD44-83591159AF65}"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939880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endParaRPr lang="fr-BE"/>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fr-BE" dirty="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Espace réservé de la date 4"/>
          <p:cNvSpPr>
            <a:spLocks noGrp="1"/>
          </p:cNvSpPr>
          <p:nvPr>
            <p:ph type="dt" sz="half" idx="10"/>
          </p:nvPr>
        </p:nvSpPr>
        <p:spPr/>
        <p:txBody>
          <a:bodyPr/>
          <a:lstStyle/>
          <a:p>
            <a:fld id="{ABD1F7FE-116A-4B13-B9B3-B4BFE1C765A3}"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406186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u texte vertical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e la date 3"/>
          <p:cNvSpPr>
            <a:spLocks noGrp="1"/>
          </p:cNvSpPr>
          <p:nvPr>
            <p:ph type="dt" sz="half" idx="10"/>
          </p:nvPr>
        </p:nvSpPr>
        <p:spPr/>
        <p:txBody>
          <a:bodyPr/>
          <a:lstStyle/>
          <a:p>
            <a:fld id="{19454BCD-9E06-4805-8E1D-DBF48A65FF21}"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972711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nl-NL"/>
              <a:t>Klik om de stijl te bewerken</a:t>
            </a:r>
            <a:endParaRPr lang="fr-BE"/>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e la date 3"/>
          <p:cNvSpPr>
            <a:spLocks noGrp="1"/>
          </p:cNvSpPr>
          <p:nvPr>
            <p:ph type="dt" sz="half" idx="10"/>
          </p:nvPr>
        </p:nvSpPr>
        <p:spPr/>
        <p:txBody>
          <a:bodyPr/>
          <a:lstStyle/>
          <a:p>
            <a:fld id="{97186EB9-9758-4ADB-A13C-83934F963595}"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extLst>
      <p:ext uri="{BB962C8B-B14F-4D97-AF65-F5344CB8AC3E}">
        <p14:creationId xmlns:p14="http://schemas.microsoft.com/office/powerpoint/2010/main" val="2670637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31801" y="115889"/>
            <a:ext cx="11425767" cy="936625"/>
          </a:xfrm>
        </p:spPr>
        <p:txBody>
          <a:bodyPr/>
          <a:lstStyle/>
          <a:p>
            <a:r>
              <a:rPr lang="en-US" dirty="0"/>
              <a:t>Click to edit Master title style</a:t>
            </a:r>
          </a:p>
        </p:txBody>
      </p:sp>
      <p:sp>
        <p:nvSpPr>
          <p:cNvPr id="3" name="SmartArt Placeholder 2"/>
          <p:cNvSpPr>
            <a:spLocks noGrp="1"/>
          </p:cNvSpPr>
          <p:nvPr>
            <p:ph type="dgm" idx="1"/>
          </p:nvPr>
        </p:nvSpPr>
        <p:spPr>
          <a:xfrm>
            <a:off x="431800" y="1268413"/>
            <a:ext cx="11040533" cy="5040312"/>
          </a:xfrm>
        </p:spPr>
        <p:txBody>
          <a:bodyPr/>
          <a:lstStyle/>
          <a:p>
            <a:pPr lvl="0"/>
            <a:endParaRPr lang="en-US" noProof="0"/>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B5845C4F-DE5F-47F0-8423-F4397B3404A5}" type="slidenum">
              <a:rPr lang="en-US"/>
              <a:pPr/>
              <a:t>‹N°›</a:t>
            </a:fld>
            <a:endParaRPr lang="en-US" sz="1400">
              <a:latin typeface="Times" pitchFamily="18" charset="0"/>
            </a:endParaRPr>
          </a:p>
        </p:txBody>
      </p:sp>
    </p:spTree>
    <p:extLst>
      <p:ext uri="{BB962C8B-B14F-4D97-AF65-F5344CB8AC3E}">
        <p14:creationId xmlns:p14="http://schemas.microsoft.com/office/powerpoint/2010/main" val="2253503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31800" y="1268413"/>
            <a:ext cx="11040533" cy="2443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1800" y="3863976"/>
            <a:ext cx="11040533" cy="20853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126FC37B-0943-484E-93E5-0BE3194C4B66}" type="slidenum">
              <a:rPr lang="en-US"/>
              <a:pPr/>
              <a:t>‹N°›</a:t>
            </a:fld>
            <a:endParaRPr lang="en-US" sz="1400">
              <a:latin typeface="Times" pitchFamily="18" charset="0"/>
            </a:endParaRPr>
          </a:p>
        </p:txBody>
      </p:sp>
      <p:sp>
        <p:nvSpPr>
          <p:cNvPr id="7" name="Titre 1"/>
          <p:cNvSpPr txBox="1">
            <a:spLocks/>
          </p:cNvSpPr>
          <p:nvPr userDrawn="1"/>
        </p:nvSpPr>
        <p:spPr>
          <a:xfrm>
            <a:off x="609600" y="274638"/>
            <a:ext cx="10972800" cy="706090"/>
          </a:xfrm>
          <a:prstGeom prst="rect">
            <a:avLst/>
          </a:prstGeom>
          <a:solidFill>
            <a:schemeClr val="accent1"/>
          </a:solidFill>
          <a:ln>
            <a:noFill/>
          </a:ln>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txBody>
          <a:bodyPr>
            <a:normAutofit/>
          </a:bodyPr>
          <a:lstStyle>
            <a:lvl1pPr algn="ctr" defTabSz="914400" rtl="0" eaLnBrk="1" latinLnBrk="0" hangingPunct="1">
              <a:spcBef>
                <a:spcPct val="0"/>
              </a:spcBef>
              <a:buNone/>
              <a:defRPr lang="fr-BE" sz="36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nl-NL" sz="3600" dirty="0"/>
          </a:p>
        </p:txBody>
      </p:sp>
    </p:spTree>
    <p:extLst>
      <p:ext uri="{BB962C8B-B14F-4D97-AF65-F5344CB8AC3E}">
        <p14:creationId xmlns:p14="http://schemas.microsoft.com/office/powerpoint/2010/main" val="415711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706090"/>
          </a:xfrm>
        </p:spPr>
        <p:txBody>
          <a:bodyPr>
            <a:normAutofit/>
          </a:bodyPr>
          <a:lstStyle>
            <a:lvl1pPr>
              <a:defRPr lang="fr-BE" sz="3600" b="1" kern="1200" dirty="0">
                <a:solidFill>
                  <a:schemeClr val="lt1"/>
                </a:solidFill>
                <a:latin typeface="+mn-lt"/>
                <a:ea typeface="+mn-ea"/>
                <a:cs typeface="+mn-cs"/>
              </a:defRPr>
            </a:lvl1pPr>
          </a:lstStyle>
          <a:p>
            <a:r>
              <a:rPr lang="nl-NL"/>
              <a:t>Klik om de stijl te bewerken</a:t>
            </a:r>
            <a:endParaRPr lang="fr-BE" dirty="0"/>
          </a:p>
        </p:txBody>
      </p:sp>
      <p:sp>
        <p:nvSpPr>
          <p:cNvPr id="3" name="Espace réservé du contenu 2"/>
          <p:cNvSpPr>
            <a:spLocks noGrp="1"/>
          </p:cNvSpPr>
          <p:nvPr>
            <p:ph idx="1" hasCustomPrompt="1"/>
          </p:nvPr>
        </p:nvSpPr>
        <p:spPr>
          <a:xfrm>
            <a:off x="623392" y="1268760"/>
            <a:ext cx="10972800" cy="576064"/>
          </a:xfrm>
        </p:spPr>
        <p:txBody>
          <a:bodyPr/>
          <a:lstStyle>
            <a:lvl1pPr marL="0" indent="0">
              <a:buNone/>
              <a:defRPr lang="fr-BE" sz="2000" i="1" kern="1200" dirty="0">
                <a:solidFill>
                  <a:schemeClr val="tx1"/>
                </a:solidFill>
                <a:latin typeface="+mn-lt"/>
                <a:ea typeface="+mn-ea"/>
                <a:cs typeface="+mn-cs"/>
              </a:defRPr>
            </a:lvl1pPr>
          </a:lstStyle>
          <a:p>
            <a:pPr lvl="0"/>
            <a:r>
              <a:rPr lang="fr-BE" dirty="0"/>
              <a:t>Navigation</a:t>
            </a:r>
          </a:p>
        </p:txBody>
      </p:sp>
      <p:sp>
        <p:nvSpPr>
          <p:cNvPr id="4" name="Espace réservé de la date 3"/>
          <p:cNvSpPr>
            <a:spLocks noGrp="1"/>
          </p:cNvSpPr>
          <p:nvPr>
            <p:ph type="dt" sz="half" idx="10"/>
          </p:nvPr>
        </p:nvSpPr>
        <p:spPr/>
        <p:txBody>
          <a:bodyPr/>
          <a:lstStyle/>
          <a:p>
            <a:fld id="{F406C519-B503-4A80-97E9-FB3B9BCFA0E1}"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
        <p:nvSpPr>
          <p:cNvPr id="7" name="Espace réservé du contenu 2"/>
          <p:cNvSpPr>
            <a:spLocks noGrp="1"/>
          </p:cNvSpPr>
          <p:nvPr>
            <p:ph idx="13" hasCustomPrompt="1"/>
          </p:nvPr>
        </p:nvSpPr>
        <p:spPr>
          <a:xfrm>
            <a:off x="609600" y="1916833"/>
            <a:ext cx="10972800" cy="3384376"/>
          </a:xfrm>
        </p:spPr>
        <p:txBody>
          <a:bodyPr/>
          <a:lstStyle>
            <a:lvl1pPr marL="457200" indent="-457200">
              <a:buFont typeface="Courier New" pitchFamily="49" charset="0"/>
              <a:buChar char="o"/>
              <a:defRPr sz="2400"/>
            </a:lvl1pPr>
            <a:lvl2pPr>
              <a:defRPr sz="2400"/>
            </a:lvl2pPr>
            <a:lvl3pPr>
              <a:defRPr sz="2000"/>
            </a:lvl3pPr>
            <a:lvl4pPr>
              <a:defRPr sz="1800"/>
            </a:lvl4pPr>
            <a:lvl5pPr>
              <a:defRPr sz="1800"/>
            </a:lvl5pPr>
          </a:lstStyle>
          <a:p>
            <a:pPr lvl="0">
              <a:buClr>
                <a:srgbClr val="DA0000"/>
              </a:buClr>
              <a:buSzPct val="8000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9" name="Espace réservé du contenu 2"/>
          <p:cNvSpPr>
            <a:spLocks noGrp="1"/>
          </p:cNvSpPr>
          <p:nvPr>
            <p:ph idx="14" hasCustomPrompt="1"/>
          </p:nvPr>
        </p:nvSpPr>
        <p:spPr>
          <a:xfrm>
            <a:off x="623392" y="5373216"/>
            <a:ext cx="10972800" cy="576064"/>
          </a:xfrm>
          <a:ln>
            <a:solidFill>
              <a:srgbClr val="8D8A00"/>
            </a:solidFill>
          </a:ln>
        </p:spPr>
        <p:txBody>
          <a:bodyPr/>
          <a:lstStyle>
            <a:lvl1pPr marL="0" indent="0">
              <a:buNone/>
              <a:defRPr lang="fr-BE" sz="2000" i="1" kern="1200" dirty="0">
                <a:solidFill>
                  <a:schemeClr val="tx1"/>
                </a:solidFill>
                <a:latin typeface="+mn-lt"/>
                <a:ea typeface="+mn-ea"/>
                <a:cs typeface="+mn-cs"/>
              </a:defRPr>
            </a:lvl1pPr>
          </a:lstStyle>
          <a:p>
            <a:pPr lvl="0"/>
            <a:r>
              <a:rPr lang="fr-BE" dirty="0"/>
              <a:t>Navigation</a:t>
            </a:r>
          </a:p>
        </p:txBody>
      </p:sp>
    </p:spTree>
    <p:extLst>
      <p:ext uri="{BB962C8B-B14F-4D97-AF65-F5344CB8AC3E}">
        <p14:creationId xmlns:p14="http://schemas.microsoft.com/office/powerpoint/2010/main" val="3373119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A5E1A106-4057-4DB5-A3BC-4FD49D3A7CA5}"/>
              </a:ext>
            </a:extLst>
          </p:cNvPr>
          <p:cNvSpPr>
            <a:spLocks noGrp="1"/>
          </p:cNvSpPr>
          <p:nvPr>
            <p:ph type="dt" sz="half" idx="10"/>
          </p:nvPr>
        </p:nvSpPr>
        <p:spPr>
          <a:xfrm>
            <a:off x="609600" y="6381750"/>
            <a:ext cx="28448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44154825-E9DD-4508-A3E3-5A034A1C4D8D}"/>
              </a:ext>
            </a:extLst>
          </p:cNvPr>
          <p:cNvSpPr>
            <a:spLocks noGrp="1"/>
          </p:cNvSpPr>
          <p:nvPr>
            <p:ph type="ftr" sz="quarter" idx="11"/>
          </p:nvPr>
        </p:nvSpPr>
        <p:spPr/>
        <p:txBody>
          <a:bodyPr/>
          <a:lstStyle>
            <a:lvl1pPr algn="l">
              <a:defRPr smtClean="0">
                <a:latin typeface="Arial" panose="020B0604020202020204" pitchFamily="34" charset="0"/>
                <a:ea typeface="MS PGothic" panose="020B0600070205080204" pitchFamily="34" charset="-128"/>
              </a:defRPr>
            </a:lvl1pPr>
          </a:lstStyle>
          <a:p>
            <a:r>
              <a:rPr lang="en-US" altLang="fr-FR"/>
              <a:t>Copyright © Manuel Kolp - LSM</a:t>
            </a:r>
          </a:p>
          <a:p>
            <a:endParaRPr lang="en-US" altLang="fr-FR"/>
          </a:p>
        </p:txBody>
      </p:sp>
      <p:sp>
        <p:nvSpPr>
          <p:cNvPr id="6" name="Slide Number Placeholder 5">
            <a:extLst>
              <a:ext uri="{FF2B5EF4-FFF2-40B4-BE49-F238E27FC236}">
                <a16:creationId xmlns:a16="http://schemas.microsoft.com/office/drawing/2014/main" id="{BE529006-1DD7-402B-B499-3A83BAE99E20}"/>
              </a:ext>
            </a:extLst>
          </p:cNvPr>
          <p:cNvSpPr>
            <a:spLocks noGrp="1"/>
          </p:cNvSpPr>
          <p:nvPr>
            <p:ph type="sldNum" sz="quarter" idx="12"/>
          </p:nvPr>
        </p:nvSpPr>
        <p:spPr/>
        <p:txBody>
          <a:bodyPr/>
          <a:lstStyle>
            <a:lvl1pPr>
              <a:defRPr/>
            </a:lvl1pPr>
          </a:lstStyle>
          <a:p>
            <a:fld id="{D6AF60AA-9501-4E0F-97B5-17A66B156CA9}" type="slidenum">
              <a:rPr lang="en-US" altLang="fr-FR"/>
              <a:pPr/>
              <a:t>‹N°›</a:t>
            </a:fld>
            <a:endParaRPr lang="en-US" altLang="fr-FR"/>
          </a:p>
        </p:txBody>
      </p:sp>
    </p:spTree>
    <p:extLst>
      <p:ext uri="{BB962C8B-B14F-4D97-AF65-F5344CB8AC3E}">
        <p14:creationId xmlns:p14="http://schemas.microsoft.com/office/powerpoint/2010/main" val="28952698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7696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1"/>
            <a:ext cx="53340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600201"/>
            <a:ext cx="53340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D1C1D-704A-40A2-A2A0-0AE2D6B83174}"/>
              </a:ext>
            </a:extLst>
          </p:cNvPr>
          <p:cNvSpPr>
            <a:spLocks noGrp="1"/>
          </p:cNvSpPr>
          <p:nvPr>
            <p:ph type="dt" sz="half" idx="10"/>
          </p:nvPr>
        </p:nvSpPr>
        <p:spPr>
          <a:xfrm>
            <a:off x="609600" y="6381750"/>
            <a:ext cx="28448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F98B2124-C776-46EA-8B81-292570E394EB}"/>
              </a:ext>
            </a:extLst>
          </p:cNvPr>
          <p:cNvSpPr>
            <a:spLocks noGrp="1"/>
          </p:cNvSpPr>
          <p:nvPr>
            <p:ph type="ftr" sz="quarter" idx="11"/>
          </p:nvPr>
        </p:nvSpPr>
        <p:spPr/>
        <p:txBody>
          <a:bodyPr/>
          <a:lstStyle>
            <a:lvl1pPr algn="l">
              <a:defRPr smtClean="0">
                <a:latin typeface="Arial" panose="020B0604020202020204" pitchFamily="34" charset="0"/>
                <a:ea typeface="MS PGothic" panose="020B0600070205080204" pitchFamily="34" charset="-128"/>
              </a:defRPr>
            </a:lvl1pPr>
          </a:lstStyle>
          <a:p>
            <a:r>
              <a:rPr lang="en-US" altLang="fr-FR"/>
              <a:t>Copyright © Manuel Kolp - LSM</a:t>
            </a:r>
          </a:p>
          <a:p>
            <a:endParaRPr lang="en-US" altLang="fr-FR"/>
          </a:p>
        </p:txBody>
      </p:sp>
      <p:sp>
        <p:nvSpPr>
          <p:cNvPr id="7" name="Slide Number Placeholder 6">
            <a:extLst>
              <a:ext uri="{FF2B5EF4-FFF2-40B4-BE49-F238E27FC236}">
                <a16:creationId xmlns:a16="http://schemas.microsoft.com/office/drawing/2014/main" id="{382A25B5-EF04-4570-8EC9-B51E7080FBF4}"/>
              </a:ext>
            </a:extLst>
          </p:cNvPr>
          <p:cNvSpPr>
            <a:spLocks noGrp="1"/>
          </p:cNvSpPr>
          <p:nvPr>
            <p:ph type="sldNum" sz="quarter" idx="12"/>
          </p:nvPr>
        </p:nvSpPr>
        <p:spPr/>
        <p:txBody>
          <a:bodyPr/>
          <a:lstStyle>
            <a:lvl1pPr>
              <a:defRPr/>
            </a:lvl1pPr>
          </a:lstStyle>
          <a:p>
            <a:fld id="{1B9F49EE-E117-47CE-9B41-3C6D30872AC4}" type="slidenum">
              <a:rPr lang="en-US" altLang="fr-FR"/>
              <a:pPr/>
              <a:t>‹N°›</a:t>
            </a:fld>
            <a:endParaRPr lang="en-US" altLang="fr-FR"/>
          </a:p>
        </p:txBody>
      </p:sp>
    </p:spTree>
    <p:extLst>
      <p:ext uri="{BB962C8B-B14F-4D97-AF65-F5344CB8AC3E}">
        <p14:creationId xmlns:p14="http://schemas.microsoft.com/office/powerpoint/2010/main" val="19814625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769600" cy="1143000"/>
          </a:xfrm>
        </p:spPr>
        <p:txBody>
          <a:bodyPr/>
          <a:lstStyle/>
          <a:p>
            <a:r>
              <a:rPr lang="en-US"/>
              <a:t>Click to edit Master title style</a:t>
            </a:r>
          </a:p>
        </p:txBody>
      </p:sp>
      <p:sp>
        <p:nvSpPr>
          <p:cNvPr id="3" name="Table Placeholder 2"/>
          <p:cNvSpPr>
            <a:spLocks noGrp="1"/>
          </p:cNvSpPr>
          <p:nvPr>
            <p:ph type="tbl" idx="1"/>
          </p:nvPr>
        </p:nvSpPr>
        <p:spPr>
          <a:xfrm>
            <a:off x="711200" y="1600201"/>
            <a:ext cx="10871200" cy="4525963"/>
          </a:xfrm>
        </p:spPr>
        <p:txBody>
          <a:bodyPr/>
          <a:lstStyle/>
          <a:p>
            <a:pPr lvl="0"/>
            <a:endParaRPr lang="en-US" noProof="0"/>
          </a:p>
        </p:txBody>
      </p:sp>
      <p:sp>
        <p:nvSpPr>
          <p:cNvPr id="4" name="Date Placeholder 3">
            <a:extLst>
              <a:ext uri="{FF2B5EF4-FFF2-40B4-BE49-F238E27FC236}">
                <a16:creationId xmlns:a16="http://schemas.microsoft.com/office/drawing/2014/main" id="{B975561A-FE38-4E00-B8A4-6663510F9D75}"/>
              </a:ext>
            </a:extLst>
          </p:cNvPr>
          <p:cNvSpPr>
            <a:spLocks noGrp="1"/>
          </p:cNvSpPr>
          <p:nvPr>
            <p:ph type="dt" sz="half" idx="10"/>
          </p:nvPr>
        </p:nvSpPr>
        <p:spPr>
          <a:xfrm>
            <a:off x="609600" y="6381750"/>
            <a:ext cx="28448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FD15D5EC-29A0-44CF-AC80-D731CD742373}"/>
              </a:ext>
            </a:extLst>
          </p:cNvPr>
          <p:cNvSpPr>
            <a:spLocks noGrp="1"/>
          </p:cNvSpPr>
          <p:nvPr>
            <p:ph type="ftr" sz="quarter" idx="11"/>
          </p:nvPr>
        </p:nvSpPr>
        <p:spPr/>
        <p:txBody>
          <a:bodyPr/>
          <a:lstStyle>
            <a:lvl1pPr algn="l">
              <a:defRPr smtClean="0">
                <a:latin typeface="Arial" panose="020B0604020202020204" pitchFamily="34" charset="0"/>
                <a:ea typeface="MS PGothic" panose="020B0600070205080204" pitchFamily="34" charset="-128"/>
              </a:defRPr>
            </a:lvl1pPr>
          </a:lstStyle>
          <a:p>
            <a:r>
              <a:rPr lang="en-US" altLang="fr-FR"/>
              <a:t>Copyright © Manuel Kolp - LSM</a:t>
            </a:r>
          </a:p>
          <a:p>
            <a:endParaRPr lang="en-US" altLang="fr-FR"/>
          </a:p>
        </p:txBody>
      </p:sp>
      <p:sp>
        <p:nvSpPr>
          <p:cNvPr id="6" name="Slide Number Placeholder 5">
            <a:extLst>
              <a:ext uri="{FF2B5EF4-FFF2-40B4-BE49-F238E27FC236}">
                <a16:creationId xmlns:a16="http://schemas.microsoft.com/office/drawing/2014/main" id="{0DECD3FC-AA58-4595-AC0D-27C1CF58157F}"/>
              </a:ext>
            </a:extLst>
          </p:cNvPr>
          <p:cNvSpPr>
            <a:spLocks noGrp="1"/>
          </p:cNvSpPr>
          <p:nvPr>
            <p:ph type="sldNum" sz="quarter" idx="12"/>
          </p:nvPr>
        </p:nvSpPr>
        <p:spPr/>
        <p:txBody>
          <a:bodyPr/>
          <a:lstStyle>
            <a:lvl1pPr>
              <a:defRPr/>
            </a:lvl1pPr>
          </a:lstStyle>
          <a:p>
            <a:fld id="{41A54918-E40B-4A45-8E83-288C812F6158}" type="slidenum">
              <a:rPr lang="en-US" altLang="fr-FR"/>
              <a:pPr/>
              <a:t>‹N°›</a:t>
            </a:fld>
            <a:endParaRPr lang="en-US" altLang="fr-FR"/>
          </a:p>
        </p:txBody>
      </p:sp>
    </p:spTree>
    <p:extLst>
      <p:ext uri="{BB962C8B-B14F-4D97-AF65-F5344CB8AC3E}">
        <p14:creationId xmlns:p14="http://schemas.microsoft.com/office/powerpoint/2010/main" val="705559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6032" indent="-256032">
              <a:buClr>
                <a:srgbClr val="007FA3"/>
              </a:buClr>
              <a:buSzPct val="100000"/>
              <a:defRPr sz="2400"/>
            </a:lvl1pPr>
            <a:lvl2pPr marL="740664" indent="-283464">
              <a:buClr>
                <a:srgbClr val="007FA3"/>
              </a:buClr>
              <a:defRPr sz="2200"/>
            </a:lvl2pPr>
            <a:lvl3pPr>
              <a:buClr>
                <a:srgbClr val="007FA3"/>
              </a:buClr>
              <a:defRPr sz="2000"/>
            </a:lvl3pPr>
            <a:lvl4pPr>
              <a:buClr>
                <a:srgbClr val="007FA3"/>
              </a:buClr>
              <a:defRPr sz="18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12/6/2022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a:t>
            </a:fld>
            <a:endParaRPr lang="en-US" dirty="0"/>
          </a:p>
        </p:txBody>
      </p:sp>
    </p:spTree>
    <p:extLst>
      <p:ext uri="{BB962C8B-B14F-4D97-AF65-F5344CB8AC3E}">
        <p14:creationId xmlns:p14="http://schemas.microsoft.com/office/powerpoint/2010/main" val="52886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 title">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2"/>
          <a:srcRect r="18002"/>
          <a:stretch/>
        </p:blipFill>
        <p:spPr>
          <a:xfrm>
            <a:off x="1" y="0"/>
            <a:ext cx="12192000" cy="828675"/>
          </a:xfrm>
          <a:prstGeom prst="rect">
            <a:avLst/>
          </a:prstGeom>
        </p:spPr>
      </p:pic>
      <p:sp>
        <p:nvSpPr>
          <p:cNvPr id="2" name="Titre 1"/>
          <p:cNvSpPr>
            <a:spLocks noGrp="1"/>
          </p:cNvSpPr>
          <p:nvPr>
            <p:ph type="title"/>
          </p:nvPr>
        </p:nvSpPr>
        <p:spPr>
          <a:xfrm>
            <a:off x="498566" y="82946"/>
            <a:ext cx="11388634" cy="662782"/>
          </a:xfrm>
          <a:prstGeom prst="rect">
            <a:avLst/>
          </a:prstGeom>
        </p:spPr>
        <p:txBody>
          <a:bodyPr anchor="ctr"/>
          <a:lstStyle>
            <a:lvl1pPr>
              <a:defRPr lang="fr-FR" sz="3600" b="1" i="0" kern="1200" smtClean="0">
                <a:solidFill>
                  <a:schemeClr val="bg1"/>
                </a:solidFill>
                <a:latin typeface="+mn-lt"/>
                <a:ea typeface="+mn-ea"/>
                <a:cs typeface="+mn-cs"/>
              </a:defRPr>
            </a:lvl1pPr>
          </a:lstStyle>
          <a:p>
            <a:r>
              <a:rPr lang="fr-FR" dirty="0"/>
              <a:t>Modifiez le style du titre</a:t>
            </a:r>
            <a:endParaRPr lang="fr-BE" dirty="0"/>
          </a:p>
        </p:txBody>
      </p:sp>
      <p:sp>
        <p:nvSpPr>
          <p:cNvPr id="4" name="Espace réservé du contenu 2"/>
          <p:cNvSpPr>
            <a:spLocks noGrp="1"/>
          </p:cNvSpPr>
          <p:nvPr>
            <p:ph idx="1"/>
          </p:nvPr>
        </p:nvSpPr>
        <p:spPr>
          <a:xfrm>
            <a:off x="498566" y="868217"/>
            <a:ext cx="11388634" cy="5597237"/>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pic>
        <p:nvPicPr>
          <p:cNvPr id="5" name="Image 4"/>
          <p:cNvPicPr>
            <a:picLocks noChangeAspect="1"/>
          </p:cNvPicPr>
          <p:nvPr userDrawn="1"/>
        </p:nvPicPr>
        <p:blipFill>
          <a:blip r:embed="rId3"/>
          <a:stretch>
            <a:fillRect/>
          </a:stretch>
        </p:blipFill>
        <p:spPr>
          <a:xfrm>
            <a:off x="10908501" y="6514284"/>
            <a:ext cx="1171368" cy="334676"/>
          </a:xfrm>
          <a:prstGeom prst="rect">
            <a:avLst/>
          </a:prstGeom>
        </p:spPr>
      </p:pic>
      <p:sp>
        <p:nvSpPr>
          <p:cNvPr id="6" name="ZoneTexte 5"/>
          <p:cNvSpPr txBox="1"/>
          <p:nvPr userDrawn="1"/>
        </p:nvSpPr>
        <p:spPr>
          <a:xfrm>
            <a:off x="138196" y="6558512"/>
            <a:ext cx="1759456" cy="24622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000" kern="1200" dirty="0" err="1">
                <a:solidFill>
                  <a:schemeClr val="tx1">
                    <a:tint val="75000"/>
                  </a:schemeClr>
                </a:solidFill>
                <a:latin typeface="+mn-lt"/>
                <a:ea typeface="+mn-ea"/>
                <a:cs typeface="+mn-cs"/>
              </a:rPr>
              <a:t>Research</a:t>
            </a:r>
            <a:r>
              <a:rPr lang="fr-BE" sz="1000" kern="1200" dirty="0">
                <a:solidFill>
                  <a:schemeClr val="tx1">
                    <a:tint val="75000"/>
                  </a:schemeClr>
                </a:solidFill>
                <a:latin typeface="+mn-lt"/>
                <a:ea typeface="+mn-ea"/>
                <a:cs typeface="+mn-cs"/>
              </a:rPr>
              <a:t> </a:t>
            </a:r>
            <a:r>
              <a:rPr lang="fr-BE" sz="1000" kern="1200" dirty="0" err="1">
                <a:solidFill>
                  <a:schemeClr val="tx1">
                    <a:tint val="75000"/>
                  </a:schemeClr>
                </a:solidFill>
                <a:latin typeface="+mn-lt"/>
                <a:ea typeface="+mn-ea"/>
                <a:cs typeface="+mn-cs"/>
              </a:rPr>
              <a:t>Seminars@HEC</a:t>
            </a:r>
            <a:r>
              <a:rPr lang="fr-BE" sz="1000" kern="1200" dirty="0">
                <a:solidFill>
                  <a:schemeClr val="tx1">
                    <a:tint val="75000"/>
                  </a:schemeClr>
                </a:solidFill>
                <a:latin typeface="+mn-lt"/>
                <a:ea typeface="+mn-ea"/>
                <a:cs typeface="+mn-cs"/>
              </a:rPr>
              <a:t> Liège</a:t>
            </a:r>
          </a:p>
        </p:txBody>
      </p:sp>
    </p:spTree>
    <p:extLst>
      <p:ext uri="{BB962C8B-B14F-4D97-AF65-F5344CB8AC3E}">
        <p14:creationId xmlns:p14="http://schemas.microsoft.com/office/powerpoint/2010/main" val="8787235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911987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elfolie">
    <p:bg>
      <p:bgPr>
        <a:solidFill>
          <a:schemeClr val="bg1">
            <a:lumMod val="95000"/>
            <a:alpha val="12000"/>
          </a:schemeClr>
        </a:solidFill>
        <a:effectLst/>
      </p:bgPr>
    </p:bg>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print">
            <a:extLst>
              <a:ext uri="{28A0092B-C50C-407E-A947-70E740481C1C}">
                <a14:useLocalDpi xmlns:a14="http://schemas.microsoft.com/office/drawing/2010/main" val="0"/>
              </a:ext>
            </a:extLst>
          </a:blip>
          <a:srcRect r="63690" b="20194"/>
          <a:stretch/>
        </p:blipFill>
        <p:spPr>
          <a:xfrm>
            <a:off x="1" y="1"/>
            <a:ext cx="4049486" cy="6877049"/>
          </a:xfrm>
          <a:prstGeom prst="rect">
            <a:avLst/>
          </a:prstGeom>
        </p:spPr>
      </p:pic>
    </p:spTree>
    <p:extLst>
      <p:ext uri="{BB962C8B-B14F-4D97-AF65-F5344CB8AC3E}">
        <p14:creationId xmlns:p14="http://schemas.microsoft.com/office/powerpoint/2010/main" val="660357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200" y="557467"/>
            <a:ext cx="10515600" cy="727778"/>
          </a:xfrm>
        </p:spPr>
        <p:txBody>
          <a:bodyPr>
            <a:normAutofit/>
          </a:bodyPr>
          <a:lstStyle>
            <a:lvl1pPr>
              <a:defRPr sz="2800" b="1">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838200" y="1487224"/>
            <a:ext cx="10515600" cy="4689739"/>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cxnSp>
        <p:nvCxnSpPr>
          <p:cNvPr id="28" name="Gerader Verbinder 27"/>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454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200" y="557467"/>
            <a:ext cx="10515600" cy="727778"/>
          </a:xfrm>
        </p:spPr>
        <p:txBody>
          <a:bodyPr>
            <a:normAutofit/>
          </a:bodyPr>
          <a:lstStyle>
            <a:lvl1pPr>
              <a:defRPr sz="2800" b="1">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838200" y="1487224"/>
            <a:ext cx="10515600" cy="4689739"/>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cxnSp>
        <p:nvCxnSpPr>
          <p:cNvPr id="28" name="Gerader Verbinder 27"/>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0" y="1"/>
            <a:ext cx="381000" cy="6858000"/>
          </a:xfrm>
          <a:prstGeom prst="rect">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ARTIFACT</a:t>
            </a:r>
            <a:endParaRPr lang="en-GB" dirty="0"/>
          </a:p>
        </p:txBody>
      </p:sp>
    </p:spTree>
    <p:extLst>
      <p:ext uri="{BB962C8B-B14F-4D97-AF65-F5344CB8AC3E}">
        <p14:creationId xmlns:p14="http://schemas.microsoft.com/office/powerpoint/2010/main" val="1293728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200" y="557467"/>
            <a:ext cx="10515600" cy="727778"/>
          </a:xfrm>
        </p:spPr>
        <p:txBody>
          <a:bodyPr>
            <a:normAutofit/>
          </a:bodyPr>
          <a:lstStyle>
            <a:lvl1pPr>
              <a:defRPr sz="2800" b="1">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838200" y="1487224"/>
            <a:ext cx="10515600" cy="4689739"/>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cxnSp>
        <p:nvCxnSpPr>
          <p:cNvPr id="28" name="Gerader Verbinder 27"/>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0" y="1"/>
            <a:ext cx="381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ROLES</a:t>
            </a:r>
            <a:endParaRPr lang="en-GB" dirty="0"/>
          </a:p>
        </p:txBody>
      </p:sp>
    </p:spTree>
    <p:extLst>
      <p:ext uri="{BB962C8B-B14F-4D97-AF65-F5344CB8AC3E}">
        <p14:creationId xmlns:p14="http://schemas.microsoft.com/office/powerpoint/2010/main" val="160196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endParaRPr lang="fr-BE"/>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Espace réservé de la date 3"/>
          <p:cNvSpPr>
            <a:spLocks noGrp="1"/>
          </p:cNvSpPr>
          <p:nvPr>
            <p:ph type="dt" sz="half" idx="10"/>
          </p:nvPr>
        </p:nvSpPr>
        <p:spPr/>
        <p:txBody>
          <a:bodyPr/>
          <a:lstStyle/>
          <a:p>
            <a:fld id="{D6DA4E25-7C15-4019-A742-2A2CEDDEA9C8}" type="datetime1">
              <a:rPr lang="fr-BE" smtClean="0"/>
              <a:t>06-12-22</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200" y="557467"/>
            <a:ext cx="10515600" cy="727778"/>
          </a:xfrm>
        </p:spPr>
        <p:txBody>
          <a:bodyPr>
            <a:normAutofit/>
          </a:bodyPr>
          <a:lstStyle>
            <a:lvl1pPr>
              <a:defRPr sz="2800" b="1">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838200" y="1487224"/>
            <a:ext cx="10515600" cy="4689739"/>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cxnSp>
        <p:nvCxnSpPr>
          <p:cNvPr id="28" name="Gerader Verbinder 27"/>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
        <p:nvSpPr>
          <p:cNvPr id="8" name="Rechteck 7"/>
          <p:cNvSpPr/>
          <p:nvPr userDrawn="1"/>
        </p:nvSpPr>
        <p:spPr>
          <a:xfrm>
            <a:off x="0" y="1"/>
            <a:ext cx="381000" cy="6858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EVENTS</a:t>
            </a:r>
            <a:endParaRPr lang="en-GB" dirty="0"/>
          </a:p>
        </p:txBody>
      </p:sp>
    </p:spTree>
    <p:extLst>
      <p:ext uri="{BB962C8B-B14F-4D97-AF65-F5344CB8AC3E}">
        <p14:creationId xmlns:p14="http://schemas.microsoft.com/office/powerpoint/2010/main" val="3370214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4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8200" y="557467"/>
            <a:ext cx="10515600" cy="727778"/>
          </a:xfrm>
        </p:spPr>
        <p:txBody>
          <a:bodyPr>
            <a:normAutofit/>
          </a:bodyPr>
          <a:lstStyle>
            <a:lvl1pPr>
              <a:defRPr sz="2800" b="1">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838200" y="1487224"/>
            <a:ext cx="10515600" cy="4689739"/>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cxnSp>
        <p:nvCxnSpPr>
          <p:cNvPr id="28" name="Gerader Verbinder 27"/>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
        <p:nvSpPr>
          <p:cNvPr id="9" name="Rechteck 8"/>
          <p:cNvSpPr/>
          <p:nvPr userDrawn="1"/>
        </p:nvSpPr>
        <p:spPr>
          <a:xfrm>
            <a:off x="0" y="1"/>
            <a:ext cx="381000" cy="6858000"/>
          </a:xfrm>
          <a:prstGeom prst="rect">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TERMS &amp; DEFINITIONS</a:t>
            </a:r>
            <a:endParaRPr lang="en-GB" dirty="0"/>
          </a:p>
        </p:txBody>
      </p:sp>
    </p:spTree>
    <p:extLst>
      <p:ext uri="{BB962C8B-B14F-4D97-AF65-F5344CB8AC3E}">
        <p14:creationId xmlns:p14="http://schemas.microsoft.com/office/powerpoint/2010/main" val="32385356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32591324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21576024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2_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
        <p:nvSpPr>
          <p:cNvPr id="8" name="Rechteck 7"/>
          <p:cNvSpPr/>
          <p:nvPr userDrawn="1"/>
        </p:nvSpPr>
        <p:spPr>
          <a:xfrm>
            <a:off x="0" y="1"/>
            <a:ext cx="381000" cy="6858000"/>
          </a:xfrm>
          <a:prstGeom prst="rect">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ARTIFACT</a:t>
            </a:r>
            <a:endParaRPr lang="en-GB" dirty="0"/>
          </a:p>
        </p:txBody>
      </p:sp>
    </p:spTree>
    <p:extLst>
      <p:ext uri="{BB962C8B-B14F-4D97-AF65-F5344CB8AC3E}">
        <p14:creationId xmlns:p14="http://schemas.microsoft.com/office/powerpoint/2010/main" val="2020220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3_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sz="half" idx="1"/>
          </p:nvPr>
        </p:nvSpPr>
        <p:spPr>
          <a:xfrm>
            <a:off x="838200" y="1825625"/>
            <a:ext cx="5181600" cy="4351338"/>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
        <p:nvSpPr>
          <p:cNvPr id="8" name="Rechteck 7"/>
          <p:cNvSpPr/>
          <p:nvPr userDrawn="1"/>
        </p:nvSpPr>
        <p:spPr>
          <a:xfrm>
            <a:off x="0" y="1"/>
            <a:ext cx="381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ROLES</a:t>
            </a:r>
            <a:endParaRPr lang="en-GB" dirty="0"/>
          </a:p>
        </p:txBody>
      </p:sp>
    </p:spTree>
    <p:extLst>
      <p:ext uri="{BB962C8B-B14F-4D97-AF65-F5344CB8AC3E}">
        <p14:creationId xmlns:p14="http://schemas.microsoft.com/office/powerpoint/2010/main" val="133332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4_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
        <p:nvSpPr>
          <p:cNvPr id="8" name="Rechteck 7"/>
          <p:cNvSpPr/>
          <p:nvPr userDrawn="1"/>
        </p:nvSpPr>
        <p:spPr>
          <a:xfrm>
            <a:off x="0" y="1"/>
            <a:ext cx="381000" cy="6858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EVENTS</a:t>
            </a:r>
            <a:endParaRPr lang="en-GB" dirty="0"/>
          </a:p>
        </p:txBody>
      </p:sp>
    </p:spTree>
    <p:extLst>
      <p:ext uri="{BB962C8B-B14F-4D97-AF65-F5344CB8AC3E}">
        <p14:creationId xmlns:p14="http://schemas.microsoft.com/office/powerpoint/2010/main" val="3962816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5_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
        <p:nvSpPr>
          <p:cNvPr id="8" name="Rechteck 7"/>
          <p:cNvSpPr/>
          <p:nvPr userDrawn="1"/>
        </p:nvSpPr>
        <p:spPr>
          <a:xfrm>
            <a:off x="0" y="1"/>
            <a:ext cx="381000" cy="6858000"/>
          </a:xfrm>
          <a:prstGeom prst="rect">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TERMS &amp; DEFINITIONS</a:t>
            </a:r>
            <a:endParaRPr lang="en-GB" dirty="0"/>
          </a:p>
        </p:txBody>
      </p:sp>
    </p:spTree>
    <p:extLst>
      <p:ext uri="{BB962C8B-B14F-4D97-AF65-F5344CB8AC3E}">
        <p14:creationId xmlns:p14="http://schemas.microsoft.com/office/powerpoint/2010/main" val="3941362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05ECCF9C-2917-4407-812C-D89F234B6678}" type="datetimeFigureOut">
              <a:rPr lang="en-US" smtClean="0"/>
              <a:t>12/6/2022</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2072518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05ECCF9C-2917-4407-812C-D89F234B6678}" type="datetimeFigureOut">
              <a:rPr lang="en-US" smtClean="0"/>
              <a:t>12/6/2022</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122005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5" name="Espace réservé de la date 4"/>
          <p:cNvSpPr>
            <a:spLocks noGrp="1"/>
          </p:cNvSpPr>
          <p:nvPr>
            <p:ph type="dt" sz="half" idx="10"/>
          </p:nvPr>
        </p:nvSpPr>
        <p:spPr/>
        <p:txBody>
          <a:bodyPr/>
          <a:lstStyle/>
          <a:p>
            <a:fld id="{96E6B6EB-F139-4DE3-9536-098F5479A20C}"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5ECCF9C-2917-4407-812C-D89F234B6678}" type="datetimeFigureOut">
              <a:rPr lang="en-US" smtClean="0"/>
              <a:t>12/6/2022</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19726410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12665219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05ECCF9C-2917-4407-812C-D89F234B6678}" type="datetimeFigureOut">
              <a:rPr lang="en-US" smtClean="0"/>
              <a:t>12/6/2022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2507531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3241298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05ECCF9C-2917-4407-812C-D89F234B6678}" type="datetimeFigureOut">
              <a:rPr lang="en-US" smtClean="0"/>
              <a:t>12/6/2022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B807656C-8F6F-455E-B154-1F61C6C7745A}" type="slidenum">
              <a:rPr lang="en-US" smtClean="0"/>
              <a:t>‹N°›</a:t>
            </a:fld>
            <a:endParaRPr lang="en-US"/>
          </a:p>
        </p:txBody>
      </p:sp>
    </p:spTree>
    <p:extLst>
      <p:ext uri="{BB962C8B-B14F-4D97-AF65-F5344CB8AC3E}">
        <p14:creationId xmlns:p14="http://schemas.microsoft.com/office/powerpoint/2010/main" val="307033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nl-NL"/>
              <a:t>Klik om de stijl te bewerken</a:t>
            </a:r>
            <a:endParaRPr lang="fr-BE"/>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7" name="Espace réservé de la date 6"/>
          <p:cNvSpPr>
            <a:spLocks noGrp="1"/>
          </p:cNvSpPr>
          <p:nvPr>
            <p:ph type="dt" sz="half" idx="10"/>
          </p:nvPr>
        </p:nvSpPr>
        <p:spPr/>
        <p:txBody>
          <a:bodyPr/>
          <a:lstStyle/>
          <a:p>
            <a:fld id="{E9DE0823-FF09-4CB3-BBAC-5D6E0C88097A}" type="datetime1">
              <a:rPr lang="fr-BE" smtClean="0"/>
              <a:t>06-12-22</a:t>
            </a:fld>
            <a:endParaRPr lang="fr-BE" dirty="0"/>
          </a:p>
        </p:txBody>
      </p:sp>
      <p:sp>
        <p:nvSpPr>
          <p:cNvPr id="8" name="Espace réservé du pied de page 7"/>
          <p:cNvSpPr>
            <a:spLocks noGrp="1"/>
          </p:cNvSpPr>
          <p:nvPr>
            <p:ph type="ftr" sz="quarter" idx="11"/>
          </p:nvPr>
        </p:nvSpPr>
        <p:spPr/>
        <p:txBody>
          <a:bodyPr/>
          <a:lstStyle/>
          <a:p>
            <a:endParaRPr lang="fr-BE" dirty="0"/>
          </a:p>
        </p:txBody>
      </p:sp>
      <p:sp>
        <p:nvSpPr>
          <p:cNvPr id="9" name="Espace réservé du numéro de diapositive 8"/>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NL"/>
              <a:t>Klik om de stijl te bewerken</a:t>
            </a:r>
            <a:endParaRPr lang="fr-BE"/>
          </a:p>
        </p:txBody>
      </p:sp>
      <p:sp>
        <p:nvSpPr>
          <p:cNvPr id="3" name="Espace réservé de la date 2"/>
          <p:cNvSpPr>
            <a:spLocks noGrp="1"/>
          </p:cNvSpPr>
          <p:nvPr>
            <p:ph type="dt" sz="half" idx="10"/>
          </p:nvPr>
        </p:nvSpPr>
        <p:spPr/>
        <p:txBody>
          <a:bodyPr/>
          <a:lstStyle/>
          <a:p>
            <a:fld id="{58279B71-95CE-497D-99F7-09B8E1586F35}" type="datetime1">
              <a:rPr lang="fr-BE" smtClean="0"/>
              <a:t>06-12-22</a:t>
            </a:fld>
            <a:endParaRPr lang="fr-BE" dirty="0"/>
          </a:p>
        </p:txBody>
      </p:sp>
      <p:sp>
        <p:nvSpPr>
          <p:cNvPr id="4" name="Espace réservé du pied de page 3"/>
          <p:cNvSpPr>
            <a:spLocks noGrp="1"/>
          </p:cNvSpPr>
          <p:nvPr>
            <p:ph type="ftr" sz="quarter" idx="11"/>
          </p:nvPr>
        </p:nvSpPr>
        <p:spPr/>
        <p:txBody>
          <a:bodyPr/>
          <a:lstStyle/>
          <a:p>
            <a:endParaRPr lang="fr-BE" dirty="0"/>
          </a:p>
        </p:txBody>
      </p:sp>
      <p:sp>
        <p:nvSpPr>
          <p:cNvPr id="5" name="Espace réservé du numéro de diapositive 4"/>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874634E-A861-4343-9FED-1B42C15C0C2D}" type="datetime1">
              <a:rPr lang="fr-BE" smtClean="0"/>
              <a:t>06-12-22</a:t>
            </a:fld>
            <a:endParaRPr lang="fr-BE" dirty="0"/>
          </a:p>
        </p:txBody>
      </p:sp>
      <p:sp>
        <p:nvSpPr>
          <p:cNvPr id="3" name="Espace réservé du pied de page 2"/>
          <p:cNvSpPr>
            <a:spLocks noGrp="1"/>
          </p:cNvSpPr>
          <p:nvPr>
            <p:ph type="ftr" sz="quarter" idx="11"/>
          </p:nvPr>
        </p:nvSpPr>
        <p:spPr/>
        <p:txBody>
          <a:bodyPr/>
          <a:lstStyle/>
          <a:p>
            <a:endParaRPr lang="fr-BE" dirty="0"/>
          </a:p>
        </p:txBody>
      </p:sp>
      <p:sp>
        <p:nvSpPr>
          <p:cNvPr id="4" name="Espace réservé du numéro de diapositive 3"/>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endParaRPr lang="fr-BE"/>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fr-BE"/>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Espace réservé de la date 4"/>
          <p:cNvSpPr>
            <a:spLocks noGrp="1"/>
          </p:cNvSpPr>
          <p:nvPr>
            <p:ph type="dt" sz="half" idx="10"/>
          </p:nvPr>
        </p:nvSpPr>
        <p:spPr/>
        <p:txBody>
          <a:bodyPr/>
          <a:lstStyle/>
          <a:p>
            <a:fld id="{8E87B2EF-72CC-4741-AD44-83591159AF65}" type="datetime1">
              <a:rPr lang="fr-BE" smtClean="0"/>
              <a:t>06-12-22</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01C8955C-CD5B-48B6-8B6A-03B65A7B649E}" type="slidenum">
              <a:rPr lang="fr-BE" smtClean="0"/>
              <a:pPr/>
              <a:t>‹N°›</a:t>
            </a:fld>
            <a:endParaRPr lang="fr-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heme" Target="../theme/theme3.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706090"/>
          </a:xfrm>
          <a:prstGeom prst="rect">
            <a:avLst/>
          </a:prstGeo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style>
          <a:lnRef idx="0">
            <a:schemeClr val="accent2"/>
          </a:lnRef>
          <a:fillRef idx="3">
            <a:schemeClr val="accent2"/>
          </a:fillRef>
          <a:effectRef idx="3">
            <a:schemeClr val="accent2"/>
          </a:effectRef>
          <a:fontRef idx="minor">
            <a:schemeClr val="lt1"/>
          </a:fontRef>
        </p:style>
        <p:txBody>
          <a:bodyPr>
            <a:normAutofit/>
          </a:bodyPr>
          <a:lstStyle/>
          <a:p>
            <a:pPr marL="0" lvl="0"/>
            <a:r>
              <a:rPr lang="fr-FR" dirty="0"/>
              <a:t>Cliquez pour modifier le style du titre</a:t>
            </a:r>
            <a:endParaRPr lang="fr-BE" dirty="0"/>
          </a:p>
        </p:txBody>
      </p:sp>
      <p:sp>
        <p:nvSpPr>
          <p:cNvPr id="3" name="Espace réservé du texte 2"/>
          <p:cNvSpPr>
            <a:spLocks noGrp="1"/>
          </p:cNvSpPr>
          <p:nvPr>
            <p:ph type="body" idx="1"/>
          </p:nvPr>
        </p:nvSpPr>
        <p:spPr>
          <a:xfrm>
            <a:off x="609600" y="1484785"/>
            <a:ext cx="10972800" cy="4277071"/>
          </a:xfrm>
          <a:prstGeom prst="rect">
            <a:avLst/>
          </a:prstGeom>
          <a:solidFill>
            <a:schemeClr val="bg1">
              <a:lumMod val="95000"/>
            </a:schemeClr>
          </a:solidFill>
          <a:effectLst/>
        </p:spPr>
        <p:style>
          <a:lnRef idx="1">
            <a:schemeClr val="dk1"/>
          </a:lnRef>
          <a:fillRef idx="2">
            <a:schemeClr val="dk1"/>
          </a:fillRef>
          <a:effectRef idx="1">
            <a:schemeClr val="dk1"/>
          </a:effectRef>
          <a:fontRef idx="minor">
            <a:schemeClr val="dk1"/>
          </a:fontRef>
        </p:style>
        <p:txBody>
          <a:bodyPr>
            <a:normAutofit/>
          </a:bodyPr>
          <a:lstStyle/>
          <a:p>
            <a:pPr lvl="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p:cNvSpPr>
            <a:spLocks noGrp="1"/>
          </p:cNvSpPr>
          <p:nvPr>
            <p:ph type="dt" sz="half" idx="2"/>
          </p:nvPr>
        </p:nvSpPr>
        <p:spPr>
          <a:xfrm>
            <a:off x="1715029" y="63740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FEE15-A00C-4590-A234-67A4CCBBF9F0}" type="datetime1">
              <a:rPr lang="fr-BE" smtClean="0"/>
              <a:t>06-12-22</a:t>
            </a:fld>
            <a:endParaRPr lang="fr-BE"/>
          </a:p>
        </p:txBody>
      </p:sp>
      <p:sp>
        <p:nvSpPr>
          <p:cNvPr id="5" name="Espace réservé du pied de page 4"/>
          <p:cNvSpPr>
            <a:spLocks noGrp="1"/>
          </p:cNvSpPr>
          <p:nvPr>
            <p:ph type="ftr" sz="quarter" idx="3"/>
          </p:nvPr>
        </p:nvSpPr>
        <p:spPr>
          <a:xfrm>
            <a:off x="4751851"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dirty="0"/>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8955C-CD5B-48B6-8B6A-03B65A7B649E}" type="slidenum">
              <a:rPr lang="fr-BE" smtClean="0"/>
              <a:pPr/>
              <a:t>‹N°›</a:t>
            </a:fld>
            <a:endParaRPr lang="fr-BE"/>
          </a:p>
        </p:txBody>
      </p:sp>
      <p:cxnSp>
        <p:nvCxnSpPr>
          <p:cNvPr id="8" name="Rechte verbindingslijn 7"/>
          <p:cNvCxnSpPr/>
          <p:nvPr/>
        </p:nvCxnSpPr>
        <p:spPr>
          <a:xfrm>
            <a:off x="335360" y="6741368"/>
            <a:ext cx="115212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C:\Users\shoira\Desktop\University studies\2012-2013 Master in Management\Management of IS\lsm logo\LSMseulPMS.e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139" y="6021289"/>
            <a:ext cx="964325" cy="70923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2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33" r:id="rId13"/>
    <p:sldLayoutId id="2147483854" r:id="rId14"/>
    <p:sldLayoutId id="2147483858" r:id="rId15"/>
  </p:sldLayoutIdLst>
  <p:hf hdr="0" ftr="0" dt="0"/>
  <p:txStyles>
    <p:titleStyle>
      <a:lvl1pPr algn="ctr" defTabSz="914400" rtl="0" eaLnBrk="1" latinLnBrk="0" hangingPunct="1">
        <a:spcBef>
          <a:spcPct val="0"/>
        </a:spcBef>
        <a:buNone/>
        <a:defRPr lang="fr-BE" sz="3600" b="1" kern="1200">
          <a:solidFill>
            <a:schemeClr val="bg1"/>
          </a:solidFill>
          <a:latin typeface="+mn-lt"/>
          <a:ea typeface="+mn-ea"/>
          <a:cs typeface="Kokila" pitchFamily="34" charset="0"/>
        </a:defRPr>
      </a:lvl1pPr>
    </p:titleStyle>
    <p:bodyStyle>
      <a:lvl1pPr marL="457200" indent="-457200" algn="l" defTabSz="914400" rtl="0" eaLnBrk="1" latinLnBrk="0" hangingPunct="1">
        <a:spcBef>
          <a:spcPct val="20000"/>
        </a:spcBef>
        <a:buClr>
          <a:srgbClr val="8D8A00"/>
        </a:buClr>
        <a:buSzPct val="80000"/>
        <a:buFont typeface="Courier New" pitchFamily="49" charset="0"/>
        <a:buChar char="o"/>
        <a:defRPr lang="fr-FR" sz="2000" b="1" kern="1200" dirty="0" smtClean="0">
          <a:solidFill>
            <a:schemeClr val="dk1"/>
          </a:solidFill>
          <a:latin typeface="+mn-lt"/>
          <a:ea typeface="+mn-ea"/>
          <a:cs typeface="+mn-cs"/>
        </a:defRPr>
      </a:lvl1pPr>
      <a:lvl2pPr marL="971550" indent="-514350" algn="l" defTabSz="914400" rtl="0" eaLnBrk="1" latinLnBrk="0" hangingPunct="1">
        <a:spcBef>
          <a:spcPct val="20000"/>
        </a:spcBef>
        <a:buClr>
          <a:srgbClr val="8D8A00"/>
        </a:buClr>
        <a:buFont typeface="Courier New" pitchFamily="49" charset="0"/>
        <a:buChar char="o"/>
        <a:defRPr lang="fr-FR" sz="2800" kern="1200" dirty="0" smtClean="0">
          <a:solidFill>
            <a:schemeClr val="dk1"/>
          </a:solidFill>
          <a:latin typeface="+mn-lt"/>
          <a:ea typeface="+mn-ea"/>
          <a:cs typeface="+mn-cs"/>
        </a:defRPr>
      </a:lvl2pPr>
      <a:lvl3pPr marL="1371600" indent="-457200" algn="l" defTabSz="914400" rtl="0" eaLnBrk="1" latinLnBrk="0" hangingPunct="1">
        <a:spcBef>
          <a:spcPct val="20000"/>
        </a:spcBef>
        <a:buClr>
          <a:srgbClr val="8D8A00"/>
        </a:buClr>
        <a:buFont typeface="Courier New" pitchFamily="49" charset="0"/>
        <a:buChar char="o"/>
        <a:defRPr lang="fr-FR" sz="2400" kern="1200" dirty="0" smtClean="0">
          <a:solidFill>
            <a:schemeClr val="dk1"/>
          </a:solidFill>
          <a:latin typeface="+mn-lt"/>
          <a:ea typeface="+mn-ea"/>
          <a:cs typeface="+mn-cs"/>
        </a:defRPr>
      </a:lvl3pPr>
      <a:lvl4pPr marL="1828800" indent="-457200" algn="l" defTabSz="914400" rtl="0" eaLnBrk="1" latinLnBrk="0" hangingPunct="1">
        <a:spcBef>
          <a:spcPct val="20000"/>
        </a:spcBef>
        <a:buClr>
          <a:srgbClr val="8D8A00"/>
        </a:buClr>
        <a:buFont typeface="Courier New" pitchFamily="49" charset="0"/>
        <a:buChar char="o"/>
        <a:defRPr lang="fr-FR" sz="2000" kern="1200" dirty="0" smtClean="0">
          <a:solidFill>
            <a:schemeClr val="dk1"/>
          </a:solidFill>
          <a:latin typeface="+mn-lt"/>
          <a:ea typeface="+mn-ea"/>
          <a:cs typeface="+mn-cs"/>
        </a:defRPr>
      </a:lvl4pPr>
      <a:lvl5pPr marL="2286000" indent="-457200" algn="l" defTabSz="914400" rtl="0" eaLnBrk="1" latinLnBrk="0" hangingPunct="1">
        <a:spcBef>
          <a:spcPct val="20000"/>
        </a:spcBef>
        <a:buClr>
          <a:srgbClr val="8D8A00"/>
        </a:buClr>
        <a:buFont typeface="Courier New" pitchFamily="49" charset="0"/>
        <a:buChar char="o"/>
        <a:defRPr lang="fr-BE" sz="20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706090"/>
          </a:xfrm>
          <a:prstGeom prst="rect">
            <a:avLst/>
          </a:prstGeo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style>
          <a:lnRef idx="0">
            <a:schemeClr val="accent2"/>
          </a:lnRef>
          <a:fillRef idx="3">
            <a:schemeClr val="accent2"/>
          </a:fillRef>
          <a:effectRef idx="3">
            <a:schemeClr val="accent2"/>
          </a:effectRef>
          <a:fontRef idx="minor">
            <a:schemeClr val="lt1"/>
          </a:fontRef>
        </p:style>
        <p:txBody>
          <a:bodyPr>
            <a:normAutofit/>
          </a:bodyPr>
          <a:lstStyle/>
          <a:p>
            <a:pPr marL="0" lvl="0"/>
            <a:r>
              <a:rPr lang="fr-FR" dirty="0"/>
              <a:t>Cliquez pour modifier le style du titre</a:t>
            </a:r>
            <a:endParaRPr lang="fr-BE" dirty="0"/>
          </a:p>
        </p:txBody>
      </p:sp>
      <p:sp>
        <p:nvSpPr>
          <p:cNvPr id="3" name="Espace réservé du texte 2"/>
          <p:cNvSpPr>
            <a:spLocks noGrp="1"/>
          </p:cNvSpPr>
          <p:nvPr>
            <p:ph type="body" idx="1"/>
          </p:nvPr>
        </p:nvSpPr>
        <p:spPr>
          <a:xfrm>
            <a:off x="609600" y="1484785"/>
            <a:ext cx="10972800" cy="4277071"/>
          </a:xfrm>
          <a:prstGeom prst="rect">
            <a:avLst/>
          </a:prstGeom>
          <a:solidFill>
            <a:schemeClr val="bg1">
              <a:lumMod val="95000"/>
            </a:schemeClr>
          </a:solidFill>
          <a:effectLst/>
        </p:spPr>
        <p:style>
          <a:lnRef idx="1">
            <a:schemeClr val="dk1"/>
          </a:lnRef>
          <a:fillRef idx="2">
            <a:schemeClr val="dk1"/>
          </a:fillRef>
          <a:effectRef idx="1">
            <a:schemeClr val="dk1"/>
          </a:effectRef>
          <a:fontRef idx="minor">
            <a:schemeClr val="dk1"/>
          </a:fontRef>
        </p:style>
        <p:txBody>
          <a:bodyPr>
            <a:normAutofit/>
          </a:bodyPr>
          <a:lstStyle/>
          <a:p>
            <a:pPr lvl="0">
              <a:buFont typeface="Wingdings" pitchFamily="2" charset="2"/>
              <a:buChar char="q"/>
            </a:pPr>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p:cNvSpPr>
            <a:spLocks noGrp="1"/>
          </p:cNvSpPr>
          <p:nvPr>
            <p:ph type="dt" sz="half" idx="2"/>
          </p:nvPr>
        </p:nvSpPr>
        <p:spPr>
          <a:xfrm>
            <a:off x="1715029" y="637402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FEE15-A00C-4590-A234-67A4CCBBF9F0}" type="datetime1">
              <a:rPr lang="fr-BE" smtClean="0"/>
              <a:t>06-12-22</a:t>
            </a:fld>
            <a:endParaRPr lang="fr-BE"/>
          </a:p>
        </p:txBody>
      </p:sp>
      <p:sp>
        <p:nvSpPr>
          <p:cNvPr id="5" name="Espace réservé du pied de page 4"/>
          <p:cNvSpPr>
            <a:spLocks noGrp="1"/>
          </p:cNvSpPr>
          <p:nvPr>
            <p:ph type="ftr" sz="quarter" idx="3"/>
          </p:nvPr>
        </p:nvSpPr>
        <p:spPr>
          <a:xfrm>
            <a:off x="4751851"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dirty="0"/>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8955C-CD5B-48B6-8B6A-03B65A7B649E}" type="slidenum">
              <a:rPr lang="fr-BE" smtClean="0"/>
              <a:pPr/>
              <a:t>‹N°›</a:t>
            </a:fld>
            <a:endParaRPr lang="fr-BE"/>
          </a:p>
        </p:txBody>
      </p:sp>
      <p:cxnSp>
        <p:nvCxnSpPr>
          <p:cNvPr id="8" name="Rechte verbindingslijn 7"/>
          <p:cNvCxnSpPr/>
          <p:nvPr/>
        </p:nvCxnSpPr>
        <p:spPr>
          <a:xfrm>
            <a:off x="335360" y="6741368"/>
            <a:ext cx="115212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descr="C:\Users\shoira\Desktop\University studies\2012-2013 Master in Management\Management of IS\lsm logo\LSMseulPMS.e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07139" y="6021289"/>
            <a:ext cx="1148703" cy="70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03470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6" r:id="rId19"/>
  </p:sldLayoutIdLst>
  <p:hf hdr="0" ftr="0" dt="0"/>
  <p:txStyles>
    <p:titleStyle>
      <a:lvl1pPr algn="ctr" defTabSz="914400" rtl="0" eaLnBrk="1" latinLnBrk="0" hangingPunct="1">
        <a:spcBef>
          <a:spcPct val="0"/>
        </a:spcBef>
        <a:buNone/>
        <a:defRPr lang="fr-BE" sz="3600" b="1" kern="1200">
          <a:solidFill>
            <a:schemeClr val="bg1"/>
          </a:solidFill>
          <a:latin typeface="+mn-lt"/>
          <a:ea typeface="+mn-ea"/>
          <a:cs typeface="Kokila" pitchFamily="34" charset="0"/>
        </a:defRPr>
      </a:lvl1pPr>
    </p:titleStyle>
    <p:bodyStyle>
      <a:lvl1pPr marL="457200" indent="-457200" algn="l" defTabSz="914400" rtl="0" eaLnBrk="1" latinLnBrk="0" hangingPunct="1">
        <a:spcBef>
          <a:spcPct val="20000"/>
        </a:spcBef>
        <a:buClr>
          <a:srgbClr val="8D8A00"/>
        </a:buClr>
        <a:buSzPct val="80000"/>
        <a:buFont typeface="Courier New" pitchFamily="49" charset="0"/>
        <a:buChar char="o"/>
        <a:defRPr lang="fr-FR" sz="2000" b="1" kern="1200" dirty="0" smtClean="0">
          <a:solidFill>
            <a:schemeClr val="dk1"/>
          </a:solidFill>
          <a:latin typeface="+mn-lt"/>
          <a:ea typeface="+mn-ea"/>
          <a:cs typeface="+mn-cs"/>
        </a:defRPr>
      </a:lvl1pPr>
      <a:lvl2pPr marL="971550" indent="-514350" algn="l" defTabSz="914400" rtl="0" eaLnBrk="1" latinLnBrk="0" hangingPunct="1">
        <a:spcBef>
          <a:spcPct val="20000"/>
        </a:spcBef>
        <a:buClr>
          <a:srgbClr val="8D8A00"/>
        </a:buClr>
        <a:buFont typeface="Courier New" pitchFamily="49" charset="0"/>
        <a:buChar char="o"/>
        <a:defRPr lang="fr-FR" sz="2800" kern="1200" dirty="0" smtClean="0">
          <a:solidFill>
            <a:schemeClr val="dk1"/>
          </a:solidFill>
          <a:latin typeface="+mn-lt"/>
          <a:ea typeface="+mn-ea"/>
          <a:cs typeface="+mn-cs"/>
        </a:defRPr>
      </a:lvl2pPr>
      <a:lvl3pPr marL="1371600" indent="-457200" algn="l" defTabSz="914400" rtl="0" eaLnBrk="1" latinLnBrk="0" hangingPunct="1">
        <a:spcBef>
          <a:spcPct val="20000"/>
        </a:spcBef>
        <a:buClr>
          <a:srgbClr val="8D8A00"/>
        </a:buClr>
        <a:buFont typeface="Courier New" pitchFamily="49" charset="0"/>
        <a:buChar char="o"/>
        <a:defRPr lang="fr-FR" sz="2400" kern="1200" dirty="0" smtClean="0">
          <a:solidFill>
            <a:schemeClr val="dk1"/>
          </a:solidFill>
          <a:latin typeface="+mn-lt"/>
          <a:ea typeface="+mn-ea"/>
          <a:cs typeface="+mn-cs"/>
        </a:defRPr>
      </a:lvl3pPr>
      <a:lvl4pPr marL="1828800" indent="-457200" algn="l" defTabSz="914400" rtl="0" eaLnBrk="1" latinLnBrk="0" hangingPunct="1">
        <a:spcBef>
          <a:spcPct val="20000"/>
        </a:spcBef>
        <a:buClr>
          <a:srgbClr val="8D8A00"/>
        </a:buClr>
        <a:buFont typeface="Courier New" pitchFamily="49" charset="0"/>
        <a:buChar char="o"/>
        <a:defRPr lang="fr-FR" sz="2000" kern="1200" dirty="0" smtClean="0">
          <a:solidFill>
            <a:schemeClr val="dk1"/>
          </a:solidFill>
          <a:latin typeface="+mn-lt"/>
          <a:ea typeface="+mn-ea"/>
          <a:cs typeface="+mn-cs"/>
        </a:defRPr>
      </a:lvl4pPr>
      <a:lvl5pPr marL="2286000" indent="-457200" algn="l" defTabSz="914400" rtl="0" eaLnBrk="1" latinLnBrk="0" hangingPunct="1">
        <a:spcBef>
          <a:spcPct val="20000"/>
        </a:spcBef>
        <a:buClr>
          <a:srgbClr val="8D8A00"/>
        </a:buClr>
        <a:buFont typeface="Courier New" pitchFamily="49" charset="0"/>
        <a:buChar char="o"/>
        <a:defRPr lang="fr-BE" sz="20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569044"/>
            <a:ext cx="10515600" cy="736562"/>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p:cNvSpPr>
            <a:spLocks noGrp="1"/>
          </p:cNvSpPr>
          <p:nvPr>
            <p:ph type="body" idx="1"/>
          </p:nvPr>
        </p:nvSpPr>
        <p:spPr>
          <a:xfrm>
            <a:off x="838200" y="1497418"/>
            <a:ext cx="10515600" cy="4679544"/>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ECCF9C-2917-4407-812C-D89F234B6678}" type="datetimeFigureOut">
              <a:rPr lang="en-US" smtClean="0"/>
              <a:t>12/6/2022</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7656C-8F6F-455E-B154-1F61C6C7745A}" type="slidenum">
              <a:rPr lang="en-US" smtClean="0"/>
              <a:t>‹N°›</a:t>
            </a:fld>
            <a:endParaRPr lang="en-US"/>
          </a:p>
        </p:txBody>
      </p:sp>
      <p:cxnSp>
        <p:nvCxnSpPr>
          <p:cNvPr id="10" name="Gerader Verbinder 9"/>
          <p:cNvCxnSpPr/>
          <p:nvPr userDrawn="1"/>
        </p:nvCxnSpPr>
        <p:spPr>
          <a:xfrm>
            <a:off x="6937829" y="486264"/>
            <a:ext cx="4760685" cy="0"/>
          </a:xfrm>
          <a:prstGeom prst="line">
            <a:avLst/>
          </a:prstGeom>
          <a:ln>
            <a:solidFill>
              <a:srgbClr val="C1C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63558"/>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9.xml"/><Relationship Id="rId4" Type="http://schemas.openxmlformats.org/officeDocument/2006/relationships/image" Target="../media/image58.jpeg"/></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9.xml"/><Relationship Id="rId4" Type="http://schemas.openxmlformats.org/officeDocument/2006/relationships/image" Target="../media/image59.pn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9.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7.xml"/><Relationship Id="rId4" Type="http://schemas.openxmlformats.org/officeDocument/2006/relationships/image" Target="../media/image62.png"/></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44.xml"/><Relationship Id="rId4" Type="http://schemas.openxmlformats.org/officeDocument/2006/relationships/image" Target="../media/image69.png"/></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4.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44.xml"/><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0.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4.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0.xml"/><Relationship Id="rId5" Type="http://schemas.openxmlformats.org/officeDocument/2006/relationships/image" Target="../media/image82.png"/><Relationship Id="rId4" Type="http://schemas.openxmlformats.org/officeDocument/2006/relationships/image" Target="../media/image81.png"/></Relationships>
</file>

<file path=ppt/slides/_rels/slide1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1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46.xml"/><Relationship Id="rId4" Type="http://schemas.openxmlformats.org/officeDocument/2006/relationships/image" Target="../media/image83.png"/></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0.xml"/></Relationships>
</file>

<file path=ppt/slides/_rels/slide1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0.xml"/></Relationships>
</file>

<file path=ppt/slides/_rels/slide1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20.wmf"/><Relationship Id="rId4" Type="http://schemas.openxmlformats.org/officeDocument/2006/relationships/oleObject" Target="../embeddings/oleObject3.bin"/></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5.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notesSlide" Target="../notesSlides/notesSlide83.xml"/><Relationship Id="rId7" Type="http://schemas.openxmlformats.org/officeDocument/2006/relationships/diagramData" Target="../diagrams/data1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1.png"/><Relationship Id="rId11" Type="http://schemas.microsoft.com/office/2007/relationships/diagramDrawing" Target="../diagrams/drawing11.xml"/><Relationship Id="rId5" Type="http://schemas.openxmlformats.org/officeDocument/2006/relationships/image" Target="../media/image120.wmf"/><Relationship Id="rId10" Type="http://schemas.openxmlformats.org/officeDocument/2006/relationships/diagramColors" Target="../diagrams/colors11.xml"/><Relationship Id="rId4" Type="http://schemas.openxmlformats.org/officeDocument/2006/relationships/oleObject" Target="../embeddings/oleObject4.bin"/><Relationship Id="rId9" Type="http://schemas.openxmlformats.org/officeDocument/2006/relationships/diagramQuickStyle" Target="../diagrams/quickStyle1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22.png"/><Relationship Id="rId7" Type="http://schemas.openxmlformats.org/officeDocument/2006/relationships/diagramColors" Target="../diagrams/colors12.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Feature-driven_development" TargetMode="External"/><Relationship Id="rId13" Type="http://schemas.openxmlformats.org/officeDocument/2006/relationships/hyperlink" Target="https://en.wikipedia.org/wiki/Scrum_(software_development)" TargetMode="External"/><Relationship Id="rId3" Type="http://schemas.openxmlformats.org/officeDocument/2006/relationships/hyperlink" Target="https://en.wikipedia.org/wiki/Agile_modeling" TargetMode="External"/><Relationship Id="rId7" Type="http://schemas.openxmlformats.org/officeDocument/2006/relationships/hyperlink" Target="https://en.wikipedia.org/wiki/Extreme_programming" TargetMode="External"/><Relationship Id="rId12" Type="http://schemas.openxmlformats.org/officeDocument/2006/relationships/hyperlink" Target="https://en.wikipedia.org/wiki/Rapid_application_development" TargetMode="External"/><Relationship Id="rId2" Type="http://schemas.openxmlformats.org/officeDocument/2006/relationships/hyperlink" Target="https://en.wikipedia.org/wiki/Adaptive_software_development" TargetMode="External"/><Relationship Id="rId16"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hyperlink" Target="https://en.wikipedia.org/wiki/Dynamic_systems_development_method" TargetMode="External"/><Relationship Id="rId11" Type="http://schemas.openxmlformats.org/officeDocument/2006/relationships/hyperlink" Target="https://en.wikipedia.org/wiki/Kanban_(development)" TargetMode="External"/><Relationship Id="rId5" Type="http://schemas.openxmlformats.org/officeDocument/2006/relationships/hyperlink" Target="https://en.wikipedia.org/wiki/Disciplined_agile_delivery" TargetMode="External"/><Relationship Id="rId15" Type="http://schemas.openxmlformats.org/officeDocument/2006/relationships/hyperlink" Target="https://en.wikipedia.org/wiki/Scaled_agile_framework" TargetMode="External"/><Relationship Id="rId10" Type="http://schemas.openxmlformats.org/officeDocument/2006/relationships/hyperlink" Target="https://en.wikipedia.org/wiki/Lean_startup" TargetMode="External"/><Relationship Id="rId4" Type="http://schemas.openxmlformats.org/officeDocument/2006/relationships/hyperlink" Target="https://en.wikipedia.org/wiki/Agile_Unified_Process" TargetMode="External"/><Relationship Id="rId9" Type="http://schemas.openxmlformats.org/officeDocument/2006/relationships/hyperlink" Target="https://en.wikipedia.org/wiki/Lean_software_development" TargetMode="External"/><Relationship Id="rId14" Type="http://schemas.openxmlformats.org/officeDocument/2006/relationships/hyperlink" Target="https://en.wikipedia.org/wiki/Scrumban"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Cross-functional_team" TargetMode="External"/><Relationship Id="rId13" Type="http://schemas.openxmlformats.org/officeDocument/2006/relationships/hyperlink" Target="https://en.wikipedia.org/wiki/Pair_programming" TargetMode="External"/><Relationship Id="rId18" Type="http://schemas.openxmlformats.org/officeDocument/2006/relationships/hyperlink" Target="https://en.wikipedia.org/wiki/Specification_by_example" TargetMode="External"/><Relationship Id="rId3" Type="http://schemas.openxmlformats.org/officeDocument/2006/relationships/hyperlink" Target="https://en.wikipedia.org/wiki/Agile_modeling" TargetMode="External"/><Relationship Id="rId21" Type="http://schemas.openxmlformats.org/officeDocument/2006/relationships/hyperlink" Target="https://en.wikipedia.org/wiki/Timeboxing" TargetMode="External"/><Relationship Id="rId7" Type="http://schemas.openxmlformats.org/officeDocument/2006/relationships/hyperlink" Target="https://en.wikipedia.org/wiki/Continuous_integration" TargetMode="External"/><Relationship Id="rId12" Type="http://schemas.openxmlformats.org/officeDocument/2006/relationships/hyperlink" Target="https://en.wikipedia.org/wiki/Low-code_development_platforms" TargetMode="External"/><Relationship Id="rId17" Type="http://schemas.openxmlformats.org/officeDocument/2006/relationships/hyperlink" Target="https://en.wikipedia.org/wiki/Scrum_(development)" TargetMode="External"/><Relationship Id="rId2" Type="http://schemas.openxmlformats.org/officeDocument/2006/relationships/hyperlink" Target="https://en.wikipedia.org/wiki/Acceptance_test-driven_development" TargetMode="External"/><Relationship Id="rId16" Type="http://schemas.openxmlformats.org/officeDocument/2006/relationships/hyperlink" Target="https://en.wikipedia.org/wiki/Retrospective" TargetMode="External"/><Relationship Id="rId20" Type="http://schemas.openxmlformats.org/officeDocument/2006/relationships/hyperlink" Target="https://en.wikipedia.org/wiki/Test-driven_development" TargetMode="External"/><Relationship Id="rId1" Type="http://schemas.openxmlformats.org/officeDocument/2006/relationships/slideLayout" Target="../slideLayouts/slideLayout5.xml"/><Relationship Id="rId6" Type="http://schemas.openxmlformats.org/officeDocument/2006/relationships/hyperlink" Target="https://en.wikipedia.org/wiki/Behavior-driven_development" TargetMode="External"/><Relationship Id="rId11" Type="http://schemas.openxmlformats.org/officeDocument/2006/relationships/hyperlink" Target="https://en.wikipedia.org/wiki/Iterative_and_incremental_development" TargetMode="External"/><Relationship Id="rId24" Type="http://schemas.openxmlformats.org/officeDocument/2006/relationships/image" Target="../media/image14.jpeg"/><Relationship Id="rId5" Type="http://schemas.openxmlformats.org/officeDocument/2006/relationships/hyperlink" Target="https://en.wikipedia.org/wiki/Scrum_(development)#Product_backlog" TargetMode="External"/><Relationship Id="rId15" Type="http://schemas.openxmlformats.org/officeDocument/2006/relationships/hyperlink" Target="https://en.wikipedia.org/wiki/Refactoring" TargetMode="External"/><Relationship Id="rId23" Type="http://schemas.openxmlformats.org/officeDocument/2006/relationships/hyperlink" Target="https://en.wikipedia.org/wiki/Velocity_(software_development)" TargetMode="External"/><Relationship Id="rId10" Type="http://schemas.openxmlformats.org/officeDocument/2006/relationships/hyperlink" Target="https://en.wikipedia.org/wiki/Domain-driven_design" TargetMode="External"/><Relationship Id="rId19" Type="http://schemas.openxmlformats.org/officeDocument/2006/relationships/hyperlink" Target="https://en.wikipedia.org/wiki/Story-driven_modeling" TargetMode="External"/><Relationship Id="rId4" Type="http://schemas.openxmlformats.org/officeDocument/2006/relationships/hyperlink" Target="https://en.wikipedia.org/wiki/Agile_testing" TargetMode="External"/><Relationship Id="rId9" Type="http://schemas.openxmlformats.org/officeDocument/2006/relationships/hyperlink" Target="https://en.wikipedia.org/wiki/Stand-up_meeting" TargetMode="External"/><Relationship Id="rId14" Type="http://schemas.openxmlformats.org/officeDocument/2006/relationships/hyperlink" Target="https://en.wikipedia.org/wiki/Planning_poker" TargetMode="External"/><Relationship Id="rId22" Type="http://schemas.openxmlformats.org/officeDocument/2006/relationships/hyperlink" Target="https://en.wikipedia.org/wiki/User_stor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Local%20Settings/Temporary%20Internet%20Files/OLK91/PMI%20PMBOK%20Processes.doc"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9.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crumguides.org/docs/scrumguide/v2020/2020-Scrum-Guide-US.pdf" TargetMode="Externa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2.xml"/><Relationship Id="rId5" Type="http://schemas.openxmlformats.org/officeDocument/2006/relationships/image" Target="../media/image52.jpeg"/><Relationship Id="rId4" Type="http://schemas.openxmlformats.org/officeDocument/2006/relationships/image" Target="../media/image51.jpeg"/></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ChangeArrowheads="1"/>
          </p:cNvSpPr>
          <p:nvPr/>
        </p:nvSpPr>
        <p:spPr bwMode="auto">
          <a:xfrm>
            <a:off x="-714375" y="-185578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fr-FR">
              <a:latin typeface="Arial" pitchFamily="34" charset="0"/>
            </a:endParaRPr>
          </a:p>
        </p:txBody>
      </p:sp>
      <p:sp>
        <p:nvSpPr>
          <p:cNvPr id="3" name="Titel 2"/>
          <p:cNvSpPr>
            <a:spLocks noGrp="1"/>
          </p:cNvSpPr>
          <p:nvPr>
            <p:ph type="ctrTitle"/>
          </p:nvPr>
        </p:nvSpPr>
        <p:spPr>
          <a:xfrm>
            <a:off x="2209800" y="2420888"/>
            <a:ext cx="7772400" cy="936104"/>
          </a:xfrm>
        </p:spPr>
        <p:txBody>
          <a:bodyPr>
            <a:normAutofit/>
          </a:bodyPr>
          <a:lstStyle/>
          <a:p>
            <a:r>
              <a:rPr lang="en-US" dirty="0"/>
              <a:t>Agile IT </a:t>
            </a:r>
            <a:r>
              <a:rPr lang="en-US"/>
              <a:t>Project Management</a:t>
            </a:r>
            <a:endParaRPr lang="en-US" dirty="0"/>
          </a:p>
        </p:txBody>
      </p:sp>
      <p:sp>
        <p:nvSpPr>
          <p:cNvPr id="2" name="Rectangle 1">
            <a:extLst>
              <a:ext uri="{FF2B5EF4-FFF2-40B4-BE49-F238E27FC236}">
                <a16:creationId xmlns:a16="http://schemas.microsoft.com/office/drawing/2014/main" id="{5904E593-8A76-1C49-98A8-7079F0322695}"/>
              </a:ext>
            </a:extLst>
          </p:cNvPr>
          <p:cNvSpPr/>
          <p:nvPr/>
        </p:nvSpPr>
        <p:spPr>
          <a:xfrm>
            <a:off x="4363984" y="5229200"/>
            <a:ext cx="3595407" cy="830997"/>
          </a:xfrm>
          <a:prstGeom prst="rect">
            <a:avLst/>
          </a:prstGeom>
        </p:spPr>
        <p:txBody>
          <a:bodyPr wrap="none">
            <a:spAutoFit/>
          </a:bodyPr>
          <a:lstStyle/>
          <a:p>
            <a:pPr algn="ctr"/>
            <a:r>
              <a:rPr lang="en-US" sz="2400" dirty="0"/>
              <a:t>Manuel KOLP</a:t>
            </a:r>
          </a:p>
          <a:p>
            <a:pPr algn="ctr"/>
            <a:r>
              <a:rPr lang="en-US" sz="2400" dirty="0" err="1"/>
              <a:t>manuel.kolp@uclouvain.be</a:t>
            </a:r>
            <a:endParaRPr lang="en-BE" sz="2400" dirty="0"/>
          </a:p>
        </p:txBody>
      </p:sp>
      <p:pic>
        <p:nvPicPr>
          <p:cNvPr id="5" name="Inhaltsplatzhalter 6">
            <a:extLst>
              <a:ext uri="{FF2B5EF4-FFF2-40B4-BE49-F238E27FC236}">
                <a16:creationId xmlns:a16="http://schemas.microsoft.com/office/drawing/2014/main" id="{8451004D-D32D-FA43-A0E7-9FF2D4F76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152" y="3645024"/>
            <a:ext cx="4409481" cy="2625325"/>
          </a:xfrm>
          <a:prstGeom prst="rect">
            <a:avLst/>
          </a:prstGeom>
        </p:spPr>
      </p:pic>
    </p:spTree>
    <p:extLst>
      <p:ext uri="{BB962C8B-B14F-4D97-AF65-F5344CB8AC3E}">
        <p14:creationId xmlns:p14="http://schemas.microsoft.com/office/powerpoint/2010/main" val="1944235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BUT ROYCE </a:t>
            </a:r>
            <a:r>
              <a:rPr lang="en-US" dirty="0"/>
              <a:t>CONSIDERED WATERFALL RISKY</a:t>
            </a:r>
            <a:r>
              <a:rPr lang="hr-HR" dirty="0"/>
              <a:t> ... </a:t>
            </a:r>
            <a:endParaRPr lang="en-GB" dirty="0"/>
          </a:p>
        </p:txBody>
      </p:sp>
      <p:sp>
        <p:nvSpPr>
          <p:cNvPr id="3" name="Inhaltsplatzhalter 2"/>
          <p:cNvSpPr>
            <a:spLocks noGrp="1"/>
          </p:cNvSpPr>
          <p:nvPr>
            <p:ph sz="half" idx="1"/>
          </p:nvPr>
        </p:nvSpPr>
        <p:spPr>
          <a:xfrm>
            <a:off x="943430" y="4736361"/>
            <a:ext cx="4771572" cy="1068903"/>
          </a:xfrm>
        </p:spPr>
        <p:txBody>
          <a:bodyPr>
            <a:normAutofit/>
          </a:bodyPr>
          <a:lstStyle/>
          <a:p>
            <a:pPr marL="0" indent="0">
              <a:buNone/>
            </a:pPr>
            <a:r>
              <a:rPr lang="en-US" sz="2000" i="1" dirty="0"/>
              <a:t>“I believe in this concept, but the implementation described above is risky and invites failure.”  -</a:t>
            </a:r>
            <a:r>
              <a:rPr lang="hr-HR" sz="2000" i="1" dirty="0"/>
              <a:t> </a:t>
            </a:r>
            <a:r>
              <a:rPr lang="en-US" sz="2000" i="1" dirty="0"/>
              <a:t>Royce </a:t>
            </a:r>
            <a:endParaRPr lang="en-GB" sz="2000" i="1" dirty="0"/>
          </a:p>
        </p:txBody>
      </p:sp>
      <p:sp>
        <p:nvSpPr>
          <p:cNvPr id="4" name="Inhaltsplatzhalter 3"/>
          <p:cNvSpPr>
            <a:spLocks noGrp="1"/>
          </p:cNvSpPr>
          <p:nvPr>
            <p:ph sz="half" idx="2"/>
          </p:nvPr>
        </p:nvSpPr>
        <p:spPr/>
        <p:txBody>
          <a:bodyPr>
            <a:normAutofit/>
          </a:bodyPr>
          <a:lstStyle/>
          <a:p>
            <a:pPr marL="0" indent="0">
              <a:buNone/>
            </a:pPr>
            <a:r>
              <a:rPr lang="hr-HR" sz="2000" b="1" dirty="0"/>
              <a:t>FEEDBACK LOOPS !</a:t>
            </a:r>
          </a:p>
          <a:p>
            <a:pPr marL="0" indent="0">
              <a:buNone/>
            </a:pPr>
            <a:endParaRPr lang="hr-HR" sz="2000" dirty="0"/>
          </a:p>
          <a:p>
            <a:pPr marL="0" indent="0">
              <a:buNone/>
            </a:pPr>
            <a:r>
              <a:rPr lang="hr-HR" sz="2000" dirty="0"/>
              <a:t>Royce</a:t>
            </a:r>
            <a:r>
              <a:rPr lang="en-US" sz="2000" dirty="0"/>
              <a:t> pointed out that you’ll need feedback loops between every phase, and feedback all the way from test back to requirements.  </a:t>
            </a:r>
            <a:endParaRPr lang="hr-HR" sz="2000" dirty="0"/>
          </a:p>
          <a:p>
            <a:pPr marL="0" indent="0">
              <a:buNone/>
            </a:pPr>
            <a:endParaRPr lang="hr-HR" sz="2000" dirty="0"/>
          </a:p>
          <a:p>
            <a:pPr marL="0" indent="0">
              <a:buNone/>
            </a:pPr>
            <a:r>
              <a:rPr lang="en-US" sz="2200" b="1" dirty="0">
                <a:solidFill>
                  <a:srgbClr val="C00000"/>
                </a:solidFill>
              </a:rPr>
              <a:t>Royce was </a:t>
            </a:r>
            <a:r>
              <a:rPr lang="hr-HR" sz="2200" b="1" dirty="0">
                <a:solidFill>
                  <a:srgbClr val="C00000"/>
                </a:solidFill>
              </a:rPr>
              <a:t>actually </a:t>
            </a:r>
            <a:r>
              <a:rPr lang="en-US" sz="2200" b="1" dirty="0">
                <a:solidFill>
                  <a:srgbClr val="C00000"/>
                </a:solidFill>
              </a:rPr>
              <a:t>trying to describe an iterative development cycle, NOT a sequential process</a:t>
            </a:r>
            <a:r>
              <a:rPr lang="hr-HR" sz="2200" b="1" dirty="0">
                <a:solidFill>
                  <a:srgbClr val="C00000"/>
                </a:solidFill>
              </a:rPr>
              <a:t>!</a:t>
            </a:r>
            <a:r>
              <a:rPr lang="en-US" sz="2200" b="1" dirty="0">
                <a:solidFill>
                  <a:srgbClr val="C00000"/>
                </a:solidFill>
              </a:rPr>
              <a:t> </a:t>
            </a:r>
            <a:endParaRPr lang="hr-HR" sz="2200" b="1" dirty="0">
              <a:solidFill>
                <a:srgbClr val="C00000"/>
              </a:solidFill>
            </a:endParaRPr>
          </a:p>
          <a:p>
            <a:pPr marL="0" indent="0">
              <a:buNone/>
            </a:pPr>
            <a:endParaRPr lang="en-GB" sz="2000" dirty="0"/>
          </a:p>
        </p:txBody>
      </p:sp>
      <p:cxnSp>
        <p:nvCxnSpPr>
          <p:cNvPr id="5" name="Gerader Verbinder 4"/>
          <p:cNvCxnSpPr/>
          <p:nvPr/>
        </p:nvCxnSpPr>
        <p:spPr>
          <a:xfrm>
            <a:off x="5913913" y="1825625"/>
            <a:ext cx="59375" cy="4351338"/>
          </a:xfrm>
          <a:prstGeom prst="line">
            <a:avLst/>
          </a:prstGeom>
          <a:ln w="38100">
            <a:solidFill>
              <a:srgbClr val="C0392B"/>
            </a:solidFill>
          </a:ln>
        </p:spPr>
        <p:style>
          <a:lnRef idx="1">
            <a:schemeClr val="accent1"/>
          </a:lnRef>
          <a:fillRef idx="0">
            <a:schemeClr val="accent1"/>
          </a:fillRef>
          <a:effectRef idx="0">
            <a:schemeClr val="accent1"/>
          </a:effectRef>
          <a:fontRef idx="minor">
            <a:schemeClr val="tx1"/>
          </a:fontRef>
        </p:style>
      </p:cxnSp>
      <p:graphicFrame>
        <p:nvGraphicFramePr>
          <p:cNvPr id="6" name="Inhaltsplatzhalter 8"/>
          <p:cNvGraphicFramePr>
            <a:graphicFrameLocks/>
          </p:cNvGraphicFramePr>
          <p:nvPr/>
        </p:nvGraphicFramePr>
        <p:xfrm>
          <a:off x="987135" y="1721096"/>
          <a:ext cx="4500750" cy="2827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uppieren 7"/>
          <p:cNvGrpSpPr/>
          <p:nvPr/>
        </p:nvGrpSpPr>
        <p:grpSpPr>
          <a:xfrm>
            <a:off x="10463645" y="602500"/>
            <a:ext cx="1104241" cy="1052129"/>
            <a:chOff x="2588071" y="1408667"/>
            <a:chExt cx="1353787" cy="1406212"/>
          </a:xfrm>
        </p:grpSpPr>
        <p:sp>
          <p:nvSpPr>
            <p:cNvPr id="9" name="Ellipse 8"/>
            <p:cNvSpPr/>
            <p:nvPr/>
          </p:nvSpPr>
          <p:spPr>
            <a:xfrm>
              <a:off x="2588071" y="1408667"/>
              <a:ext cx="1353787" cy="140621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Grafik 9"/>
            <p:cNvPicPr>
              <a:picLocks noChangeAspect="1"/>
            </p:cNvPicPr>
            <p:nvPr/>
          </p:nvPicPr>
          <p:blipFill rotWithShape="1">
            <a:blip r:embed="rId7"/>
            <a:srcRect l="10755" t="8811" r="7236" b="9734"/>
            <a:stretch/>
          </p:blipFill>
          <p:spPr>
            <a:xfrm rot="16200000">
              <a:off x="2744782" y="1583659"/>
              <a:ext cx="1068146" cy="1060932"/>
            </a:xfrm>
            <a:prstGeom prst="ellipse">
              <a:avLst/>
            </a:prstGeom>
            <a:ln w="76200">
              <a:solidFill>
                <a:srgbClr val="C00000"/>
              </a:solidFill>
            </a:ln>
          </p:spPr>
        </p:pic>
      </p:grpSp>
    </p:spTree>
    <p:extLst>
      <p:ext uri="{BB962C8B-B14F-4D97-AF65-F5344CB8AC3E}">
        <p14:creationId xmlns:p14="http://schemas.microsoft.com/office/powerpoint/2010/main" val="9285352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DEFINITION OF DONE is a commitment for Increment</a:t>
            </a:r>
            <a:endParaRPr lang="en-GB" dirty="0"/>
          </a:p>
        </p:txBody>
      </p:sp>
      <p:sp>
        <p:nvSpPr>
          <p:cNvPr id="3" name="Inhaltsplatzhalter 2"/>
          <p:cNvSpPr>
            <a:spLocks noGrp="1"/>
          </p:cNvSpPr>
          <p:nvPr>
            <p:ph idx="1"/>
          </p:nvPr>
        </p:nvSpPr>
        <p:spPr>
          <a:xfrm>
            <a:off x="6894284" y="2405575"/>
            <a:ext cx="4725630" cy="3771388"/>
          </a:xfrm>
        </p:spPr>
        <p:txBody>
          <a:bodyPr>
            <a:normAutofit/>
          </a:bodyPr>
          <a:lstStyle/>
          <a:p>
            <a:pPr marL="0" lvl="0" indent="0">
              <a:buNone/>
            </a:pPr>
            <a:r>
              <a:rPr lang="hr-HR" b="1" dirty="0"/>
              <a:t>Definition of Done is a commitment* f</a:t>
            </a:r>
            <a:r>
              <a:rPr lang="en-US" b="1" dirty="0"/>
              <a:t>or the </a:t>
            </a:r>
            <a:r>
              <a:rPr lang="hr-HR" b="1" dirty="0"/>
              <a:t>Increment</a:t>
            </a:r>
            <a:endParaRPr lang="en-GB" b="1" dirty="0"/>
          </a:p>
          <a:p>
            <a:pPr marL="0" indent="0">
              <a:buNone/>
            </a:pPr>
            <a:endParaRPr lang="hr-HR" dirty="0"/>
          </a:p>
          <a:p>
            <a:pPr marL="0" indent="0">
              <a:buNone/>
            </a:pPr>
            <a:r>
              <a:rPr lang="hr-HR" sz="2000" i="1" dirty="0"/>
              <a:t>* </a:t>
            </a:r>
            <a:r>
              <a:rPr lang="en-US" sz="2000" i="1" dirty="0"/>
              <a:t>Each artifact contains a commitment to ensure it provides information that enhances transparency and focus against which progress can be measured</a:t>
            </a:r>
            <a:endParaRPr lang="en-GB" sz="2000" i="1" dirty="0"/>
          </a:p>
          <a:p>
            <a:pPr marL="0" lvl="0" indent="0">
              <a:buNone/>
            </a:pPr>
            <a:endParaRPr lang="en-GB" dirty="0"/>
          </a:p>
          <a:p>
            <a:pPr marL="0" indent="0">
              <a:buNone/>
            </a:pPr>
            <a:endParaRPr lang="en-GB" dirty="0"/>
          </a:p>
        </p:txBody>
      </p:sp>
      <p:pic>
        <p:nvPicPr>
          <p:cNvPr id="15" name="Inhaltsplatzhalter 3"/>
          <p:cNvPicPr>
            <a:picLocks noGrp="1" noChangeAspect="1"/>
          </p:cNvPicPr>
          <p:nvPr>
            <p:ph sz="half" idx="4294967295"/>
          </p:nvPr>
        </p:nvPicPr>
        <p:blipFill rotWithShape="1">
          <a:blip r:embed="rId2" cstate="print">
            <a:extLst>
              <a:ext uri="{28A0092B-C50C-407E-A947-70E740481C1C}">
                <a14:useLocalDpi xmlns:a14="http://schemas.microsoft.com/office/drawing/2010/main" val="0"/>
              </a:ext>
            </a:extLst>
          </a:blip>
          <a:srcRect t="24478"/>
          <a:stretch/>
        </p:blipFill>
        <p:spPr>
          <a:xfrm>
            <a:off x="0" y="1589088"/>
            <a:ext cx="6618288" cy="5089525"/>
          </a:xfrm>
        </p:spPr>
      </p:pic>
      <p:cxnSp>
        <p:nvCxnSpPr>
          <p:cNvPr id="26" name="Gerader Verbinder 25"/>
          <p:cNvCxnSpPr/>
          <p:nvPr/>
        </p:nvCxnSpPr>
        <p:spPr>
          <a:xfrm>
            <a:off x="6487884" y="1472853"/>
            <a:ext cx="11875" cy="4987636"/>
          </a:xfrm>
          <a:prstGeom prst="line">
            <a:avLst/>
          </a:prstGeom>
          <a:ln w="31750">
            <a:solidFill>
              <a:srgbClr val="05816C"/>
            </a:solidFill>
          </a:ln>
        </p:spPr>
        <p:style>
          <a:lnRef idx="1">
            <a:schemeClr val="accent1"/>
          </a:lnRef>
          <a:fillRef idx="0">
            <a:schemeClr val="accent1"/>
          </a:fillRef>
          <a:effectRef idx="0">
            <a:schemeClr val="accent1"/>
          </a:effectRef>
          <a:fontRef idx="minor">
            <a:schemeClr val="tx1"/>
          </a:fontRef>
        </p:style>
      </p:cxnSp>
      <p:sp>
        <p:nvSpPr>
          <p:cNvPr id="27" name="Ellipse 26"/>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Grafik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784" y="2864043"/>
            <a:ext cx="2624335" cy="2539614"/>
          </a:xfrm>
          <a:prstGeom prst="rect">
            <a:avLst/>
          </a:prstGeom>
        </p:spPr>
      </p:pic>
    </p:spTree>
    <p:extLst>
      <p:ext uri="{BB962C8B-B14F-4D97-AF65-F5344CB8AC3E}">
        <p14:creationId xmlns:p14="http://schemas.microsoft.com/office/powerpoint/2010/main" val="29711754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1"/>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pic>
        <p:nvPicPr>
          <p:cNvPr id="5"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graphicFrame>
        <p:nvGraphicFramePr>
          <p:cNvPr id="3" name="Tabelle 2"/>
          <p:cNvGraphicFramePr>
            <a:graphicFrameLocks noGrp="1"/>
          </p:cNvGraphicFramePr>
          <p:nvPr/>
        </p:nvGraphicFramePr>
        <p:xfrm>
          <a:off x="420915" y="406405"/>
          <a:ext cx="3643086" cy="6174148"/>
        </p:xfrm>
        <a:graphic>
          <a:graphicData uri="http://schemas.openxmlformats.org/drawingml/2006/table">
            <a:tbl>
              <a:tblPr firstRow="1" bandRow="1">
                <a:tableStyleId>{5C22544A-7EE6-4342-B048-85BDC9FD1C3A}</a:tableStyleId>
              </a:tblPr>
              <a:tblGrid>
                <a:gridCol w="537028">
                  <a:extLst>
                    <a:ext uri="{9D8B030D-6E8A-4147-A177-3AD203B41FA5}">
                      <a16:colId xmlns:a16="http://schemas.microsoft.com/office/drawing/2014/main" val="20000"/>
                    </a:ext>
                  </a:extLst>
                </a:gridCol>
                <a:gridCol w="3106058">
                  <a:extLst>
                    <a:ext uri="{9D8B030D-6E8A-4147-A177-3AD203B41FA5}">
                      <a16:colId xmlns:a16="http://schemas.microsoft.com/office/drawing/2014/main" val="20001"/>
                    </a:ext>
                  </a:extLst>
                </a:gridCol>
              </a:tblGrid>
              <a:tr h="406344">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VISION</a:t>
                      </a:r>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OWNER</a:t>
                      </a:r>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86">
                <a:tc>
                  <a:txBody>
                    <a:bodyPr/>
                    <a:lstStyle/>
                    <a:p>
                      <a:r>
                        <a:rPr lang="hr-HR" b="1" dirty="0">
                          <a:solidFill>
                            <a:schemeClr val="tx1">
                              <a:lumMod val="65000"/>
                              <a:lumOff val="35000"/>
                            </a:schemeClr>
                          </a:solidFill>
                        </a:rPr>
                        <a:t>A.</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86">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86">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SCRUM MASTER</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86">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DEVELOPMENT TEAM</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986">
                <a:tc>
                  <a:txBody>
                    <a:bodyPr/>
                    <a:lstStyle/>
                    <a:p>
                      <a:r>
                        <a:rPr lang="hr-HR" b="1" dirty="0">
                          <a:solidFill>
                            <a:schemeClr val="tx1">
                              <a:lumMod val="65000"/>
                              <a:lumOff val="35000"/>
                            </a:schemeClr>
                          </a:solidFill>
                        </a:rPr>
                        <a:t>1.</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PLANNING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GOAL</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986">
                <a:tc>
                  <a:txBody>
                    <a:bodyPr/>
                    <a:lstStyle/>
                    <a:p>
                      <a:r>
                        <a:rPr lang="hr-HR" b="1" dirty="0">
                          <a:solidFill>
                            <a:schemeClr val="tx1">
                              <a:lumMod val="65000"/>
                              <a:lumOff val="35000"/>
                            </a:schemeClr>
                          </a:solidFill>
                        </a:rPr>
                        <a:t>B.</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986">
                <a:tc>
                  <a:txBody>
                    <a:bodyPr/>
                    <a:lstStyle/>
                    <a:p>
                      <a:r>
                        <a:rPr lang="hr-HR" b="1" dirty="0">
                          <a:solidFill>
                            <a:schemeClr val="tx1">
                              <a:lumMod val="65000"/>
                              <a:lumOff val="35000"/>
                            </a:schemeClr>
                          </a:solidFill>
                        </a:rPr>
                        <a:t>2.</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DAILY SCRUM /STAND UP</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BURNDOWN CHART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1986">
                <a:tc>
                  <a:txBody>
                    <a:bodyPr/>
                    <a:lstStyle/>
                    <a:p>
                      <a:r>
                        <a:rPr lang="hr-HR" b="1" dirty="0">
                          <a:solidFill>
                            <a:schemeClr val="tx1">
                              <a:lumMod val="65000"/>
                              <a:lumOff val="35000"/>
                            </a:schemeClr>
                          </a:solidFill>
                        </a:rPr>
                        <a:t>3.</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REVIEW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1986">
                <a:tc>
                  <a:txBody>
                    <a:bodyPr/>
                    <a:lstStyle/>
                    <a:p>
                      <a:r>
                        <a:rPr lang="hr-HR" b="1" dirty="0">
                          <a:solidFill>
                            <a:schemeClr val="tx1">
                              <a:lumMod val="65000"/>
                              <a:lumOff val="35000"/>
                            </a:schemeClr>
                          </a:solidFill>
                        </a:rPr>
                        <a:t>4.</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RETROSPECTIVE</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548106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a:xfrm>
            <a:off x="6172200" y="1593401"/>
            <a:ext cx="5181600" cy="4351338"/>
          </a:xfrm>
        </p:spPr>
        <p:txBody>
          <a:bodyPr>
            <a:normAutofit fontScale="92500"/>
          </a:bodyPr>
          <a:lstStyle/>
          <a:p>
            <a:pPr marL="0" indent="0">
              <a:buNone/>
            </a:pPr>
            <a:r>
              <a:rPr lang="en-US" dirty="0"/>
              <a:t>“At its root, Scrum is based on a simple idea: whenever you start a project, why not regularly check in, see if what you’re doing is heading in the right direction, and if it’s actually what people want? </a:t>
            </a:r>
            <a:endParaRPr lang="hr-HR" dirty="0"/>
          </a:p>
          <a:p>
            <a:pPr marL="0" indent="0">
              <a:buNone/>
            </a:pPr>
            <a:r>
              <a:rPr lang="en-US" dirty="0"/>
              <a:t>And question whether there are any ways to improve how you’re doing what you’re doing, any ways of doing it better and faster, and what might be keeping you from doing that.” </a:t>
            </a:r>
            <a:endParaRPr lang="hr-HR" dirty="0"/>
          </a:p>
          <a:p>
            <a:pPr marL="0" indent="0">
              <a:buNone/>
            </a:pPr>
            <a:br>
              <a:rPr lang="en-US" sz="2200" dirty="0"/>
            </a:br>
            <a:r>
              <a:rPr lang="en-US" sz="2200" dirty="0"/>
              <a:t>― Jeff Sutherland</a:t>
            </a:r>
            <a:endParaRPr lang="hr-HR" sz="2200" dirty="0"/>
          </a:p>
          <a:p>
            <a:pPr marL="0" indent="0">
              <a:buNone/>
            </a:pPr>
            <a:endParaRPr lang="hr-HR" dirty="0"/>
          </a:p>
        </p:txBody>
      </p:sp>
      <p:cxnSp>
        <p:nvCxnSpPr>
          <p:cNvPr id="6" name="Gerader Verbinder 5"/>
          <p:cNvCxnSpPr/>
          <p:nvPr/>
        </p:nvCxnSpPr>
        <p:spPr>
          <a:xfrm>
            <a:off x="5913912" y="79564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070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838200" y="569044"/>
            <a:ext cx="10515600" cy="736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hr-HR" sz="2800" b="1"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SPRINT</a:t>
            </a:r>
            <a:endParaRPr kumimoji="0" lang="en-GB" sz="2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6" name="Ellipse 5"/>
          <p:cNvSpPr/>
          <p:nvPr/>
        </p:nvSpPr>
        <p:spPr>
          <a:xfrm>
            <a:off x="801760"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Inhaltsplatzhalter 2"/>
          <p:cNvSpPr>
            <a:spLocks noGrp="1"/>
          </p:cNvSpPr>
          <p:nvPr>
            <p:ph sz="half" idx="1"/>
          </p:nvPr>
        </p:nvSpPr>
        <p:spPr>
          <a:xfrm>
            <a:off x="838200" y="1520825"/>
            <a:ext cx="10515600" cy="4351338"/>
          </a:xfrm>
        </p:spPr>
        <p:txBody>
          <a:bodyPr>
            <a:normAutofit/>
          </a:bodyPr>
          <a:lstStyle/>
          <a:p>
            <a:pPr marL="0" indent="0">
              <a:buNone/>
            </a:pPr>
            <a:r>
              <a:rPr lang="en-US" b="1" dirty="0"/>
              <a:t>The Sprint is a container for all other events. </a:t>
            </a:r>
            <a:endParaRPr lang="hr-HR" b="1" dirty="0"/>
          </a:p>
          <a:p>
            <a:pPr marL="0" indent="0">
              <a:buNone/>
            </a:pPr>
            <a:r>
              <a:rPr lang="hr-HR" b="1" dirty="0"/>
              <a:t>Sprint is</a:t>
            </a:r>
            <a:r>
              <a:rPr lang="en-US" b="1" dirty="0"/>
              <a:t> a time-box of one month or less during which a "Done", useable, and potentially releasable product Increment is created. </a:t>
            </a:r>
            <a:endParaRPr lang="hr-HR" b="1" dirty="0"/>
          </a:p>
          <a:p>
            <a:pPr marL="0" indent="0">
              <a:buNone/>
            </a:pPr>
            <a:endParaRPr lang="hr-HR" dirty="0"/>
          </a:p>
          <a:p>
            <a:pPr marL="0" indent="0">
              <a:buNone/>
            </a:pPr>
            <a:endParaRPr lang="hr-HR" dirty="0"/>
          </a:p>
        </p:txBody>
      </p:sp>
      <p:pic>
        <p:nvPicPr>
          <p:cNvPr id="8"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6057" y="2892538"/>
            <a:ext cx="6549141" cy="3899240"/>
          </a:xfrm>
          <a:prstGeom prst="rect">
            <a:avLst/>
          </a:prstGeom>
        </p:spPr>
      </p:pic>
    </p:spTree>
    <p:extLst>
      <p:ext uri="{BB962C8B-B14F-4D97-AF65-F5344CB8AC3E}">
        <p14:creationId xmlns:p14="http://schemas.microsoft.com/office/powerpoint/2010/main" val="2411613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SPRINT</a:t>
            </a:r>
            <a:endParaRPr lang="en-GB" dirty="0"/>
          </a:p>
        </p:txBody>
      </p:sp>
      <p:sp>
        <p:nvSpPr>
          <p:cNvPr id="6" name="Inhaltsplatzhalter 5"/>
          <p:cNvSpPr>
            <a:spLocks noGrp="1"/>
          </p:cNvSpPr>
          <p:nvPr>
            <p:ph sz="half" idx="1"/>
          </p:nvPr>
        </p:nvSpPr>
        <p:spPr/>
        <p:txBody>
          <a:bodyPr>
            <a:normAutofit fontScale="92500" lnSpcReduction="20000"/>
          </a:bodyPr>
          <a:lstStyle/>
          <a:p>
            <a:pPr marL="0" indent="0">
              <a:buNone/>
            </a:pPr>
            <a:r>
              <a:rPr lang="en-US" b="1" dirty="0"/>
              <a:t>Sprint is a time-boxed event with a goal of producing working product at the end of it </a:t>
            </a:r>
            <a:endParaRPr lang="hr-HR" b="1" dirty="0"/>
          </a:p>
          <a:p>
            <a:pPr marL="0" indent="0">
              <a:buNone/>
            </a:pPr>
            <a:endParaRPr lang="hr-HR" dirty="0"/>
          </a:p>
          <a:p>
            <a:pPr marL="0" indent="0">
              <a:buNone/>
            </a:pPr>
            <a:r>
              <a:rPr lang="hr-HR" b="1" dirty="0"/>
              <a:t>Sprint length: </a:t>
            </a:r>
            <a:r>
              <a:rPr lang="hr-HR" dirty="0"/>
              <a:t>1-4 Weeks</a:t>
            </a:r>
          </a:p>
          <a:p>
            <a:pPr marL="0" indent="0">
              <a:buNone/>
            </a:pPr>
            <a:endParaRPr lang="hr-HR" dirty="0"/>
          </a:p>
          <a:p>
            <a:pPr marL="0" indent="0">
              <a:buNone/>
            </a:pPr>
            <a:r>
              <a:rPr lang="hr-HR" b="1" dirty="0"/>
              <a:t>Sprint Events are:</a:t>
            </a:r>
          </a:p>
          <a:p>
            <a:r>
              <a:rPr lang="en-GB" dirty="0"/>
              <a:t>Sprint planning </a:t>
            </a:r>
            <a:endParaRPr lang="hr-HR" dirty="0"/>
          </a:p>
          <a:p>
            <a:r>
              <a:rPr lang="en-GB" dirty="0"/>
              <a:t>Daily scrum (</a:t>
            </a:r>
            <a:r>
              <a:rPr lang="en-GB" dirty="0" err="1"/>
              <a:t>standup</a:t>
            </a:r>
            <a:r>
              <a:rPr lang="en-GB" dirty="0"/>
              <a:t>) </a:t>
            </a:r>
            <a:endParaRPr lang="hr-HR" dirty="0"/>
          </a:p>
          <a:p>
            <a:r>
              <a:rPr lang="en-GB" dirty="0"/>
              <a:t>Backlog refinement (grooming) </a:t>
            </a:r>
            <a:endParaRPr lang="hr-HR" dirty="0"/>
          </a:p>
          <a:p>
            <a:r>
              <a:rPr lang="en-GB" dirty="0"/>
              <a:t>Sprint review </a:t>
            </a:r>
            <a:endParaRPr lang="hr-HR" dirty="0"/>
          </a:p>
          <a:p>
            <a:r>
              <a:rPr lang="en-GB" dirty="0"/>
              <a:t>Sprint retrospective </a:t>
            </a:r>
            <a:endParaRPr lang="en-US" dirty="0"/>
          </a:p>
          <a:p>
            <a:pPr marL="0" indent="0">
              <a:buNone/>
            </a:pPr>
            <a:endParaRPr lang="hr-HR" dirty="0"/>
          </a:p>
          <a:p>
            <a:pPr marL="0" indent="0">
              <a:buNone/>
            </a:pPr>
            <a:endParaRPr lang="en-GB" dirty="0"/>
          </a:p>
        </p:txBody>
      </p:sp>
      <p:sp>
        <p:nvSpPr>
          <p:cNvPr id="7" name="Inhaltsplatzhalter 6"/>
          <p:cNvSpPr>
            <a:spLocks noGrp="1"/>
          </p:cNvSpPr>
          <p:nvPr>
            <p:ph sz="half" idx="2"/>
          </p:nvPr>
        </p:nvSpPr>
        <p:spPr/>
        <p:txBody>
          <a:bodyPr>
            <a:normAutofit fontScale="92500" lnSpcReduction="20000"/>
          </a:bodyPr>
          <a:lstStyle/>
          <a:p>
            <a:pPr marL="0" indent="0">
              <a:buNone/>
            </a:pPr>
            <a:r>
              <a:rPr lang="hr-HR" b="1" dirty="0"/>
              <a:t>Best practice for sprints:</a:t>
            </a:r>
          </a:p>
          <a:p>
            <a:r>
              <a:rPr lang="en-US" dirty="0"/>
              <a:t>Consistent duration throughout life cycle of the project </a:t>
            </a:r>
            <a:endParaRPr lang="hr-HR" dirty="0"/>
          </a:p>
          <a:p>
            <a:r>
              <a:rPr lang="en-US" dirty="0"/>
              <a:t>New sprint starts immediately after the conclusion of the previous sprint </a:t>
            </a:r>
            <a:endParaRPr lang="hr-HR" dirty="0"/>
          </a:p>
          <a:p>
            <a:r>
              <a:rPr lang="hr-HR" dirty="0"/>
              <a:t>S</a:t>
            </a:r>
            <a:r>
              <a:rPr lang="en-US" dirty="0" err="1"/>
              <a:t>chedule</a:t>
            </a:r>
            <a:r>
              <a:rPr lang="en-US" dirty="0"/>
              <a:t> recurring meetings for all scrum events in team diaries </a:t>
            </a:r>
            <a:endParaRPr lang="hr-HR" dirty="0"/>
          </a:p>
          <a:p>
            <a:r>
              <a:rPr lang="en-US" dirty="0"/>
              <a:t>Create sprint goals for each sprint </a:t>
            </a:r>
          </a:p>
          <a:p>
            <a:endParaRPr lang="hr-HR" dirty="0"/>
          </a:p>
          <a:p>
            <a:endParaRPr lang="hr-HR" dirty="0"/>
          </a:p>
          <a:p>
            <a:pPr marL="0" indent="0">
              <a:buNone/>
            </a:pPr>
            <a:r>
              <a:rPr lang="hr-HR" sz="2200" b="1" i="1" dirty="0"/>
              <a:t>Iteration: </a:t>
            </a:r>
            <a:r>
              <a:rPr lang="en-US" sz="2200" i="1" dirty="0"/>
              <a:t>Often sprints are called iterations. Iteration and sprint are the same concept. </a:t>
            </a:r>
            <a:endParaRPr lang="hr-HR" sz="2200" i="1" dirty="0"/>
          </a:p>
          <a:p>
            <a:pPr marL="0" indent="0">
              <a:buNone/>
            </a:pPr>
            <a:endParaRPr lang="en-GB" dirty="0"/>
          </a:p>
        </p:txBody>
      </p:sp>
      <p:pic>
        <p:nvPicPr>
          <p:cNvPr id="5" name="Inhaltsplatzhalt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8133" y="534251"/>
            <a:ext cx="2591126" cy="1542710"/>
          </a:xfrm>
          <a:prstGeom prst="rect">
            <a:avLst/>
          </a:prstGeom>
        </p:spPr>
      </p:pic>
      <p:sp>
        <p:nvSpPr>
          <p:cNvPr id="8" name="Ellipse 7"/>
          <p:cNvSpPr/>
          <p:nvPr/>
        </p:nvSpPr>
        <p:spPr>
          <a:xfrm>
            <a:off x="801760"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1173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GB"/>
          </a:p>
        </p:txBody>
      </p:sp>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a:xfrm>
            <a:off x="6172200" y="1390196"/>
            <a:ext cx="5181600" cy="4351338"/>
          </a:xfrm>
        </p:spPr>
        <p:txBody>
          <a:bodyPr>
            <a:normAutofit fontScale="70000" lnSpcReduction="20000"/>
          </a:bodyPr>
          <a:lstStyle/>
          <a:p>
            <a:pPr marL="0" indent="0">
              <a:buNone/>
            </a:pPr>
            <a:endParaRPr lang="hr-HR" dirty="0"/>
          </a:p>
          <a:p>
            <a:pPr marL="0" indent="0">
              <a:buNone/>
            </a:pPr>
            <a:r>
              <a:rPr lang="en-US" sz="3200" b="1" dirty="0"/>
              <a:t>“Scrum doesn’t have project managers. Instead, the team is empowered. They’re responsible for the outcome, and they can manage themselves. </a:t>
            </a:r>
            <a:endParaRPr lang="hr-HR" sz="3200" b="1" dirty="0"/>
          </a:p>
          <a:p>
            <a:pPr marL="0" indent="0">
              <a:buNone/>
            </a:pPr>
            <a:r>
              <a:rPr lang="en-US" sz="3200" dirty="0"/>
              <a:t>The classic project manager ‘boss’ of the team isn’t needed in Scrum. The team plans each Sprint based on the priorities of the Product Owner. They divide the work among themselves, make progress transparent and monitor themselves.”</a:t>
            </a:r>
            <a:endParaRPr lang="hr-HR" sz="3200" dirty="0"/>
          </a:p>
          <a:p>
            <a:pPr marL="0" indent="0">
              <a:buNone/>
            </a:pPr>
            <a:br>
              <a:rPr lang="en-US" dirty="0"/>
            </a:br>
            <a:r>
              <a:rPr lang="en-US" dirty="0"/>
              <a:t>― Jeff Sutherland</a:t>
            </a:r>
            <a:endParaRPr lang="hr-HR" dirty="0"/>
          </a:p>
          <a:p>
            <a:pPr marL="0" indent="0">
              <a:buNone/>
            </a:pPr>
            <a:endParaRPr lang="hr-HR" dirty="0"/>
          </a:p>
        </p:txBody>
      </p:sp>
      <p:cxnSp>
        <p:nvCxnSpPr>
          <p:cNvPr id="6" name="Gerader Verbinder 5"/>
          <p:cNvCxnSpPr/>
          <p:nvPr/>
        </p:nvCxnSpPr>
        <p:spPr>
          <a:xfrm>
            <a:off x="5913912" y="79564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491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SCRUM MASTER (SM)</a:t>
            </a:r>
            <a:endParaRPr lang="en-GB" dirty="0"/>
          </a:p>
        </p:txBody>
      </p:sp>
      <p:sp>
        <p:nvSpPr>
          <p:cNvPr id="3" name="Inhaltsplatzhalter 2"/>
          <p:cNvSpPr>
            <a:spLocks noGrp="1"/>
          </p:cNvSpPr>
          <p:nvPr>
            <p:ph idx="1"/>
          </p:nvPr>
        </p:nvSpPr>
        <p:spPr>
          <a:xfrm>
            <a:off x="785139" y="1317184"/>
            <a:ext cx="6003607" cy="3775068"/>
          </a:xfrm>
        </p:spPr>
        <p:txBody>
          <a:bodyPr>
            <a:normAutofit fontScale="92500" lnSpcReduction="10000"/>
          </a:bodyPr>
          <a:lstStyle/>
          <a:p>
            <a:pPr marL="0" indent="0">
              <a:buNone/>
            </a:pPr>
            <a:r>
              <a:rPr lang="en-GB" b="1" dirty="0"/>
              <a:t>SM is responsible for ensuring Scrum is understood and enacted.</a:t>
            </a:r>
            <a:r>
              <a:rPr lang="en-GB" dirty="0"/>
              <a:t> The SM is a servant-leader for the Scrum Team and ensures that the team adheres to Scrum theory, practices, and rules i.e. </a:t>
            </a:r>
            <a:endParaRPr lang="hr-HR" dirty="0"/>
          </a:p>
          <a:p>
            <a:pPr marL="0" indent="0">
              <a:buNone/>
            </a:pPr>
            <a:endParaRPr lang="en-GB" dirty="0"/>
          </a:p>
          <a:p>
            <a:pPr lvl="0"/>
            <a:r>
              <a:rPr lang="en-GB" dirty="0"/>
              <a:t>manages the Scrum process</a:t>
            </a:r>
          </a:p>
          <a:p>
            <a:pPr lvl="0"/>
            <a:r>
              <a:rPr lang="en-GB" dirty="0"/>
              <a:t>ensures team follows scrum values &amp; rules </a:t>
            </a:r>
          </a:p>
          <a:p>
            <a:pPr lvl="0"/>
            <a:r>
              <a:rPr lang="en-GB" dirty="0"/>
              <a:t>ensures that the team is fully functional and productive</a:t>
            </a:r>
          </a:p>
          <a:p>
            <a:pPr lvl="0"/>
            <a:r>
              <a:rPr lang="en-GB" dirty="0"/>
              <a:t>removes impediments </a:t>
            </a:r>
          </a:p>
          <a:p>
            <a:endParaRPr lang="en-GB" dirty="0"/>
          </a:p>
        </p:txBody>
      </p:sp>
      <p:sp>
        <p:nvSpPr>
          <p:cNvPr id="4" name="Rechteck 3"/>
          <p:cNvSpPr/>
          <p:nvPr/>
        </p:nvSpPr>
        <p:spPr>
          <a:xfrm>
            <a:off x="551384" y="5163275"/>
            <a:ext cx="6237362"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prstClr val="black"/>
                </a:solidFill>
                <a:effectLst/>
                <a:uLnTx/>
                <a:uFillTx/>
                <a:latin typeface="Calibri" panose="020F0502020204030204"/>
                <a:ea typeface="+mn-ea"/>
                <a:cs typeface="+mn-cs"/>
              </a:rPr>
              <a:t>Can product owner and scrum master be the same person? </a:t>
            </a:r>
            <a:endParaRPr kumimoji="0" lang="hr-HR" sz="16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r-HR" sz="16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200" cap="none" spc="0" normalizeH="0" baseline="0" noProof="0" dirty="0">
                <a:ln>
                  <a:noFill/>
                </a:ln>
                <a:solidFill>
                  <a:prstClr val="black"/>
                </a:solidFill>
                <a:effectLst/>
                <a:uLnTx/>
                <a:uFillTx/>
                <a:latin typeface="Calibri" panose="020F0502020204030204"/>
                <a:ea typeface="+mn-ea"/>
                <a:cs typeface="+mn-cs"/>
              </a:rPr>
              <a:t>No. </a:t>
            </a:r>
            <a:r>
              <a:rPr kumimoji="0" lang="en-GB" sz="1600" b="0" i="1" u="none" strike="noStrike" kern="1200" cap="none" spc="0" normalizeH="0" baseline="0" noProof="0" dirty="0">
                <a:ln>
                  <a:noFill/>
                </a:ln>
                <a:solidFill>
                  <a:prstClr val="black"/>
                </a:solidFill>
                <a:effectLst/>
                <a:uLnTx/>
                <a:uFillTx/>
                <a:latin typeface="Calibri" panose="020F0502020204030204"/>
                <a:ea typeface="+mn-ea"/>
                <a:cs typeface="+mn-cs"/>
              </a:rPr>
              <a:t>The roles have different goals and responsibilities. Product owner protects interests of stakeholders and scrum master protects interests of their development team. Often they </a:t>
            </a:r>
            <a:r>
              <a:rPr kumimoji="0" lang="hr-HR" sz="16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600" b="0" i="1" u="none" strike="noStrike" kern="1200" cap="none" spc="0" normalizeH="0" baseline="0" noProof="0" dirty="0">
                <a:ln>
                  <a:noFill/>
                </a:ln>
                <a:solidFill>
                  <a:prstClr val="black"/>
                </a:solidFill>
                <a:effectLst/>
                <a:uLnTx/>
                <a:uFillTx/>
                <a:latin typeface="Calibri" panose="020F0502020204030204"/>
                <a:ea typeface="+mn-ea"/>
                <a:cs typeface="+mn-cs"/>
              </a:rPr>
              <a:t>play offense-</a:t>
            </a:r>
            <a:r>
              <a:rPr kumimoji="0" lang="en-GB" sz="1600" b="0" i="1" u="none" strike="noStrike" kern="1200" cap="none" spc="0" normalizeH="0" baseline="0" noProof="0" dirty="0" err="1">
                <a:ln>
                  <a:noFill/>
                </a:ln>
                <a:solidFill>
                  <a:prstClr val="black"/>
                </a:solidFill>
                <a:effectLst/>
                <a:uLnTx/>
                <a:uFillTx/>
                <a:latin typeface="Calibri" panose="020F0502020204030204"/>
                <a:ea typeface="+mn-ea"/>
                <a:cs typeface="+mn-cs"/>
              </a:rPr>
              <a:t>defense</a:t>
            </a:r>
            <a:r>
              <a:rPr kumimoji="0" lang="hr-HR" sz="16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GB" sz="1600" b="0" i="1" u="none" strike="noStrike" kern="1200" cap="none" spc="0" normalizeH="0" baseline="0" noProof="0" dirty="0">
                <a:ln>
                  <a:noFill/>
                </a:ln>
                <a:solidFill>
                  <a:prstClr val="black"/>
                </a:solidFill>
                <a:effectLst/>
                <a:uLnTx/>
                <a:uFillTx/>
                <a:latin typeface="Calibri" panose="020F0502020204030204"/>
                <a:ea typeface="+mn-ea"/>
                <a:cs typeface="+mn-cs"/>
              </a:rPr>
              <a:t>, which is not possible to achieve when one person combines both roles. </a:t>
            </a:r>
          </a:p>
        </p:txBody>
      </p:sp>
      <p:sp>
        <p:nvSpPr>
          <p:cNvPr id="5" name="Ellipse 4"/>
          <p:cNvSpPr/>
          <p:nvPr/>
        </p:nvSpPr>
        <p:spPr>
          <a:xfrm>
            <a:off x="801760" y="660429"/>
            <a:ext cx="566671" cy="553792"/>
          </a:xfrm>
          <a:prstGeom prst="ellipse">
            <a:avLst/>
          </a:prstGeom>
          <a:solidFill>
            <a:srgbClr val="374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474" y="188640"/>
            <a:ext cx="1168630" cy="1162512"/>
          </a:xfrm>
          <a:prstGeom prst="rect">
            <a:avLst/>
          </a:prstGeom>
        </p:spPr>
      </p:pic>
      <p:cxnSp>
        <p:nvCxnSpPr>
          <p:cNvPr id="7" name="Gerader Verbinder 6"/>
          <p:cNvCxnSpPr/>
          <p:nvPr/>
        </p:nvCxnSpPr>
        <p:spPr>
          <a:xfrm>
            <a:off x="7002086" y="1756230"/>
            <a:ext cx="30018" cy="4623933"/>
          </a:xfrm>
          <a:prstGeom prst="line">
            <a:avLst/>
          </a:prstGeom>
          <a:ln w="31750">
            <a:solidFill>
              <a:srgbClr val="374D81"/>
            </a:solidFill>
          </a:ln>
        </p:spPr>
        <p:style>
          <a:lnRef idx="1">
            <a:schemeClr val="accent1"/>
          </a:lnRef>
          <a:fillRef idx="0">
            <a:schemeClr val="accent1"/>
          </a:fillRef>
          <a:effectRef idx="0">
            <a:schemeClr val="accent1"/>
          </a:effectRef>
          <a:fontRef idx="minor">
            <a:schemeClr val="tx1"/>
          </a:fontRef>
        </p:style>
      </p:cxnSp>
      <p:pic>
        <p:nvPicPr>
          <p:cNvPr id="142340" name="Picture 4">
            <a:extLst>
              <a:ext uri="{FF2B5EF4-FFF2-40B4-BE49-F238E27FC236}">
                <a16:creationId xmlns:a16="http://schemas.microsoft.com/office/drawing/2014/main" id="{A07A5948-8A88-424F-8472-045D07E76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030" y="188639"/>
            <a:ext cx="4718986" cy="667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415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SCRUM MASTER (SM)</a:t>
            </a:r>
            <a:endParaRPr lang="en-GB" dirty="0"/>
          </a:p>
        </p:txBody>
      </p:sp>
      <p:sp>
        <p:nvSpPr>
          <p:cNvPr id="5" name="Ellipse 4"/>
          <p:cNvSpPr/>
          <p:nvPr/>
        </p:nvSpPr>
        <p:spPr>
          <a:xfrm>
            <a:off x="801760" y="660429"/>
            <a:ext cx="566671" cy="553792"/>
          </a:xfrm>
          <a:prstGeom prst="ellipse">
            <a:avLst/>
          </a:prstGeom>
          <a:solidFill>
            <a:srgbClr val="374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9586" y="254029"/>
            <a:ext cx="1583059" cy="1574771"/>
          </a:xfrm>
          <a:prstGeom prst="rect">
            <a:avLst/>
          </a:prstGeom>
        </p:spPr>
      </p:pic>
      <p:sp>
        <p:nvSpPr>
          <p:cNvPr id="7" name="Inhaltsplatzhalter 6"/>
          <p:cNvSpPr>
            <a:spLocks noGrp="1"/>
          </p:cNvSpPr>
          <p:nvPr>
            <p:ph idx="1"/>
          </p:nvPr>
        </p:nvSpPr>
        <p:spPr>
          <a:xfrm>
            <a:off x="838200" y="2466340"/>
            <a:ext cx="3733800" cy="4203020"/>
          </a:xfrm>
        </p:spPr>
        <p:txBody>
          <a:bodyPr>
            <a:normAutofit fontScale="70000" lnSpcReduction="20000"/>
          </a:bodyPr>
          <a:lstStyle/>
          <a:p>
            <a:pPr marL="0" indent="0">
              <a:buNone/>
            </a:pPr>
            <a:r>
              <a:rPr lang="en-US" b="1" dirty="0"/>
              <a:t>The Scrum Master serves the Scrum Team in several ways, including</a:t>
            </a:r>
            <a:r>
              <a:rPr lang="en-US" dirty="0"/>
              <a:t>:</a:t>
            </a:r>
            <a:endParaRPr lang="hr-HR" dirty="0"/>
          </a:p>
          <a:p>
            <a:endParaRPr lang="en-GB" dirty="0"/>
          </a:p>
          <a:p>
            <a:pPr marL="171450" lvl="0" indent="-171450"/>
            <a:r>
              <a:rPr lang="en-US" dirty="0"/>
              <a:t>Coaching the team members in self-management and cross-functionality;</a:t>
            </a:r>
            <a:endParaRPr lang="en-GB" dirty="0"/>
          </a:p>
          <a:p>
            <a:pPr marL="171450" lvl="0" indent="-171450"/>
            <a:r>
              <a:rPr lang="en-US" dirty="0"/>
              <a:t>Helping the Scrum Team focus on creating high-value Increments that meet the Definition of Done;</a:t>
            </a:r>
            <a:endParaRPr lang="en-GB" dirty="0"/>
          </a:p>
          <a:p>
            <a:pPr marL="171450" lvl="0" indent="-171450"/>
            <a:r>
              <a:rPr lang="en-US" dirty="0"/>
              <a:t>Causing the removal of impediments to the Scrum Team’s progress; and,</a:t>
            </a:r>
            <a:endParaRPr lang="en-GB" dirty="0"/>
          </a:p>
          <a:p>
            <a:pPr marL="171450" lvl="0" indent="-171450"/>
            <a:r>
              <a:rPr lang="en-US" dirty="0"/>
              <a:t>Ensuring that all Scrum events take place and are positive, productive, and kept within the </a:t>
            </a:r>
            <a:r>
              <a:rPr lang="en-US" dirty="0" err="1"/>
              <a:t>timebox</a:t>
            </a:r>
            <a:r>
              <a:rPr lang="en-US" dirty="0"/>
              <a:t>.</a:t>
            </a:r>
            <a:endParaRPr lang="en-GB" dirty="0"/>
          </a:p>
          <a:p>
            <a:pPr marL="0" indent="0">
              <a:buNone/>
            </a:pPr>
            <a:endParaRPr lang="en-GB" dirty="0"/>
          </a:p>
        </p:txBody>
      </p:sp>
      <p:sp>
        <p:nvSpPr>
          <p:cNvPr id="8" name="Inhaltsplatzhalter 6"/>
          <p:cNvSpPr txBox="1">
            <a:spLocks/>
          </p:cNvSpPr>
          <p:nvPr/>
        </p:nvSpPr>
        <p:spPr>
          <a:xfrm>
            <a:off x="4706258" y="2466340"/>
            <a:ext cx="3581399" cy="420302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Scrum Master serves the Product Owner in several ways, including:</a:t>
            </a:r>
            <a:endParaRPr kumimoji="0" lang="hr-HR"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Helping find techniques for effective Product Goal definition and Product Backlog management;</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Helping the Scrum Team understand the need for clear and concise Product Backlog items;</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Helping establish empirical product planning for a complex environment; and,</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Facilitating stakeholder collaboration as requested or needed.</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Inhaltsplatzhalter 6"/>
          <p:cNvSpPr txBox="1">
            <a:spLocks/>
          </p:cNvSpPr>
          <p:nvPr/>
        </p:nvSpPr>
        <p:spPr>
          <a:xfrm>
            <a:off x="8440058" y="2480851"/>
            <a:ext cx="3733800" cy="394788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Scrum Master serves the organization in several ways, including:</a:t>
            </a: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Leading, training, and coaching the organization in its Scrum adoption;</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Planning and advising Scrum implementations within the organization;</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Helping employees and stakeholders understand and enact an empirical approach for complex work; and,</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Removing barriers between stakeholders and Scrum Teams.</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0" name="Gerader Verbinder 9"/>
          <p:cNvCxnSpPr/>
          <p:nvPr/>
        </p:nvCxnSpPr>
        <p:spPr>
          <a:xfrm>
            <a:off x="4541982" y="2480851"/>
            <a:ext cx="11875" cy="4078517"/>
          </a:xfrm>
          <a:prstGeom prst="line">
            <a:avLst/>
          </a:prstGeom>
          <a:ln w="31750">
            <a:solidFill>
              <a:srgbClr val="374D8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8293929" y="2459083"/>
            <a:ext cx="11875" cy="4078517"/>
          </a:xfrm>
          <a:prstGeom prst="line">
            <a:avLst/>
          </a:prstGeom>
          <a:ln w="31750">
            <a:solidFill>
              <a:srgbClr val="374D8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9884228" y="6531425"/>
            <a:ext cx="22061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400" b="0" i="0" u="none" strike="noStrike" kern="1200" cap="none" spc="0" normalizeH="0" baseline="0" noProof="0" dirty="0">
                <a:ln>
                  <a:noFill/>
                </a:ln>
                <a:solidFill>
                  <a:prstClr val="black"/>
                </a:solidFill>
                <a:effectLst/>
                <a:uLnTx/>
                <a:uFillTx/>
                <a:latin typeface="Calibri" panose="020F0502020204030204"/>
                <a:ea typeface="+mn-ea"/>
                <a:cs typeface="+mn-cs"/>
              </a:rPr>
              <a:t>Source: Scrum Guide</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6434" name="Picture 2" descr="How important is the role of a Scrum Master? | by David Pereira | UX  Collective">
            <a:extLst>
              <a:ext uri="{FF2B5EF4-FFF2-40B4-BE49-F238E27FC236}">
                <a16:creationId xmlns:a16="http://schemas.microsoft.com/office/drawing/2014/main" id="{1F6DD4EF-7B67-3F4E-85A2-C4CE096A227C}"/>
              </a:ext>
            </a:extLst>
          </p:cNvPr>
          <p:cNvPicPr>
            <a:picLocks noChangeAspect="1" noChangeArrowheads="1"/>
          </p:cNvPicPr>
          <p:nvPr/>
        </p:nvPicPr>
        <p:blipFill>
          <a:blip r:embed="rId4" cstate="print">
            <a:alphaModFix/>
            <a:extLst>
              <a:ext uri="{28A0092B-C50C-407E-A947-70E740481C1C}">
                <a14:useLocalDpi xmlns:a14="http://schemas.microsoft.com/office/drawing/2010/main" val="0"/>
              </a:ext>
            </a:extLst>
          </a:blip>
          <a:srcRect/>
          <a:stretch>
            <a:fillRect/>
          </a:stretch>
        </p:blipFill>
        <p:spPr bwMode="auto">
          <a:xfrm>
            <a:off x="8782449" y="173302"/>
            <a:ext cx="2204864" cy="2204864"/>
          </a:xfrm>
          <a:prstGeom prst="rect">
            <a:avLst/>
          </a:prstGeom>
          <a:solidFill>
            <a:schemeClr val="bg1"/>
          </a:solidFill>
          <a:ln>
            <a:solidFill>
              <a:schemeClr val="accent1"/>
            </a:solid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628844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GB"/>
          </a:p>
        </p:txBody>
      </p:sp>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p:txBody>
          <a:bodyPr>
            <a:normAutofit/>
          </a:bodyPr>
          <a:lstStyle/>
          <a:p>
            <a:pPr marL="0" indent="0">
              <a:buNone/>
            </a:pPr>
            <a:r>
              <a:rPr lang="en-US" b="1" dirty="0"/>
              <a:t>“It’s better that a project manager not become the Scrum Master of his project.</a:t>
            </a:r>
            <a:r>
              <a:rPr lang="hr-HR" b="1" dirty="0"/>
              <a:t>...</a:t>
            </a:r>
            <a:r>
              <a:rPr lang="en-US" b="1" dirty="0"/>
              <a:t> </a:t>
            </a:r>
            <a:endParaRPr lang="hr-HR" b="1" dirty="0"/>
          </a:p>
          <a:p>
            <a:pPr marL="0" indent="0">
              <a:buNone/>
            </a:pPr>
            <a:r>
              <a:rPr lang="en-US" dirty="0"/>
              <a:t>When a former project manager steps into that role, there’s a fair chance that everyone will fall back into their old patterns. The developers will expect him to solve all their problems, and he’ll feel obligated to do so.” </a:t>
            </a:r>
            <a:endParaRPr lang="hr-HR" dirty="0"/>
          </a:p>
          <a:p>
            <a:pPr marL="0" indent="0">
              <a:buNone/>
            </a:pPr>
            <a:br>
              <a:rPr lang="en-US" dirty="0"/>
            </a:br>
            <a:r>
              <a:rPr lang="en-US" sz="2000" dirty="0"/>
              <a:t>― Jeff Sutherland</a:t>
            </a:r>
          </a:p>
          <a:p>
            <a:pPr marL="0" indent="0">
              <a:buNone/>
            </a:pPr>
            <a:endParaRPr lang="hr-HR" dirty="0"/>
          </a:p>
        </p:txBody>
      </p:sp>
      <p:cxnSp>
        <p:nvCxnSpPr>
          <p:cNvPr id="6" name="Gerader Verbinder 5"/>
          <p:cNvCxnSpPr/>
          <p:nvPr/>
        </p:nvCxnSpPr>
        <p:spPr>
          <a:xfrm>
            <a:off x="5913912" y="77189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177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DEVELOPMENT TEAM</a:t>
            </a:r>
            <a:r>
              <a:rPr lang="hr-HR" dirty="0"/>
              <a:t> (DT)</a:t>
            </a:r>
            <a:endParaRPr lang="en-GB" dirty="0"/>
          </a:p>
        </p:txBody>
      </p:sp>
      <p:sp>
        <p:nvSpPr>
          <p:cNvPr id="3" name="Inhaltsplatzhalter 2"/>
          <p:cNvSpPr>
            <a:spLocks noGrp="1"/>
          </p:cNvSpPr>
          <p:nvPr>
            <p:ph idx="1"/>
          </p:nvPr>
        </p:nvSpPr>
        <p:spPr>
          <a:xfrm>
            <a:off x="551384" y="1487224"/>
            <a:ext cx="5809343" cy="4689739"/>
          </a:xfrm>
        </p:spPr>
        <p:txBody>
          <a:bodyPr>
            <a:normAutofit fontScale="85000" lnSpcReduction="20000"/>
          </a:bodyPr>
          <a:lstStyle/>
          <a:p>
            <a:pPr marL="0" indent="0">
              <a:buNone/>
            </a:pPr>
            <a:r>
              <a:rPr lang="en-US" b="1" dirty="0"/>
              <a:t>Developers are the people in the Scrum Team that are committed to creating any aspect of a usable Increment each Sprint.</a:t>
            </a:r>
            <a:endParaRPr lang="en-GB" b="1" dirty="0"/>
          </a:p>
          <a:p>
            <a:pPr marL="0" indent="0">
              <a:buNone/>
            </a:pPr>
            <a:endParaRPr lang="hr-HR" b="1" dirty="0"/>
          </a:p>
          <a:p>
            <a:pPr marL="0" indent="0">
              <a:buNone/>
            </a:pPr>
            <a:r>
              <a:rPr lang="hr-HR" dirty="0"/>
              <a:t>Development team</a:t>
            </a:r>
            <a:r>
              <a:rPr lang="en-GB" dirty="0"/>
              <a:t> is responsible for estimating and implementing features i.e.</a:t>
            </a:r>
          </a:p>
          <a:p>
            <a:pPr lvl="0"/>
            <a:r>
              <a:rPr lang="en-GB" dirty="0"/>
              <a:t>estimates size of Sprint backlog items (e.g. Planning Poker)</a:t>
            </a:r>
          </a:p>
          <a:p>
            <a:pPr lvl="0"/>
            <a:r>
              <a:rPr lang="en-GB" dirty="0"/>
              <a:t>tracks work progress every day (Daily Scrum Meeting)</a:t>
            </a:r>
          </a:p>
          <a:p>
            <a:pPr lvl="0"/>
            <a:r>
              <a:rPr lang="en-GB" dirty="0"/>
              <a:t>turns Sprint backlog list into Potentially shippable product increment and demonstrates it to PO</a:t>
            </a:r>
          </a:p>
          <a:p>
            <a:pPr marL="0" indent="0">
              <a:buNone/>
            </a:pPr>
            <a:r>
              <a:rPr lang="en-GB" dirty="0"/>
              <a:t> </a:t>
            </a:r>
          </a:p>
          <a:p>
            <a:pPr marL="0" indent="0">
              <a:buNone/>
            </a:pPr>
            <a:r>
              <a:rPr lang="en-GB" i="1" dirty="0"/>
              <a:t>* It is not preferable to have fewer than three and more than </a:t>
            </a:r>
            <a:r>
              <a:rPr lang="hr-HR" i="1" dirty="0"/>
              <a:t>ten</a:t>
            </a:r>
            <a:r>
              <a:rPr lang="en-GB" i="1" dirty="0"/>
              <a:t> team members. </a:t>
            </a:r>
            <a:endParaRPr lang="en-GB" dirty="0"/>
          </a:p>
        </p:txBody>
      </p:sp>
      <p:sp>
        <p:nvSpPr>
          <p:cNvPr id="4" name="Ellipse 3"/>
          <p:cNvSpPr/>
          <p:nvPr/>
        </p:nvSpPr>
        <p:spPr>
          <a:xfrm>
            <a:off x="801760" y="660429"/>
            <a:ext cx="566671" cy="553792"/>
          </a:xfrm>
          <a:prstGeom prst="ellipse">
            <a:avLst/>
          </a:prstGeom>
          <a:solidFill>
            <a:srgbClr val="374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9913" y="547542"/>
            <a:ext cx="2686607" cy="1657322"/>
          </a:xfrm>
          <a:prstGeom prst="rect">
            <a:avLst/>
          </a:prstGeom>
        </p:spPr>
      </p:pic>
      <p:pic>
        <p:nvPicPr>
          <p:cNvPr id="140290" name="Picture 2">
            <a:extLst>
              <a:ext uri="{FF2B5EF4-FFF2-40B4-BE49-F238E27FC236}">
                <a16:creationId xmlns:a16="http://schemas.microsoft.com/office/drawing/2014/main" id="{6A2D593F-C383-5944-B0EE-0C3B6814A4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0727" y="2348708"/>
            <a:ext cx="5711937" cy="417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68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WHAT IS AGILE SOFTWARE DEVELOPMENT</a:t>
            </a:r>
            <a:endParaRPr lang="en-GB" dirty="0"/>
          </a:p>
        </p:txBody>
      </p:sp>
      <p:sp>
        <p:nvSpPr>
          <p:cNvPr id="3" name="Inhaltsplatzhalter 2"/>
          <p:cNvSpPr>
            <a:spLocks noGrp="1"/>
          </p:cNvSpPr>
          <p:nvPr>
            <p:ph sz="half" idx="1"/>
          </p:nvPr>
        </p:nvSpPr>
        <p:spPr>
          <a:xfrm>
            <a:off x="335360" y="1165894"/>
            <a:ext cx="5520866" cy="5417468"/>
          </a:xfrm>
        </p:spPr>
        <p:txBody>
          <a:bodyPr>
            <a:normAutofit lnSpcReduction="10000"/>
          </a:bodyPr>
          <a:lstStyle/>
          <a:p>
            <a:pPr marL="0" indent="0">
              <a:buNone/>
            </a:pPr>
            <a:r>
              <a:rPr lang="en-US" sz="2400" dirty="0"/>
              <a:t>Agile software development comprises various approaches to software development under which requirements and solutions evolve through the collaborative effort of self-organizing and cross-functional teams and their customer(s)/end user(s).</a:t>
            </a:r>
          </a:p>
          <a:p>
            <a:pPr marL="0" indent="0">
              <a:buNone/>
            </a:pPr>
            <a:endParaRPr lang="en-US" sz="2400" dirty="0"/>
          </a:p>
          <a:p>
            <a:pPr marL="0" indent="0">
              <a:buNone/>
            </a:pPr>
            <a:r>
              <a:rPr lang="en-US" sz="2400" dirty="0"/>
              <a:t>Agile software development</a:t>
            </a:r>
            <a:r>
              <a:rPr lang="hr-HR" sz="2400" dirty="0"/>
              <a:t> </a:t>
            </a:r>
            <a:r>
              <a:rPr lang="en-US" sz="2400" dirty="0"/>
              <a:t> advocates </a:t>
            </a:r>
            <a:endParaRPr lang="hr-HR" sz="2400" dirty="0"/>
          </a:p>
          <a:p>
            <a:r>
              <a:rPr lang="en-US" sz="2400" dirty="0"/>
              <a:t>adaptive planning</a:t>
            </a:r>
            <a:endParaRPr lang="hr-HR" sz="2400" dirty="0"/>
          </a:p>
          <a:p>
            <a:r>
              <a:rPr lang="en-US" sz="2400" dirty="0"/>
              <a:t>evolutionary development </a:t>
            </a:r>
            <a:endParaRPr lang="hr-HR" sz="2400" dirty="0"/>
          </a:p>
          <a:p>
            <a:r>
              <a:rPr lang="en-US" sz="2400" dirty="0"/>
              <a:t>early delivery</a:t>
            </a:r>
            <a:endParaRPr lang="hr-HR" sz="2400" dirty="0"/>
          </a:p>
          <a:p>
            <a:r>
              <a:rPr lang="en-US" sz="2400" dirty="0"/>
              <a:t>continual improvement</a:t>
            </a:r>
            <a:endParaRPr lang="hr-HR" sz="2400" dirty="0"/>
          </a:p>
          <a:p>
            <a:r>
              <a:rPr lang="en-US" sz="2400" dirty="0"/>
              <a:t>rapid and flexible response to change</a:t>
            </a:r>
          </a:p>
          <a:p>
            <a:pPr marL="0" indent="0">
              <a:buNone/>
            </a:pPr>
            <a:endParaRPr lang="hr-HR" sz="2400" dirty="0"/>
          </a:p>
          <a:p>
            <a:pPr marL="0" indent="0">
              <a:buNone/>
            </a:pPr>
            <a:endParaRPr lang="en-GB" sz="2400" dirty="0"/>
          </a:p>
        </p:txBody>
      </p:sp>
      <p:cxnSp>
        <p:nvCxnSpPr>
          <p:cNvPr id="5" name="Gerader Verbinder 4"/>
          <p:cNvCxnSpPr/>
          <p:nvPr/>
        </p:nvCxnSpPr>
        <p:spPr>
          <a:xfrm>
            <a:off x="5856226" y="1825625"/>
            <a:ext cx="23750" cy="3838905"/>
          </a:xfrm>
          <a:prstGeom prst="line">
            <a:avLst/>
          </a:prstGeom>
          <a:ln w="38100">
            <a:solidFill>
              <a:srgbClr val="C0392B"/>
            </a:solidFill>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358" y="260648"/>
            <a:ext cx="1274591" cy="1256581"/>
          </a:xfrm>
          <a:prstGeom prst="rect">
            <a:avLst/>
          </a:prstGeom>
        </p:spPr>
      </p:pic>
      <p:pic>
        <p:nvPicPr>
          <p:cNvPr id="133122" name="Picture 2">
            <a:extLst>
              <a:ext uri="{FF2B5EF4-FFF2-40B4-BE49-F238E27FC236}">
                <a16:creationId xmlns:a16="http://schemas.microsoft.com/office/drawing/2014/main" id="{FC0055B5-D38C-454D-9C6F-0F5530F0E4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976" y="1966360"/>
            <a:ext cx="6296870" cy="383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5983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1"/>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pic>
        <p:nvPicPr>
          <p:cNvPr id="5" name="Inhaltsplatzhalt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graphicFrame>
        <p:nvGraphicFramePr>
          <p:cNvPr id="3" name="Tabelle 2"/>
          <p:cNvGraphicFramePr>
            <a:graphicFrameLocks noGrp="1"/>
          </p:cNvGraphicFramePr>
          <p:nvPr/>
        </p:nvGraphicFramePr>
        <p:xfrm>
          <a:off x="420915" y="406405"/>
          <a:ext cx="3643086" cy="6174148"/>
        </p:xfrm>
        <a:graphic>
          <a:graphicData uri="http://schemas.openxmlformats.org/drawingml/2006/table">
            <a:tbl>
              <a:tblPr firstRow="1" bandRow="1">
                <a:tableStyleId>{5C22544A-7EE6-4342-B048-85BDC9FD1C3A}</a:tableStyleId>
              </a:tblPr>
              <a:tblGrid>
                <a:gridCol w="537028">
                  <a:extLst>
                    <a:ext uri="{9D8B030D-6E8A-4147-A177-3AD203B41FA5}">
                      <a16:colId xmlns:a16="http://schemas.microsoft.com/office/drawing/2014/main" val="20000"/>
                    </a:ext>
                  </a:extLst>
                </a:gridCol>
                <a:gridCol w="3106058">
                  <a:extLst>
                    <a:ext uri="{9D8B030D-6E8A-4147-A177-3AD203B41FA5}">
                      <a16:colId xmlns:a16="http://schemas.microsoft.com/office/drawing/2014/main" val="20001"/>
                    </a:ext>
                  </a:extLst>
                </a:gridCol>
              </a:tblGrid>
              <a:tr h="406344">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VISION</a:t>
                      </a:r>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OWNER</a:t>
                      </a:r>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86">
                <a:tc>
                  <a:txBody>
                    <a:bodyPr/>
                    <a:lstStyle/>
                    <a:p>
                      <a:r>
                        <a:rPr lang="hr-HR" b="1" dirty="0">
                          <a:solidFill>
                            <a:schemeClr val="tx1">
                              <a:lumMod val="65000"/>
                              <a:lumOff val="35000"/>
                            </a:schemeClr>
                          </a:solidFill>
                        </a:rPr>
                        <a:t>A.</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SCRUM MASTER</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DEVELOPMENT TEAM</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986">
                <a:tc>
                  <a:txBody>
                    <a:bodyPr/>
                    <a:lstStyle/>
                    <a:p>
                      <a:r>
                        <a:rPr lang="hr-HR" b="1" dirty="0">
                          <a:solidFill>
                            <a:schemeClr val="bg1"/>
                          </a:solidFill>
                        </a:rPr>
                        <a:t>1.</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 PLANNING</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86">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 GOAL</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986">
                <a:tc>
                  <a:txBody>
                    <a:bodyPr/>
                    <a:lstStyle/>
                    <a:p>
                      <a:r>
                        <a:rPr lang="hr-HR" b="1" dirty="0">
                          <a:solidFill>
                            <a:schemeClr val="bg1"/>
                          </a:solidFill>
                        </a:rPr>
                        <a:t>B.</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 BACKLOG</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986">
                <a:tc>
                  <a:txBody>
                    <a:bodyPr/>
                    <a:lstStyle/>
                    <a:p>
                      <a:r>
                        <a:rPr lang="hr-HR" b="1" dirty="0">
                          <a:solidFill>
                            <a:schemeClr val="tx1">
                              <a:lumMod val="65000"/>
                              <a:lumOff val="35000"/>
                            </a:schemeClr>
                          </a:solidFill>
                        </a:rPr>
                        <a:t>2.</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DAILY SCRUM /STAND UP</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BURNDOWN CHART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1986">
                <a:tc>
                  <a:txBody>
                    <a:bodyPr/>
                    <a:lstStyle/>
                    <a:p>
                      <a:r>
                        <a:rPr lang="hr-HR" b="1" dirty="0">
                          <a:solidFill>
                            <a:schemeClr val="tx1">
                              <a:lumMod val="65000"/>
                              <a:lumOff val="35000"/>
                            </a:schemeClr>
                          </a:solidFill>
                        </a:rPr>
                        <a:t>3.</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REVIEW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1986">
                <a:tc>
                  <a:txBody>
                    <a:bodyPr/>
                    <a:lstStyle/>
                    <a:p>
                      <a:r>
                        <a:rPr lang="hr-HR" b="1" dirty="0">
                          <a:solidFill>
                            <a:schemeClr val="tx1">
                              <a:lumMod val="65000"/>
                              <a:lumOff val="35000"/>
                            </a:schemeClr>
                          </a:solidFill>
                        </a:rPr>
                        <a:t>4.</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RETROSPECTIVE</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705584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RELATIVE ESTIMATION</a:t>
            </a:r>
            <a:endParaRPr lang="en-GB" dirty="0"/>
          </a:p>
        </p:txBody>
      </p:sp>
      <p:sp>
        <p:nvSpPr>
          <p:cNvPr id="3" name="Inhaltsplatzhalter 2"/>
          <p:cNvSpPr>
            <a:spLocks noGrp="1"/>
          </p:cNvSpPr>
          <p:nvPr>
            <p:ph sz="half" idx="1"/>
          </p:nvPr>
        </p:nvSpPr>
        <p:spPr/>
        <p:txBody>
          <a:bodyPr>
            <a:normAutofit fontScale="92500"/>
          </a:bodyPr>
          <a:lstStyle/>
          <a:p>
            <a:pPr marL="0" indent="0">
              <a:buNone/>
            </a:pPr>
            <a:r>
              <a:rPr lang="en-US" b="1" dirty="0"/>
              <a:t>Relative estimation is a forecasting technique with a story point as a unit of measure </a:t>
            </a:r>
          </a:p>
          <a:p>
            <a:pPr marL="0" indent="0">
              <a:buNone/>
            </a:pPr>
            <a:endParaRPr lang="hr-HR" dirty="0"/>
          </a:p>
          <a:p>
            <a:pPr marL="0" indent="0">
              <a:buNone/>
            </a:pPr>
            <a:r>
              <a:rPr lang="hr-HR" b="1" dirty="0"/>
              <a:t>Use Modified Fibonacci’s numbers:</a:t>
            </a:r>
          </a:p>
          <a:p>
            <a:pPr marL="0" indent="0">
              <a:buNone/>
            </a:pPr>
            <a:r>
              <a:rPr lang="en-US" dirty="0"/>
              <a:t>Scale is 1 2 3 5 8 13 20 40 100</a:t>
            </a:r>
            <a:endParaRPr lang="en-GB" dirty="0"/>
          </a:p>
        </p:txBody>
      </p:sp>
      <p:sp>
        <p:nvSpPr>
          <p:cNvPr id="4" name="Inhaltsplatzhalter 3"/>
          <p:cNvSpPr>
            <a:spLocks noGrp="1"/>
          </p:cNvSpPr>
          <p:nvPr>
            <p:ph sz="half" idx="2"/>
          </p:nvPr>
        </p:nvSpPr>
        <p:spPr/>
        <p:txBody>
          <a:bodyPr>
            <a:normAutofit fontScale="92500"/>
          </a:bodyPr>
          <a:lstStyle/>
          <a:p>
            <a:pPr marL="0" indent="0">
              <a:buNone/>
            </a:pPr>
            <a:r>
              <a:rPr lang="hr-HR" b="1" dirty="0"/>
              <a:t>Why story points?...and not time</a:t>
            </a:r>
          </a:p>
          <a:p>
            <a:pPr marL="0" indent="0">
              <a:buNone/>
            </a:pPr>
            <a:r>
              <a:rPr lang="en-US" dirty="0"/>
              <a:t>Estimation in relative points has proven to be quicker. Also estimation in hours is prone to further inaccuracies because it is based on ideal hours. </a:t>
            </a:r>
            <a:endParaRPr lang="hr-HR" dirty="0"/>
          </a:p>
          <a:p>
            <a:pPr marL="0" indent="0">
              <a:buNone/>
            </a:pPr>
            <a:endParaRPr lang="hr-HR" dirty="0"/>
          </a:p>
          <a:p>
            <a:r>
              <a:rPr lang="en-US" dirty="0"/>
              <a:t>Estimation in relative points has proven to be quicker </a:t>
            </a:r>
            <a:endParaRPr lang="hr-HR" dirty="0"/>
          </a:p>
          <a:p>
            <a:r>
              <a:rPr lang="en-US" dirty="0"/>
              <a:t>It removes link between estimating effort and committing to timelines </a:t>
            </a:r>
            <a:endParaRPr lang="hr-HR" dirty="0"/>
          </a:p>
          <a:p>
            <a:r>
              <a:rPr lang="en-US" dirty="0"/>
              <a:t>It helps to remove false accuracy around estimates </a:t>
            </a:r>
            <a:endParaRPr lang="hr-HR" dirty="0"/>
          </a:p>
          <a:p>
            <a:pPr marL="0" indent="0">
              <a:buNone/>
            </a:pPr>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hteck 6"/>
          <p:cNvSpPr/>
          <p:nvPr/>
        </p:nvSpPr>
        <p:spPr>
          <a:xfrm>
            <a:off x="1105368" y="4431382"/>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1910150" y="4414981"/>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2714932" y="4414981"/>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3554566" y="4414981"/>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hteck 10"/>
          <p:cNvSpPr/>
          <p:nvPr/>
        </p:nvSpPr>
        <p:spPr>
          <a:xfrm>
            <a:off x="4374623" y="4431382"/>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hteck 11"/>
          <p:cNvSpPr/>
          <p:nvPr/>
        </p:nvSpPr>
        <p:spPr>
          <a:xfrm>
            <a:off x="1098114" y="5614293"/>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13</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hteck 12"/>
          <p:cNvSpPr/>
          <p:nvPr/>
        </p:nvSpPr>
        <p:spPr>
          <a:xfrm>
            <a:off x="1902896" y="5597892"/>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hteck 13"/>
          <p:cNvSpPr/>
          <p:nvPr/>
        </p:nvSpPr>
        <p:spPr>
          <a:xfrm>
            <a:off x="2707678" y="5597892"/>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40</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echteck 14"/>
          <p:cNvSpPr/>
          <p:nvPr/>
        </p:nvSpPr>
        <p:spPr>
          <a:xfrm>
            <a:off x="3547312" y="5597892"/>
            <a:ext cx="8200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100</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hteck 15"/>
          <p:cNvSpPr/>
          <p:nvPr/>
        </p:nvSpPr>
        <p:spPr>
          <a:xfrm>
            <a:off x="4525927" y="5614293"/>
            <a:ext cx="667657" cy="10450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GB"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372772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5">
            <a:extLst>
              <a:ext uri="{FF2B5EF4-FFF2-40B4-BE49-F238E27FC236}">
                <a16:creationId xmlns:a16="http://schemas.microsoft.com/office/drawing/2014/main" id="{5B66C986-08E4-4429-A2F8-5F759CB2759A}"/>
              </a:ext>
            </a:extLst>
          </p:cNvPr>
          <p:cNvSpPr>
            <a:spLocks noGrp="1"/>
          </p:cNvSpPr>
          <p:nvPr>
            <p:ph type="sldNum" sz="quarter" idx="12"/>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ts val="7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000000"/>
                </a:solidFill>
                <a:latin typeface="Verdana" panose="020B0604030504040204" pitchFamily="34" charset="0"/>
                <a:cs typeface="Noto Sans CJK SC Regular" charset="0"/>
              </a:defRPr>
            </a:lvl1pPr>
            <a:lvl2pPr>
              <a:spcBef>
                <a:spcPts val="6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600">
                <a:solidFill>
                  <a:srgbClr val="000000"/>
                </a:solidFill>
                <a:latin typeface="Verdana" panose="020B0604030504040204" pitchFamily="34" charset="0"/>
                <a:cs typeface="Noto Sans CJK SC Regular" charset="0"/>
              </a:defRPr>
            </a:lvl2pPr>
            <a:lvl3pPr>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rgbClr val="000000"/>
                </a:solidFill>
                <a:latin typeface="Verdana" panose="020B0604030504040204" pitchFamily="34" charset="0"/>
                <a:cs typeface="Noto Sans CJK SC Regular" charset="0"/>
              </a:defRPr>
            </a:lvl3pPr>
            <a:lvl4pPr>
              <a:spcBef>
                <a:spcPts val="5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4pPr>
            <a:lvl5pPr>
              <a:spcBef>
                <a:spcPts val="6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5pPr>
            <a:lvl6pPr marL="25146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6pPr>
            <a:lvl7pPr marL="29718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7pPr>
            <a:lvl8pPr marL="34290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8pPr>
            <a:lvl9pPr marL="38862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9pPr>
          </a:lstStyle>
          <a:p>
            <a:pPr>
              <a:spcBef>
                <a:spcPct val="0"/>
              </a:spcBef>
              <a:buClrTx/>
              <a:buFontTx/>
              <a:buNone/>
            </a:pPr>
            <a:fld id="{A3ECD219-F53E-4BFB-9092-7BC84520880B}" type="slidenum">
              <a:rPr lang="en-US" altLang="fr-FR" sz="1800">
                <a:latin typeface="Arial" panose="020B0604020202020204" pitchFamily="34" charset="0"/>
                <a:cs typeface="DejaVu Sans" charset="0"/>
              </a:rPr>
              <a:pPr>
                <a:spcBef>
                  <a:spcPct val="0"/>
                </a:spcBef>
                <a:buClrTx/>
                <a:buFontTx/>
                <a:buNone/>
              </a:pPr>
              <a:t>112</a:t>
            </a:fld>
            <a:endParaRPr lang="en-US" altLang="fr-FR" sz="1800">
              <a:latin typeface="Arial" panose="020B0604020202020204" pitchFamily="34" charset="0"/>
              <a:cs typeface="DejaVu Sans" charset="0"/>
            </a:endParaRPr>
          </a:p>
        </p:txBody>
      </p:sp>
      <p:sp>
        <p:nvSpPr>
          <p:cNvPr id="18436" name="Rectangle 1">
            <a:extLst>
              <a:ext uri="{FF2B5EF4-FFF2-40B4-BE49-F238E27FC236}">
                <a16:creationId xmlns:a16="http://schemas.microsoft.com/office/drawing/2014/main" id="{39ECC09A-9B74-4350-AC07-DD292E6ADE1E}"/>
              </a:ext>
            </a:extLst>
          </p:cNvPr>
          <p:cNvSpPr>
            <a:spLocks noGrp="1" noChangeArrowheads="1"/>
          </p:cNvSpPr>
          <p:nvPr>
            <p:ph type="title" idx="4294967295"/>
          </p:nvPr>
        </p:nvSpPr>
        <p:spPr>
          <a:xfrm>
            <a:off x="2098675" y="304801"/>
            <a:ext cx="8001000" cy="1216025"/>
          </a:xfrm>
        </p:spPr>
        <p:txBody>
          <a:bodyP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Story Point: Planning Poker </a:t>
            </a:r>
            <a:br>
              <a:rPr lang="en-US" dirty="0"/>
            </a:br>
            <a:r>
              <a:rPr lang="en-US" b="0" dirty="0"/>
              <a:t>Fibonacci number (1, 2, 3, 5, 8, 13, 21, 34, …)</a:t>
            </a:r>
            <a:endParaRPr lang="en-US" altLang="fr-FR" b="0" dirty="0"/>
          </a:p>
        </p:txBody>
      </p:sp>
      <p:pic>
        <p:nvPicPr>
          <p:cNvPr id="8" name="Picture 7">
            <a:extLst>
              <a:ext uri="{FF2B5EF4-FFF2-40B4-BE49-F238E27FC236}">
                <a16:creationId xmlns:a16="http://schemas.microsoft.com/office/drawing/2014/main" id="{54EF3E94-1D82-4BF3-BEB6-337D69BBE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3140968"/>
            <a:ext cx="5544616" cy="3070159"/>
          </a:xfrm>
          <a:prstGeom prst="rect">
            <a:avLst/>
          </a:prstGeom>
        </p:spPr>
      </p:pic>
      <p:sp>
        <p:nvSpPr>
          <p:cNvPr id="9" name="TextBox 8">
            <a:extLst>
              <a:ext uri="{FF2B5EF4-FFF2-40B4-BE49-F238E27FC236}">
                <a16:creationId xmlns:a16="http://schemas.microsoft.com/office/drawing/2014/main" id="{D425EE54-CA9F-4D52-998E-0B6EA04B4E26}"/>
              </a:ext>
            </a:extLst>
          </p:cNvPr>
          <p:cNvSpPr txBox="1"/>
          <p:nvPr/>
        </p:nvSpPr>
        <p:spPr>
          <a:xfrm>
            <a:off x="7104112" y="1761046"/>
            <a:ext cx="4248472" cy="923330"/>
          </a:xfrm>
          <a:prstGeom prst="rect">
            <a:avLst/>
          </a:prstGeom>
          <a:noFill/>
        </p:spPr>
        <p:txBody>
          <a:bodyPr wrap="square" rtlCol="0">
            <a:spAutoFit/>
          </a:bodyPr>
          <a:lstStyle/>
          <a:p>
            <a:r>
              <a:rPr lang="en-US" dirty="0"/>
              <a:t>Estimating stories: “will this take longer than reference story x?” or “will it be less than reference y?</a:t>
            </a:r>
          </a:p>
        </p:txBody>
      </p:sp>
      <p:pic>
        <p:nvPicPr>
          <p:cNvPr id="124930" name="Picture 2">
            <a:extLst>
              <a:ext uri="{FF2B5EF4-FFF2-40B4-BE49-F238E27FC236}">
                <a16:creationId xmlns:a16="http://schemas.microsoft.com/office/drawing/2014/main" id="{5246A88E-4D0B-B843-9576-97AE3F754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352" y="1988840"/>
            <a:ext cx="6000992" cy="410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0578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RELATIVE ESTIMATION – PLANNING POKER</a:t>
            </a:r>
            <a:endParaRPr lang="en-GB" dirty="0"/>
          </a:p>
        </p:txBody>
      </p:sp>
      <p:sp>
        <p:nvSpPr>
          <p:cNvPr id="3" name="Inhaltsplatzhalter 2"/>
          <p:cNvSpPr>
            <a:spLocks noGrp="1"/>
          </p:cNvSpPr>
          <p:nvPr>
            <p:ph sz="half" idx="1"/>
          </p:nvPr>
        </p:nvSpPr>
        <p:spPr>
          <a:xfrm>
            <a:off x="479376" y="1310727"/>
            <a:ext cx="5671456" cy="3126385"/>
          </a:xfrm>
        </p:spPr>
        <p:txBody>
          <a:bodyPr>
            <a:normAutofit fontScale="55000" lnSpcReduction="20000"/>
          </a:bodyPr>
          <a:lstStyle/>
          <a:p>
            <a:pPr marL="0" indent="0">
              <a:buNone/>
            </a:pPr>
            <a:r>
              <a:rPr lang="en-US" sz="3200" b="1" dirty="0"/>
              <a:t>Planning poker is a consensus-based technique for estimation. It helps avoiding the influence of the other participants. </a:t>
            </a:r>
            <a:endParaRPr lang="hr-HR" sz="3200" b="1" dirty="0"/>
          </a:p>
          <a:p>
            <a:pPr marL="0" indent="0">
              <a:buNone/>
            </a:pPr>
            <a:endParaRPr lang="hr-HR" sz="3200" b="1" dirty="0"/>
          </a:p>
          <a:p>
            <a:pPr marL="0" indent="0">
              <a:buNone/>
            </a:pPr>
            <a:r>
              <a:rPr lang="hr-HR" sz="3200" b="1" dirty="0"/>
              <a:t>Summary:</a:t>
            </a:r>
          </a:p>
          <a:p>
            <a:r>
              <a:rPr lang="hr-HR" sz="3200" b="1" dirty="0"/>
              <a:t>Define a reference story, assign a value</a:t>
            </a:r>
          </a:p>
          <a:p>
            <a:r>
              <a:rPr lang="hr-HR" sz="3200" b="1" dirty="0"/>
              <a:t>Everybody gets a set of „Planning poker cards” </a:t>
            </a:r>
          </a:p>
          <a:p>
            <a:r>
              <a:rPr lang="hr-HR" sz="3200" b="1" dirty="0"/>
              <a:t>Discuss a story</a:t>
            </a:r>
          </a:p>
          <a:p>
            <a:r>
              <a:rPr lang="hr-HR" sz="3200" b="1" dirty="0"/>
              <a:t>Pull up the cards at the same time</a:t>
            </a:r>
          </a:p>
          <a:p>
            <a:r>
              <a:rPr lang="hr-HR" sz="3200" b="1" dirty="0"/>
              <a:t>Discuss</a:t>
            </a:r>
          </a:p>
        </p:txBody>
      </p:sp>
      <p:sp>
        <p:nvSpPr>
          <p:cNvPr id="4" name="Inhaltsplatzhalter 3"/>
          <p:cNvSpPr>
            <a:spLocks noGrp="1"/>
          </p:cNvSpPr>
          <p:nvPr>
            <p:ph sz="half" idx="2"/>
          </p:nvPr>
        </p:nvSpPr>
        <p:spPr>
          <a:xfrm>
            <a:off x="6172199" y="1825624"/>
            <a:ext cx="5671457" cy="4502023"/>
          </a:xfrm>
        </p:spPr>
        <p:txBody>
          <a:bodyPr>
            <a:noAutofit/>
          </a:bodyPr>
          <a:lstStyle/>
          <a:p>
            <a:pPr marL="0" indent="0">
              <a:buNone/>
            </a:pPr>
            <a:r>
              <a:rPr lang="hr-HR" sz="1600" dirty="0"/>
              <a:t>T</a:t>
            </a:r>
            <a:r>
              <a:rPr lang="en-US" sz="1600" dirty="0"/>
              <a:t>he procedure: </a:t>
            </a:r>
            <a:endParaRPr lang="hr-HR" sz="1600" dirty="0"/>
          </a:p>
          <a:p>
            <a:r>
              <a:rPr lang="en-US" sz="1600" dirty="0"/>
              <a:t>User story is selected </a:t>
            </a:r>
            <a:endParaRPr lang="hr-HR" sz="1600" dirty="0"/>
          </a:p>
          <a:p>
            <a:r>
              <a:rPr lang="en-US" sz="1600" dirty="0"/>
              <a:t>Product owner (or scrum master) briefly explains the story and answers any related questions (2mins) </a:t>
            </a:r>
            <a:endParaRPr lang="hr-HR" sz="1600" dirty="0"/>
          </a:p>
          <a:p>
            <a:r>
              <a:rPr lang="en-US" sz="1600" dirty="0"/>
              <a:t>Voting occurs (1st round) </a:t>
            </a:r>
            <a:endParaRPr lang="hr-HR" sz="1600" dirty="0"/>
          </a:p>
          <a:p>
            <a:r>
              <a:rPr lang="en-US" sz="1600" dirty="0"/>
              <a:t>If the estimates show a large variation, a further 2 </a:t>
            </a:r>
            <a:r>
              <a:rPr lang="en-US" sz="1600" dirty="0" err="1"/>
              <a:t>mins</a:t>
            </a:r>
            <a:r>
              <a:rPr lang="en-US" sz="1600" dirty="0"/>
              <a:t> should be used to explain why the estimates should be higher or lower </a:t>
            </a:r>
            <a:endParaRPr lang="hr-HR" sz="1600" dirty="0"/>
          </a:p>
          <a:p>
            <a:r>
              <a:rPr lang="en-US" sz="1600" dirty="0"/>
              <a:t>Voting occurs (2nd round) </a:t>
            </a:r>
            <a:endParaRPr lang="hr-HR" sz="1600" dirty="0"/>
          </a:p>
          <a:p>
            <a:r>
              <a:rPr lang="en-US" sz="1600" dirty="0"/>
              <a:t>If the estimates still show a large variation, a further 2 </a:t>
            </a:r>
            <a:r>
              <a:rPr lang="en-US" sz="1600" dirty="0" err="1"/>
              <a:t>mins</a:t>
            </a:r>
            <a:r>
              <a:rPr lang="en-US" sz="1600" dirty="0"/>
              <a:t> should be used to re-explain/justify the estimates </a:t>
            </a:r>
            <a:endParaRPr lang="hr-HR" sz="1600" dirty="0"/>
          </a:p>
          <a:p>
            <a:r>
              <a:rPr lang="en-US" sz="1600" dirty="0"/>
              <a:t>Voting occurs (3rd round) </a:t>
            </a:r>
            <a:endParaRPr lang="hr-HR" sz="1600" dirty="0"/>
          </a:p>
          <a:p>
            <a:r>
              <a:rPr lang="en-US" sz="1600" dirty="0"/>
              <a:t>If, after the 3rd round of voting, no consensus can be reached regarding the size, the story is placed on hold </a:t>
            </a:r>
          </a:p>
        </p:txBody>
      </p:sp>
      <p:sp>
        <p:nvSpPr>
          <p:cNvPr id="6" name="Ellipse 5"/>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C700932-EC4C-5B4B-9186-2FEF3C252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95" y="4365104"/>
            <a:ext cx="4873728" cy="2497282"/>
          </a:xfrm>
          <a:prstGeom prst="rect">
            <a:avLst/>
          </a:prstGeom>
        </p:spPr>
      </p:pic>
    </p:spTree>
    <p:extLst>
      <p:ext uri="{BB962C8B-B14F-4D97-AF65-F5344CB8AC3E}">
        <p14:creationId xmlns:p14="http://schemas.microsoft.com/office/powerpoint/2010/main" val="237192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p:cNvSpPr/>
          <p:nvPr/>
        </p:nvSpPr>
        <p:spPr>
          <a:xfrm>
            <a:off x="763123"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2458778"/>
            <a:ext cx="5181600" cy="3085031"/>
          </a:xfrm>
        </p:spPr>
      </p:pic>
      <p:sp>
        <p:nvSpPr>
          <p:cNvPr id="2" name="Titel 1"/>
          <p:cNvSpPr>
            <a:spLocks noGrp="1"/>
          </p:cNvSpPr>
          <p:nvPr>
            <p:ph type="title"/>
          </p:nvPr>
        </p:nvSpPr>
        <p:spPr/>
        <p:txBody>
          <a:bodyPr/>
          <a:lstStyle/>
          <a:p>
            <a:r>
              <a:rPr lang="en-US" dirty="0">
                <a:solidFill>
                  <a:schemeClr val="bg1"/>
                </a:solidFill>
              </a:rPr>
              <a:t>1</a:t>
            </a:r>
            <a:r>
              <a:rPr lang="hr-HR" dirty="0"/>
              <a:t>  </a:t>
            </a:r>
            <a:r>
              <a:rPr lang="en-US" dirty="0"/>
              <a:t> </a:t>
            </a:r>
            <a:r>
              <a:rPr lang="hr-HR" dirty="0"/>
              <a:t> </a:t>
            </a:r>
            <a:r>
              <a:rPr lang="en-US" dirty="0"/>
              <a:t>SPRINT PLANNING</a:t>
            </a:r>
            <a:endParaRPr lang="en-GB" dirty="0"/>
          </a:p>
        </p:txBody>
      </p:sp>
      <p:pic>
        <p:nvPicPr>
          <p:cNvPr id="5" name="Inhaltsplatzhalt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249006" y="1506828"/>
            <a:ext cx="3964580" cy="3567448"/>
          </a:xfrm>
        </p:spPr>
      </p:pic>
      <p:sp>
        <p:nvSpPr>
          <p:cNvPr id="8" name="Pfeil nach unten 7"/>
          <p:cNvSpPr/>
          <p:nvPr/>
        </p:nvSpPr>
        <p:spPr>
          <a:xfrm>
            <a:off x="7315200" y="1094704"/>
            <a:ext cx="1030310" cy="1043189"/>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525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63123"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1</a:t>
            </a:r>
            <a:r>
              <a:rPr lang="hr-HR" dirty="0"/>
              <a:t>  </a:t>
            </a:r>
            <a:r>
              <a:rPr lang="en-US" dirty="0"/>
              <a:t> </a:t>
            </a:r>
            <a:r>
              <a:rPr lang="hr-HR" dirty="0"/>
              <a:t> </a:t>
            </a:r>
            <a:r>
              <a:rPr lang="en-US" dirty="0"/>
              <a:t>SPRINT PLANNING</a:t>
            </a:r>
            <a:endParaRPr lang="en-GB" dirty="0"/>
          </a:p>
        </p:txBody>
      </p:sp>
      <p:sp>
        <p:nvSpPr>
          <p:cNvPr id="3" name="Inhaltsplatzhalter 2"/>
          <p:cNvSpPr>
            <a:spLocks noGrp="1"/>
          </p:cNvSpPr>
          <p:nvPr>
            <p:ph sz="half" idx="1"/>
          </p:nvPr>
        </p:nvSpPr>
        <p:spPr>
          <a:xfrm>
            <a:off x="551384" y="1825625"/>
            <a:ext cx="5181600" cy="4351338"/>
          </a:xfrm>
        </p:spPr>
        <p:txBody>
          <a:bodyPr>
            <a:normAutofit/>
          </a:bodyPr>
          <a:lstStyle/>
          <a:p>
            <a:r>
              <a:rPr lang="en-GB" sz="2000" dirty="0"/>
              <a:t>Sprint Planning is a two part meeting to plan work for the sprint and answers the following:</a:t>
            </a:r>
          </a:p>
          <a:p>
            <a:pPr lvl="0"/>
            <a:r>
              <a:rPr lang="en-GB" sz="2000" b="1" dirty="0"/>
              <a:t>WHAT </a:t>
            </a:r>
            <a:r>
              <a:rPr lang="en-GB" sz="2000" dirty="0"/>
              <a:t>can be delivered in the Increment resulting from the upcoming Sprint? </a:t>
            </a:r>
            <a:r>
              <a:rPr lang="en-GB" sz="2000" i="1" dirty="0"/>
              <a:t>(Product Owner presents the User stories)</a:t>
            </a:r>
            <a:endParaRPr lang="en-GB" sz="2000" dirty="0"/>
          </a:p>
          <a:p>
            <a:pPr lvl="0"/>
            <a:r>
              <a:rPr lang="en-GB" sz="2000" b="1" dirty="0"/>
              <a:t>HOW</a:t>
            </a:r>
            <a:r>
              <a:rPr lang="en-GB" sz="2000" dirty="0"/>
              <a:t> will the work needed to deliver the Increment be achieved? </a:t>
            </a:r>
            <a:r>
              <a:rPr lang="en-GB" sz="2000" i="1" dirty="0"/>
              <a:t>(Team breaks down the User stories in Tasks to fill the Sprint Backlog)</a:t>
            </a:r>
            <a:r>
              <a:rPr lang="en-GB" sz="2000" b="1" dirty="0"/>
              <a:t> </a:t>
            </a:r>
            <a:endParaRPr lang="en-GB" sz="2000" dirty="0"/>
          </a:p>
          <a:p>
            <a:pPr marL="0" indent="0">
              <a:buNone/>
            </a:pPr>
            <a:endParaRPr lang="en-GB" sz="2000" dirty="0"/>
          </a:p>
        </p:txBody>
      </p:sp>
      <p:sp>
        <p:nvSpPr>
          <p:cNvPr id="4" name="Inhaltsplatzhalter 3"/>
          <p:cNvSpPr>
            <a:spLocks noGrp="1"/>
          </p:cNvSpPr>
          <p:nvPr>
            <p:ph sz="half" idx="2"/>
          </p:nvPr>
        </p:nvSpPr>
        <p:spPr>
          <a:xfrm>
            <a:off x="6172200" y="908720"/>
            <a:ext cx="5395686" cy="4351338"/>
          </a:xfrm>
        </p:spPr>
        <p:txBody>
          <a:bodyPr>
            <a:normAutofit/>
          </a:bodyPr>
          <a:lstStyle/>
          <a:p>
            <a:r>
              <a:rPr lang="en-US" sz="2000" dirty="0"/>
              <a:t>When: First day of each sprint</a:t>
            </a:r>
          </a:p>
          <a:p>
            <a:r>
              <a:rPr lang="en-US" sz="2000" dirty="0"/>
              <a:t>Duration: 2 hours for every week of sprint</a:t>
            </a:r>
            <a:r>
              <a:rPr lang="hr-HR" sz="2000" dirty="0"/>
              <a:t> </a:t>
            </a:r>
            <a:endParaRPr lang="en-US" sz="2000" dirty="0"/>
          </a:p>
          <a:p>
            <a:r>
              <a:rPr lang="en-US" sz="2000" dirty="0"/>
              <a:t>Who: </a:t>
            </a:r>
            <a:r>
              <a:rPr lang="hr-HR" sz="2000" dirty="0"/>
              <a:t>Scrum Team </a:t>
            </a:r>
            <a:r>
              <a:rPr lang="en-US" sz="2000" dirty="0"/>
              <a:t>(optional: stakeholders)</a:t>
            </a:r>
          </a:p>
          <a:p>
            <a:endParaRPr lang="en-GB" sz="2000" dirty="0"/>
          </a:p>
        </p:txBody>
      </p:sp>
      <p:pic>
        <p:nvPicPr>
          <p:cNvPr id="141314" name="Picture 2">
            <a:extLst>
              <a:ext uri="{FF2B5EF4-FFF2-40B4-BE49-F238E27FC236}">
                <a16:creationId xmlns:a16="http://schemas.microsoft.com/office/drawing/2014/main" id="{5F5C2640-B853-1D47-A369-66BD5A2E3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44" y="2779557"/>
            <a:ext cx="6507048" cy="350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058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63123"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1</a:t>
            </a:r>
            <a:r>
              <a:rPr lang="en-US" dirty="0">
                <a:solidFill>
                  <a:schemeClr val="bg1"/>
                </a:solidFill>
              </a:rPr>
              <a:t> </a:t>
            </a:r>
            <a:r>
              <a:rPr lang="hr-HR" dirty="0"/>
              <a:t>  </a:t>
            </a:r>
            <a:r>
              <a:rPr lang="en-US" dirty="0"/>
              <a:t>SPRINT PLANNING - AGENDA</a:t>
            </a:r>
            <a:endParaRPr lang="en-GB" dirty="0"/>
          </a:p>
        </p:txBody>
      </p:sp>
      <p:graphicFrame>
        <p:nvGraphicFramePr>
          <p:cNvPr id="4" name="Tabelle 3"/>
          <p:cNvGraphicFramePr>
            <a:graphicFrameLocks noGrp="1"/>
          </p:cNvGraphicFramePr>
          <p:nvPr/>
        </p:nvGraphicFramePr>
        <p:xfrm>
          <a:off x="983742" y="1473570"/>
          <a:ext cx="10697396" cy="4805125"/>
        </p:xfrm>
        <a:graphic>
          <a:graphicData uri="http://schemas.openxmlformats.org/drawingml/2006/table">
            <a:tbl>
              <a:tblPr firstRow="1" firstCol="1" bandRow="1">
                <a:tableStyleId>{7E9639D4-E3E2-4D34-9284-5A2195B3D0D7}</a:tableStyleId>
              </a:tblPr>
              <a:tblGrid>
                <a:gridCol w="5455695">
                  <a:extLst>
                    <a:ext uri="{9D8B030D-6E8A-4147-A177-3AD203B41FA5}">
                      <a16:colId xmlns:a16="http://schemas.microsoft.com/office/drawing/2014/main" val="20000"/>
                    </a:ext>
                  </a:extLst>
                </a:gridCol>
                <a:gridCol w="5241701">
                  <a:extLst>
                    <a:ext uri="{9D8B030D-6E8A-4147-A177-3AD203B41FA5}">
                      <a16:colId xmlns:a16="http://schemas.microsoft.com/office/drawing/2014/main" val="20001"/>
                    </a:ext>
                  </a:extLst>
                </a:gridCol>
              </a:tblGrid>
              <a:tr h="480203">
                <a:tc gridSpan="2">
                  <a:txBody>
                    <a:bodyPr/>
                    <a:lstStyle/>
                    <a:p>
                      <a:pPr marL="0" marR="0" algn="ctr">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Agenda</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9933"/>
                    </a:solidFill>
                  </a:tcPr>
                </a:tc>
                <a:tc hMerge="1">
                  <a:txBody>
                    <a:bodyPr/>
                    <a:lstStyle/>
                    <a:p>
                      <a:endParaRPr lang="en-GB"/>
                    </a:p>
                  </a:txBody>
                  <a:tcPr/>
                </a:tc>
                <a:extLst>
                  <a:ext uri="{0D108BD9-81ED-4DB2-BD59-A6C34878D82A}">
                    <a16:rowId xmlns:a16="http://schemas.microsoft.com/office/drawing/2014/main" val="10000"/>
                  </a:ext>
                </a:extLst>
              </a:tr>
              <a:tr h="1253066">
                <a:tc>
                  <a:txBody>
                    <a:bodyPr/>
                    <a:lstStyle/>
                    <a:p>
                      <a:pPr marL="0" marR="0" algn="ctr">
                        <a:lnSpc>
                          <a:spcPct val="107000"/>
                        </a:lnSpc>
                        <a:spcBef>
                          <a:spcPts val="0"/>
                        </a:spcBef>
                        <a:spcAft>
                          <a:spcPts val="0"/>
                        </a:spcAft>
                      </a:pPr>
                      <a:r>
                        <a:rPr lang="en-GB" sz="2000" b="1" dirty="0">
                          <a:solidFill>
                            <a:schemeClr val="bg1"/>
                          </a:solidFill>
                          <a:effectLst/>
                          <a:latin typeface="Arial" panose="020B0604020202020204" pitchFamily="34" charset="0"/>
                          <a:cs typeface="Arial" panose="020B0604020202020204" pitchFamily="34" charset="0"/>
                        </a:rPr>
                        <a:t>WHAT </a:t>
                      </a:r>
                      <a:endParaRPr lang="hr-HR" sz="2000" b="1" dirty="0">
                        <a:solidFill>
                          <a:schemeClr val="bg1"/>
                        </a:solidFill>
                        <a:effectLst/>
                        <a:latin typeface="Arial" panose="020B0604020202020204" pitchFamily="34" charset="0"/>
                        <a:cs typeface="Arial" panose="020B0604020202020204" pitchFamily="34" charset="0"/>
                      </a:endParaRPr>
                    </a:p>
                    <a:p>
                      <a:pPr marL="0" marR="0" lvl="1" algn="ctr" defTabSz="914400" rtl="0" eaLnBrk="1" latinLnBrk="0" hangingPunct="1">
                        <a:lnSpc>
                          <a:spcPct val="107000"/>
                        </a:lnSpc>
                        <a:spcBef>
                          <a:spcPts val="0"/>
                        </a:spcBef>
                        <a:spcAft>
                          <a:spcPts val="0"/>
                        </a:spcAft>
                      </a:pPr>
                      <a:r>
                        <a:rPr lang="en-US" sz="1600" b="0" i="1" kern="1200" dirty="0">
                          <a:solidFill>
                            <a:schemeClr val="bg1"/>
                          </a:solidFill>
                          <a:effectLst/>
                          <a:latin typeface="Arial" panose="020B0604020202020204" pitchFamily="34" charset="0"/>
                          <a:ea typeface="+mn-ea"/>
                          <a:cs typeface="Arial" panose="020B0604020202020204" pitchFamily="34" charset="0"/>
                        </a:rPr>
                        <a:t>Creating </a:t>
                      </a:r>
                      <a:r>
                        <a:rPr lang="hr-HR" sz="1600" b="0" i="1" kern="1200" dirty="0">
                          <a:solidFill>
                            <a:schemeClr val="bg1"/>
                          </a:solidFill>
                          <a:effectLst/>
                          <a:latin typeface="Arial" panose="020B0604020202020204" pitchFamily="34" charset="0"/>
                          <a:ea typeface="+mn-ea"/>
                          <a:cs typeface="Arial" panose="020B0604020202020204" pitchFamily="34" charset="0"/>
                        </a:rPr>
                        <a:t>Sprint </a:t>
                      </a:r>
                      <a:r>
                        <a:rPr lang="en-US" sz="1600" b="0" i="1" kern="1200" dirty="0">
                          <a:solidFill>
                            <a:schemeClr val="bg1"/>
                          </a:solidFill>
                          <a:effectLst/>
                          <a:latin typeface="Arial" panose="020B0604020202020204" pitchFamily="34" charset="0"/>
                          <a:ea typeface="+mn-ea"/>
                          <a:cs typeface="Arial" panose="020B0604020202020204" pitchFamily="34" charset="0"/>
                        </a:rPr>
                        <a:t>Backlog </a:t>
                      </a:r>
                    </a:p>
                    <a:p>
                      <a:pPr marL="0" marR="0" lvl="1" algn="ctr" defTabSz="914400" rtl="0" eaLnBrk="1" latinLnBrk="0" hangingPunct="1">
                        <a:lnSpc>
                          <a:spcPct val="107000"/>
                        </a:lnSpc>
                        <a:spcBef>
                          <a:spcPts val="0"/>
                        </a:spcBef>
                        <a:spcAft>
                          <a:spcPts val="0"/>
                        </a:spcAft>
                      </a:pPr>
                      <a:r>
                        <a:rPr lang="en-US" sz="1600" b="0" i="1" kern="1200" dirty="0">
                          <a:solidFill>
                            <a:schemeClr val="bg1"/>
                          </a:solidFill>
                          <a:effectLst/>
                          <a:latin typeface="Arial" panose="020B0604020202020204" pitchFamily="34" charset="0"/>
                          <a:ea typeface="+mn-ea"/>
                          <a:cs typeface="Arial" panose="020B0604020202020204" pitchFamily="34" charset="0"/>
                        </a:rPr>
                        <a:t>Determining the Sprint Goal. </a:t>
                      </a:r>
                    </a:p>
                    <a:p>
                      <a:pPr marL="0" marR="0" lvl="1" algn="ctr" defTabSz="914400" rtl="0" eaLnBrk="1" latinLnBrk="0" hangingPunct="1">
                        <a:lnSpc>
                          <a:spcPct val="107000"/>
                        </a:lnSpc>
                        <a:spcBef>
                          <a:spcPts val="0"/>
                        </a:spcBef>
                        <a:spcAft>
                          <a:spcPts val="0"/>
                        </a:spcAft>
                      </a:pPr>
                      <a:r>
                        <a:rPr lang="en-US" sz="1600" b="0" i="1" kern="1200" dirty="0">
                          <a:solidFill>
                            <a:schemeClr val="bg1"/>
                          </a:solidFill>
                          <a:effectLst/>
                          <a:latin typeface="Arial" panose="020B0604020202020204" pitchFamily="34" charset="0"/>
                          <a:ea typeface="+mn-ea"/>
                          <a:cs typeface="Arial" panose="020B0604020202020204" pitchFamily="34" charset="0"/>
                        </a:rPr>
                        <a:t>Participants: Scrum Team</a:t>
                      </a:r>
                    </a:p>
                    <a:p>
                      <a:pPr marL="0" marR="0" algn="ctr">
                        <a:lnSpc>
                          <a:spcPct val="107000"/>
                        </a:lnSpc>
                        <a:spcBef>
                          <a:spcPts val="0"/>
                        </a:spcBef>
                        <a:spcAft>
                          <a:spcPts val="0"/>
                        </a:spcAft>
                      </a:pPr>
                      <a:endParaRPr lang="en-GB"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algn="ctr">
                        <a:lnSpc>
                          <a:spcPct val="107000"/>
                        </a:lnSpc>
                        <a:spcBef>
                          <a:spcPts val="0"/>
                        </a:spcBef>
                        <a:spcAft>
                          <a:spcPts val="0"/>
                        </a:spcAft>
                      </a:pPr>
                      <a:r>
                        <a:rPr lang="en-GB" sz="2000" b="1" dirty="0">
                          <a:solidFill>
                            <a:schemeClr val="bg1"/>
                          </a:solidFill>
                          <a:effectLst/>
                          <a:latin typeface="Arial" panose="020B0604020202020204" pitchFamily="34" charset="0"/>
                          <a:cs typeface="Arial" panose="020B0604020202020204" pitchFamily="34" charset="0"/>
                        </a:rPr>
                        <a:t>HOW</a:t>
                      </a:r>
                      <a:endParaRPr lang="hr-HR" sz="1600" b="0" i="1" kern="1200" dirty="0">
                        <a:solidFill>
                          <a:schemeClr val="bg1"/>
                        </a:solidFill>
                        <a:effectLst/>
                        <a:latin typeface="Arial" panose="020B0604020202020204" pitchFamily="34" charset="0"/>
                        <a:ea typeface="+mn-ea"/>
                        <a:cs typeface="Arial" panose="020B0604020202020204" pitchFamily="34" charset="0"/>
                      </a:endParaRPr>
                    </a:p>
                    <a:p>
                      <a:pPr marL="0" marR="0" lvl="1" algn="ctr" defTabSz="914400" rtl="0" eaLnBrk="1" latinLnBrk="0" hangingPunct="1">
                        <a:lnSpc>
                          <a:spcPct val="107000"/>
                        </a:lnSpc>
                        <a:spcBef>
                          <a:spcPts val="0"/>
                        </a:spcBef>
                        <a:spcAft>
                          <a:spcPts val="0"/>
                        </a:spcAft>
                      </a:pPr>
                      <a:r>
                        <a:rPr lang="en-US" sz="1600" b="0" i="1" kern="1200" dirty="0">
                          <a:solidFill>
                            <a:schemeClr val="bg1"/>
                          </a:solidFill>
                          <a:effectLst/>
                          <a:latin typeface="Arial" panose="020B0604020202020204" pitchFamily="34" charset="0"/>
                          <a:ea typeface="+mn-ea"/>
                          <a:cs typeface="Arial" panose="020B0604020202020204" pitchFamily="34" charset="0"/>
                        </a:rPr>
                        <a:t>Participants: Scrum Master, </a:t>
                      </a:r>
                      <a:r>
                        <a:rPr lang="hr-HR" sz="1600" b="0" i="1" kern="1200" dirty="0">
                          <a:solidFill>
                            <a:schemeClr val="bg1"/>
                          </a:solidFill>
                          <a:effectLst/>
                          <a:latin typeface="Arial" panose="020B0604020202020204" pitchFamily="34" charset="0"/>
                          <a:ea typeface="+mn-ea"/>
                          <a:cs typeface="Arial" panose="020B0604020202020204" pitchFamily="34" charset="0"/>
                        </a:rPr>
                        <a:t>Development</a:t>
                      </a:r>
                      <a:r>
                        <a:rPr lang="en-US" sz="1600" b="0" i="1" kern="1200" dirty="0">
                          <a:solidFill>
                            <a:schemeClr val="bg1"/>
                          </a:solidFill>
                          <a:effectLst/>
                          <a:latin typeface="Arial" panose="020B0604020202020204" pitchFamily="34" charset="0"/>
                          <a:ea typeface="+mn-ea"/>
                          <a:cs typeface="Arial" panose="020B0604020202020204" pitchFamily="34" charset="0"/>
                        </a:rPr>
                        <a:t> Team</a:t>
                      </a:r>
                    </a:p>
                    <a:p>
                      <a:pPr marL="0" marR="0" lvl="1" algn="ctr" defTabSz="914400" rtl="0" eaLnBrk="1" latinLnBrk="0" hangingPunct="1">
                        <a:lnSpc>
                          <a:spcPct val="107000"/>
                        </a:lnSpc>
                        <a:spcBef>
                          <a:spcPts val="0"/>
                        </a:spcBef>
                        <a:spcAft>
                          <a:spcPts val="0"/>
                        </a:spcAft>
                      </a:pPr>
                      <a:r>
                        <a:rPr lang="en-US" sz="1600" b="0" i="1" kern="1200" dirty="0">
                          <a:solidFill>
                            <a:schemeClr val="bg1"/>
                          </a:solidFill>
                          <a:effectLst/>
                          <a:latin typeface="Arial" panose="020B0604020202020204" pitchFamily="34" charset="0"/>
                          <a:ea typeface="+mn-ea"/>
                          <a:cs typeface="Arial" panose="020B0604020202020204" pitchFamily="34" charset="0"/>
                        </a:rPr>
                        <a:t>Creating Sprint Backlog </a:t>
                      </a:r>
                    </a:p>
                    <a:p>
                      <a:pPr marL="0" marR="0" algn="ctr">
                        <a:lnSpc>
                          <a:spcPct val="107000"/>
                        </a:lnSpc>
                        <a:spcBef>
                          <a:spcPts val="0"/>
                        </a:spcBef>
                        <a:spcAft>
                          <a:spcPts val="0"/>
                        </a:spcAft>
                      </a:pPr>
                      <a:endParaRPr lang="en-GB"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0001"/>
                  </a:ext>
                </a:extLst>
              </a:tr>
              <a:tr h="2896726">
                <a:tc>
                  <a:txBody>
                    <a:bodyPr/>
                    <a:lstStyle/>
                    <a:p>
                      <a:pPr marL="342900" marR="0" lvl="0" indent="-342900">
                        <a:lnSpc>
                          <a:spcPct val="107000"/>
                        </a:lnSpc>
                        <a:spcBef>
                          <a:spcPts val="0"/>
                        </a:spcBef>
                        <a:spcAft>
                          <a:spcPts val="0"/>
                        </a:spcAft>
                        <a:buFont typeface="Symbol" panose="05050102010706020507" pitchFamily="18" charset="2"/>
                        <a:buChar char=""/>
                      </a:pPr>
                      <a:endParaRPr lang="hr-HR" sz="1800" b="0" dirty="0">
                        <a:effectLst/>
                        <a:latin typeface="Arial" panose="020B060402020202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Discuss team capacity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Identify sprint goal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Identify user stories needed to achieve sprint goal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Clarify requirements for these user stories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Update product backlog: split, delete, combine, move stories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Estimate user stories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Commit to sprint goal and user stories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endParaRPr lang="hr-HR" sz="1800" b="0" dirty="0">
                        <a:effectLst/>
                        <a:latin typeface="Arial" panose="020B060402020202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Decide how to achieve the sprint goal (design)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Clarify requirements further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Negotiate trade-offs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Break down stories into tasks </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Arial" panose="020B0604020202020204" pitchFamily="34" charset="0"/>
                          <a:cs typeface="Arial" panose="020B0604020202020204" pitchFamily="34" charset="0"/>
                        </a:rPr>
                        <a:t>Update Scrum board</a:t>
                      </a:r>
                    </a:p>
                    <a:p>
                      <a:pPr marL="0" marR="0">
                        <a:lnSpc>
                          <a:spcPct val="107000"/>
                        </a:lnSpc>
                        <a:spcBef>
                          <a:spcPts val="0"/>
                        </a:spcBef>
                        <a:spcAft>
                          <a:spcPts val="0"/>
                        </a:spcAft>
                      </a:pPr>
                      <a:r>
                        <a:rPr lang="en-GB" sz="1800" b="0" dirty="0">
                          <a:effectLst/>
                          <a:latin typeface="Arial" panose="020B0604020202020204" pitchFamily="34" charset="0"/>
                          <a:cs typeface="Arial" panose="020B0604020202020204" pitchFamily="34" charset="0"/>
                        </a:rPr>
                        <a:t> </a:t>
                      </a:r>
                      <a:endParaRPr lang="en-GB" sz="18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pic>
        <p:nvPicPr>
          <p:cNvPr id="6"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7205" y="4481849"/>
            <a:ext cx="2433134" cy="2189408"/>
          </a:xfrm>
          <a:prstGeom prst="rect">
            <a:avLst/>
          </a:prstGeom>
        </p:spPr>
      </p:pic>
    </p:spTree>
    <p:extLst>
      <p:ext uri="{BB962C8B-B14F-4D97-AF65-F5344CB8AC3E}">
        <p14:creationId xmlns:p14="http://schemas.microsoft.com/office/powerpoint/2010/main" val="2793921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72732" y="631401"/>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a:xfrm>
            <a:off x="838200" y="548680"/>
            <a:ext cx="10515600" cy="727778"/>
          </a:xfrm>
        </p:spPr>
        <p:txBody>
          <a:bodyPr/>
          <a:lstStyle/>
          <a:p>
            <a:r>
              <a:rPr lang="hr-HR" dirty="0">
                <a:solidFill>
                  <a:schemeClr val="bg1"/>
                </a:solidFill>
              </a:rPr>
              <a:t>B    </a:t>
            </a:r>
            <a:r>
              <a:rPr lang="en-US" dirty="0"/>
              <a:t>SPRINT BACKLOG</a:t>
            </a:r>
            <a:endParaRPr lang="en-GB" dirty="0"/>
          </a:p>
        </p:txBody>
      </p:sp>
      <p:sp>
        <p:nvSpPr>
          <p:cNvPr id="3" name="Inhaltsplatzhalter 2"/>
          <p:cNvSpPr>
            <a:spLocks noGrp="1"/>
          </p:cNvSpPr>
          <p:nvPr>
            <p:ph idx="1"/>
          </p:nvPr>
        </p:nvSpPr>
        <p:spPr>
          <a:xfrm>
            <a:off x="852715" y="1617852"/>
            <a:ext cx="4764314" cy="3941119"/>
          </a:xfrm>
        </p:spPr>
        <p:txBody>
          <a:bodyPr>
            <a:normAutofit fontScale="92500" lnSpcReduction="20000"/>
          </a:bodyPr>
          <a:lstStyle/>
          <a:p>
            <a:pPr marL="0" indent="0">
              <a:buNone/>
            </a:pPr>
            <a:r>
              <a:rPr lang="en-US" b="1" dirty="0"/>
              <a:t>Sprint Backlog: Scrum Artifact that provides an overview of the development work to realize a Sprint’s goal, typically a forecast of functionality and the work needed to deliver that functionality. </a:t>
            </a:r>
            <a:endParaRPr lang="hr-HR" b="1" dirty="0"/>
          </a:p>
          <a:p>
            <a:pPr marL="0" indent="0">
              <a:buNone/>
            </a:pPr>
            <a:r>
              <a:rPr lang="hr-HR" b="1" dirty="0"/>
              <a:t>... </a:t>
            </a:r>
            <a:r>
              <a:rPr lang="en-US" b="1" dirty="0"/>
              <a:t>Managed by the Development Team</a:t>
            </a:r>
            <a:endParaRPr lang="hr-HR" b="1" dirty="0"/>
          </a:p>
          <a:p>
            <a:pPr marL="0" indent="0">
              <a:buNone/>
            </a:pPr>
            <a:endParaRPr lang="hr-HR" b="1" dirty="0"/>
          </a:p>
          <a:p>
            <a:pPr marL="0" indent="0">
              <a:buNone/>
            </a:pPr>
            <a:r>
              <a:rPr lang="hr-HR" dirty="0"/>
              <a:t>... </a:t>
            </a:r>
            <a:r>
              <a:rPr lang="en-US" dirty="0"/>
              <a:t>List of user stories, tasks and other activities team commits to deliver in order to achieve sprint goal </a:t>
            </a:r>
          </a:p>
          <a:p>
            <a:pPr marL="0" indent="0">
              <a:buNone/>
            </a:pPr>
            <a:endParaRPr lang="hr-HR" dirty="0"/>
          </a:p>
          <a:p>
            <a:pPr marL="0" indent="0">
              <a:buNone/>
            </a:pPr>
            <a:endParaRPr lang="en-GB" dirty="0"/>
          </a:p>
        </p:txBody>
      </p:sp>
      <p:pic>
        <p:nvPicPr>
          <p:cNvPr id="5" name="Inhaltsplatzhalter 4"/>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7326539" y="1487224"/>
            <a:ext cx="3863975" cy="3817937"/>
          </a:xfrm>
        </p:spPr>
      </p:pic>
      <p:graphicFrame>
        <p:nvGraphicFramePr>
          <p:cNvPr id="7" name="Tabelle 6"/>
          <p:cNvGraphicFramePr>
            <a:graphicFrameLocks noGrp="1"/>
          </p:cNvGraphicFramePr>
          <p:nvPr/>
        </p:nvGraphicFramePr>
        <p:xfrm>
          <a:off x="7674221" y="2505250"/>
          <a:ext cx="2254992" cy="3178808"/>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902968">
                <a:tc>
                  <a:txBody>
                    <a:bodyPr/>
                    <a:lstStyle/>
                    <a:p>
                      <a:r>
                        <a:rPr lang="hr-HR" sz="2400" b="1" dirty="0">
                          <a:solidFill>
                            <a:schemeClr val="bg1"/>
                          </a:solidFill>
                        </a:rPr>
                        <a:t>FA</a:t>
                      </a:r>
                    </a:p>
                    <a:p>
                      <a:r>
                        <a:rPr lang="hr-HR" b="1" dirty="0">
                          <a:solidFill>
                            <a:schemeClr val="bg1"/>
                          </a:solidFill>
                        </a:rPr>
                        <a:t>                </a:t>
                      </a:r>
                      <a:r>
                        <a:rPr lang="hr-HR" b="0" i="1" dirty="0">
                          <a:solidFill>
                            <a:schemeClr val="bg1"/>
                          </a:solidFill>
                        </a:rPr>
                        <a:t>FA points</a:t>
                      </a:r>
                      <a:endParaRPr lang="en-GB"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sz="2400" b="1" dirty="0">
                          <a:solidFill>
                            <a:schemeClr val="bg1"/>
                          </a:solidFill>
                        </a:rPr>
                        <a:t>FB</a:t>
                      </a:r>
                    </a:p>
                    <a:p>
                      <a:r>
                        <a:rPr lang="hr-HR" b="1" dirty="0">
                          <a:solidFill>
                            <a:schemeClr val="bg1"/>
                          </a:solidFill>
                        </a:rPr>
                        <a:t>                </a:t>
                      </a:r>
                      <a:r>
                        <a:rPr lang="hr-HR" b="0" i="1" dirty="0">
                          <a:solidFill>
                            <a:schemeClr val="bg1"/>
                          </a:solidFill>
                        </a:rPr>
                        <a:t>FB points</a:t>
                      </a:r>
                      <a:endParaRPr lang="en-GB" b="0" i="1" dirty="0">
                        <a:solidFill>
                          <a:schemeClr val="bg1"/>
                        </a:solidFill>
                      </a:endParaRPr>
                    </a:p>
                    <a:p>
                      <a:endParaRPr lang="hr-HR" sz="1100"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hr-HR" sz="2400" b="1" dirty="0">
                          <a:solidFill>
                            <a:schemeClr val="bg1"/>
                          </a:solidFill>
                        </a:rPr>
                        <a:t>FC</a:t>
                      </a:r>
                    </a:p>
                    <a:p>
                      <a:r>
                        <a:rPr lang="hr-HR" b="1" dirty="0">
                          <a:solidFill>
                            <a:schemeClr val="bg1"/>
                          </a:solidFill>
                        </a:rPr>
                        <a:t>               </a:t>
                      </a:r>
                      <a:r>
                        <a:rPr lang="hr-HR" b="0" i="1" dirty="0">
                          <a:solidFill>
                            <a:schemeClr val="bg1"/>
                          </a:solidFill>
                        </a:rPr>
                        <a:t>FC points</a:t>
                      </a:r>
                      <a:endParaRPr lang="en-GB" b="0" i="1" dirty="0">
                        <a:solidFill>
                          <a:schemeClr val="bg1"/>
                        </a:solidFill>
                      </a:endParaRPr>
                    </a:p>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84551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6002"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B</a:t>
            </a:r>
            <a:r>
              <a:rPr lang="hr-HR" dirty="0"/>
              <a:t>  </a:t>
            </a:r>
            <a:r>
              <a:rPr lang="en-US" dirty="0"/>
              <a:t> </a:t>
            </a:r>
            <a:r>
              <a:rPr lang="hr-HR" dirty="0"/>
              <a:t> </a:t>
            </a:r>
            <a:r>
              <a:rPr lang="en-US" dirty="0"/>
              <a:t>SPRINT BACKLOG</a:t>
            </a:r>
            <a:endParaRPr lang="en-GB" dirty="0"/>
          </a:p>
        </p:txBody>
      </p:sp>
      <p:sp>
        <p:nvSpPr>
          <p:cNvPr id="3" name="Inhaltsplatzhalter 2"/>
          <p:cNvSpPr>
            <a:spLocks noGrp="1"/>
          </p:cNvSpPr>
          <p:nvPr>
            <p:ph sz="half" idx="1"/>
          </p:nvPr>
        </p:nvSpPr>
        <p:spPr>
          <a:xfrm>
            <a:off x="623392" y="1340768"/>
            <a:ext cx="5181600" cy="3801898"/>
          </a:xfrm>
        </p:spPr>
        <p:txBody>
          <a:bodyPr>
            <a:normAutofit fontScale="92500" lnSpcReduction="10000"/>
          </a:bodyPr>
          <a:lstStyle/>
          <a:p>
            <a:r>
              <a:rPr lang="en-GB" dirty="0"/>
              <a:t>Sprint backlog is a list of user stories, tasks and other activities team commits to deliver in order to achieve sprint goal. The sprint backlog comes from the product backlog, but it contains only items, that can be completed during respective sprint. </a:t>
            </a:r>
          </a:p>
          <a:p>
            <a:endParaRPr lang="en-US" dirty="0"/>
          </a:p>
          <a:p>
            <a:endParaRPr lang="en-GB" dirty="0"/>
          </a:p>
        </p:txBody>
      </p:sp>
      <p:sp>
        <p:nvSpPr>
          <p:cNvPr id="4" name="Inhaltsplatzhalter 3"/>
          <p:cNvSpPr>
            <a:spLocks noGrp="1"/>
          </p:cNvSpPr>
          <p:nvPr>
            <p:ph sz="half" idx="2"/>
          </p:nvPr>
        </p:nvSpPr>
        <p:spPr>
          <a:xfrm>
            <a:off x="631232" y="3789040"/>
            <a:ext cx="5181600" cy="1872208"/>
          </a:xfrm>
        </p:spPr>
        <p:txBody>
          <a:bodyPr>
            <a:normAutofit fontScale="92500" lnSpcReduction="10000"/>
          </a:bodyPr>
          <a:lstStyle/>
          <a:p>
            <a:pPr lvl="0"/>
            <a:r>
              <a:rPr lang="en-GB" sz="2000" dirty="0"/>
              <a:t>Features are selected from Product Backlog by </a:t>
            </a:r>
            <a:r>
              <a:rPr lang="hr-HR" sz="2000" dirty="0"/>
              <a:t>Development t</a:t>
            </a:r>
            <a:r>
              <a:rPr lang="en-GB" sz="2000" dirty="0" err="1"/>
              <a:t>eam</a:t>
            </a:r>
            <a:r>
              <a:rPr lang="en-GB" sz="2000" dirty="0"/>
              <a:t> on the basis of their priorities</a:t>
            </a:r>
          </a:p>
          <a:p>
            <a:pPr lvl="0"/>
            <a:r>
              <a:rPr lang="en-GB" sz="2000" dirty="0"/>
              <a:t>The features which are planned to be implemented in Sprint are selected</a:t>
            </a:r>
          </a:p>
          <a:p>
            <a:pPr lvl="0"/>
            <a:r>
              <a:rPr lang="en-GB" sz="2000" dirty="0"/>
              <a:t>No features can be added during Sprint</a:t>
            </a:r>
          </a:p>
          <a:p>
            <a:pPr marL="0" indent="0">
              <a:buNone/>
            </a:pPr>
            <a:endParaRPr lang="en-GB" sz="2000" dirty="0"/>
          </a:p>
        </p:txBody>
      </p:sp>
      <p:pic>
        <p:nvPicPr>
          <p:cNvPr id="7" name="Inhaltsplatzhalt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5007" y="332656"/>
            <a:ext cx="1563641" cy="1544764"/>
          </a:xfrm>
          <a:prstGeom prst="rect">
            <a:avLst/>
          </a:prstGeom>
        </p:spPr>
      </p:pic>
      <p:sp>
        <p:nvSpPr>
          <p:cNvPr id="6" name="Rectangle 5">
            <a:extLst>
              <a:ext uri="{FF2B5EF4-FFF2-40B4-BE49-F238E27FC236}">
                <a16:creationId xmlns:a16="http://schemas.microsoft.com/office/drawing/2014/main" id="{277A79B6-2780-1D4B-BB0B-DBF8661B5A02}"/>
              </a:ext>
            </a:extLst>
          </p:cNvPr>
          <p:cNvSpPr/>
          <p:nvPr/>
        </p:nvSpPr>
        <p:spPr>
          <a:xfrm>
            <a:off x="5897178" y="1759117"/>
            <a:ext cx="6096000" cy="1200329"/>
          </a:xfrm>
          <a:prstGeom prst="rect">
            <a:avLst/>
          </a:prstGeom>
        </p:spPr>
        <p:txBody>
          <a:bodyPr>
            <a:spAutoFit/>
          </a:bodyPr>
          <a:lstStyle/>
          <a:p>
            <a:r>
              <a:rPr lang="en-GB" i="1" dirty="0"/>
              <a:t>It is common practice in Scrum that the Sprint Backlog is represented on a Scrum</a:t>
            </a:r>
            <a:r>
              <a:rPr lang="hr-HR" i="1" dirty="0"/>
              <a:t> </a:t>
            </a:r>
            <a:r>
              <a:rPr lang="en-GB" i="1" dirty="0"/>
              <a:t>board or task board, which provides a constantly visible depiction of the status of the User Stories in the backlog. </a:t>
            </a:r>
          </a:p>
        </p:txBody>
      </p:sp>
      <p:pic>
        <p:nvPicPr>
          <p:cNvPr id="125958" name="Picture 6">
            <a:extLst>
              <a:ext uri="{FF2B5EF4-FFF2-40B4-BE49-F238E27FC236}">
                <a16:creationId xmlns:a16="http://schemas.microsoft.com/office/drawing/2014/main" id="{2B5D0508-6C0D-5C45-B52B-E3DACEE3A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991" y="3309276"/>
            <a:ext cx="5289502" cy="32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347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2732" y="631401"/>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B </a:t>
            </a:r>
            <a:r>
              <a:rPr lang="hr-HR" dirty="0"/>
              <a:t>   SPRINT BACKLOG - EXAMPLE</a:t>
            </a:r>
            <a:endParaRPr lang="en-GB" dirty="0"/>
          </a:p>
        </p:txBody>
      </p:sp>
      <p:pic>
        <p:nvPicPr>
          <p:cNvPr id="4"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7497" y="569044"/>
            <a:ext cx="1563641" cy="1544764"/>
          </a:xfrm>
          <a:prstGeom prst="rect">
            <a:avLst/>
          </a:prstGeom>
        </p:spPr>
      </p:pic>
      <p:graphicFrame>
        <p:nvGraphicFramePr>
          <p:cNvPr id="3" name="Tabelle 2"/>
          <p:cNvGraphicFramePr>
            <a:graphicFrameLocks noGrp="1"/>
          </p:cNvGraphicFramePr>
          <p:nvPr>
            <p:extLst>
              <p:ext uri="{D42A27DB-BD31-4B8C-83A1-F6EECF244321}">
                <p14:modId xmlns:p14="http://schemas.microsoft.com/office/powerpoint/2010/main" val="979410045"/>
              </p:ext>
            </p:extLst>
          </p:nvPr>
        </p:nvGraphicFramePr>
        <p:xfrm>
          <a:off x="1339403" y="1285245"/>
          <a:ext cx="8617398" cy="5420435"/>
        </p:xfrm>
        <a:graphic>
          <a:graphicData uri="http://schemas.openxmlformats.org/drawingml/2006/table">
            <a:tbl>
              <a:tblPr firstRow="1" bandRow="1">
                <a:tableStyleId>{073A0DAA-6AF3-43AB-8588-CEC1D06C72B9}</a:tableStyleId>
              </a:tblPr>
              <a:tblGrid>
                <a:gridCol w="2849722">
                  <a:extLst>
                    <a:ext uri="{9D8B030D-6E8A-4147-A177-3AD203B41FA5}">
                      <a16:colId xmlns:a16="http://schemas.microsoft.com/office/drawing/2014/main" val="20000"/>
                    </a:ext>
                  </a:extLst>
                </a:gridCol>
                <a:gridCol w="5767676">
                  <a:extLst>
                    <a:ext uri="{9D8B030D-6E8A-4147-A177-3AD203B41FA5}">
                      <a16:colId xmlns:a16="http://schemas.microsoft.com/office/drawing/2014/main" val="20001"/>
                    </a:ext>
                  </a:extLst>
                </a:gridCol>
              </a:tblGrid>
              <a:tr h="319344">
                <a:tc>
                  <a:txBody>
                    <a:bodyPr/>
                    <a:lstStyle/>
                    <a:p>
                      <a:pPr algn="ctr"/>
                      <a:r>
                        <a:rPr lang="hr-HR" sz="2000" dirty="0"/>
                        <a:t>Backlog</a:t>
                      </a:r>
                      <a:r>
                        <a:rPr lang="hr-HR" sz="2000" baseline="0" dirty="0"/>
                        <a:t> items</a:t>
                      </a:r>
                      <a:endParaRPr lang="en-GB" sz="2000" dirty="0"/>
                    </a:p>
                  </a:txBody>
                  <a:tcPr/>
                </a:tc>
                <a:tc>
                  <a:txBody>
                    <a:bodyPr/>
                    <a:lstStyle/>
                    <a:p>
                      <a:pPr algn="ctr"/>
                      <a:r>
                        <a:rPr lang="hr-HR" sz="2000" dirty="0"/>
                        <a:t>Task</a:t>
                      </a:r>
                      <a:endParaRPr lang="en-GB" sz="2000" dirty="0"/>
                    </a:p>
                  </a:txBody>
                  <a:tcPr/>
                </a:tc>
                <a:extLst>
                  <a:ext uri="{0D108BD9-81ED-4DB2-BD59-A6C34878D82A}">
                    <a16:rowId xmlns:a16="http://schemas.microsoft.com/office/drawing/2014/main" val="10000"/>
                  </a:ext>
                </a:extLst>
              </a:tr>
              <a:tr h="665555">
                <a:tc rowSpan="7">
                  <a:txBody>
                    <a:bodyPr/>
                    <a:lstStyle/>
                    <a:p>
                      <a:r>
                        <a:rPr lang="hr-HR" sz="2000" b="1" dirty="0">
                          <a:solidFill>
                            <a:schemeClr val="bg1"/>
                          </a:solidFill>
                        </a:rPr>
                        <a:t>Enable all users to place book in </a:t>
                      </a:r>
                      <a:r>
                        <a:rPr lang="hr-HR" sz="2000" b="1" dirty="0" err="1">
                          <a:solidFill>
                            <a:schemeClr val="bg1"/>
                          </a:solidFill>
                        </a:rPr>
                        <a:t>shopping</a:t>
                      </a:r>
                      <a:r>
                        <a:rPr lang="hr-HR" sz="2000" b="1" dirty="0">
                          <a:solidFill>
                            <a:schemeClr val="bg1"/>
                          </a:solidFill>
                        </a:rPr>
                        <a:t> </a:t>
                      </a:r>
                      <a:r>
                        <a:rPr lang="hr-HR" sz="2000" b="1" dirty="0" err="1">
                          <a:solidFill>
                            <a:schemeClr val="bg1"/>
                          </a:solidFill>
                        </a:rPr>
                        <a:t>cart</a:t>
                      </a:r>
                      <a:r>
                        <a:rPr lang="hr-HR" sz="2000" b="1" dirty="0">
                          <a:solidFill>
                            <a:schemeClr val="bg1"/>
                          </a:solidFill>
                        </a:rPr>
                        <a:t> (28 </a:t>
                      </a:r>
                      <a:r>
                        <a:rPr lang="hr-HR" sz="2000" b="1" dirty="0" err="1">
                          <a:solidFill>
                            <a:schemeClr val="bg1"/>
                          </a:solidFill>
                        </a:rPr>
                        <a:t>points</a:t>
                      </a:r>
                      <a:r>
                        <a:rPr lang="hr-HR" sz="2000" b="1" dirty="0">
                          <a:solidFill>
                            <a:schemeClr val="bg1"/>
                          </a:solidFill>
                        </a:rPr>
                        <a:t>)</a:t>
                      </a:r>
                      <a:endParaRPr lang="en-GB" sz="2000" b="1" dirty="0">
                        <a:solidFill>
                          <a:schemeClr val="bg1"/>
                        </a:solidFill>
                      </a:endParaRPr>
                    </a:p>
                  </a:txBody>
                  <a:tcPr anchor="ctr">
                    <a:solidFill>
                      <a:srgbClr val="004899"/>
                    </a:solidFill>
                  </a:tcPr>
                </a:tc>
                <a:tc>
                  <a:txBody>
                    <a:bodyPr/>
                    <a:lstStyle/>
                    <a:p>
                      <a:r>
                        <a:rPr lang="hr-HR" sz="2000" b="1" dirty="0"/>
                        <a:t>Design business logic (4 points)</a:t>
                      </a:r>
                      <a:endParaRPr lang="en-GB" sz="2000" b="1" dirty="0"/>
                    </a:p>
                  </a:txBody>
                  <a:tcPr>
                    <a:solidFill>
                      <a:srgbClr val="FDC915"/>
                    </a:solidFill>
                  </a:tcPr>
                </a:tc>
                <a:extLst>
                  <a:ext uri="{0D108BD9-81ED-4DB2-BD59-A6C34878D82A}">
                    <a16:rowId xmlns:a16="http://schemas.microsoft.com/office/drawing/2014/main" val="10001"/>
                  </a:ext>
                </a:extLst>
              </a:tr>
              <a:tr h="319344">
                <a:tc vMerge="1">
                  <a:txBody>
                    <a:bodyPr/>
                    <a:lstStyle/>
                    <a:p>
                      <a:endParaRPr lang="en-GB" sz="1200" dirty="0"/>
                    </a:p>
                  </a:txBody>
                  <a:tcPr/>
                </a:tc>
                <a:tc>
                  <a:txBody>
                    <a:bodyPr/>
                    <a:lstStyle/>
                    <a:p>
                      <a:r>
                        <a:rPr lang="hr-HR" sz="2000" b="1" dirty="0"/>
                        <a:t>Design user interface (2 points)</a:t>
                      </a:r>
                      <a:endParaRPr lang="en-GB" sz="2000" b="1" dirty="0"/>
                    </a:p>
                  </a:txBody>
                  <a:tcPr>
                    <a:solidFill>
                      <a:srgbClr val="FDC915"/>
                    </a:solidFill>
                  </a:tcPr>
                </a:tc>
                <a:extLst>
                  <a:ext uri="{0D108BD9-81ED-4DB2-BD59-A6C34878D82A}">
                    <a16:rowId xmlns:a16="http://schemas.microsoft.com/office/drawing/2014/main" val="10002"/>
                  </a:ext>
                </a:extLst>
              </a:tr>
              <a:tr h="319344">
                <a:tc vMerge="1">
                  <a:txBody>
                    <a:bodyPr/>
                    <a:lstStyle/>
                    <a:p>
                      <a:endParaRPr lang="en-GB" sz="1200" dirty="0"/>
                    </a:p>
                  </a:txBody>
                  <a:tcPr/>
                </a:tc>
                <a:tc>
                  <a:txBody>
                    <a:bodyPr/>
                    <a:lstStyle/>
                    <a:p>
                      <a:r>
                        <a:rPr lang="hr-HR" sz="2000" b="1" dirty="0"/>
                        <a:t>Implement back-end code (2 points)</a:t>
                      </a:r>
                      <a:endParaRPr lang="en-GB" sz="2000" b="1" dirty="0"/>
                    </a:p>
                  </a:txBody>
                  <a:tcPr>
                    <a:solidFill>
                      <a:srgbClr val="FDC915"/>
                    </a:solidFill>
                  </a:tcPr>
                </a:tc>
                <a:extLst>
                  <a:ext uri="{0D108BD9-81ED-4DB2-BD59-A6C34878D82A}">
                    <a16:rowId xmlns:a16="http://schemas.microsoft.com/office/drawing/2014/main" val="10003"/>
                  </a:ext>
                </a:extLst>
              </a:tr>
              <a:tr h="319344">
                <a:tc vMerge="1">
                  <a:txBody>
                    <a:bodyPr/>
                    <a:lstStyle/>
                    <a:p>
                      <a:endParaRPr lang="en-GB" sz="1200" dirty="0"/>
                    </a:p>
                  </a:txBody>
                  <a:tcPr/>
                </a:tc>
                <a:tc>
                  <a:txBody>
                    <a:bodyPr/>
                    <a:lstStyle/>
                    <a:p>
                      <a:r>
                        <a:rPr lang="hr-HR" sz="2000" b="1" dirty="0"/>
                        <a:t>Implement front-end code (6 points)</a:t>
                      </a:r>
                      <a:endParaRPr lang="en-GB" sz="2000" b="1" dirty="0"/>
                    </a:p>
                  </a:txBody>
                  <a:tcPr>
                    <a:solidFill>
                      <a:srgbClr val="FDC915"/>
                    </a:solidFill>
                  </a:tcPr>
                </a:tc>
                <a:extLst>
                  <a:ext uri="{0D108BD9-81ED-4DB2-BD59-A6C34878D82A}">
                    <a16:rowId xmlns:a16="http://schemas.microsoft.com/office/drawing/2014/main" val="10004"/>
                  </a:ext>
                </a:extLst>
              </a:tr>
              <a:tr h="319344">
                <a:tc vMerge="1">
                  <a:txBody>
                    <a:bodyPr/>
                    <a:lstStyle/>
                    <a:p>
                      <a:endParaRPr lang="en-GB" sz="1200" dirty="0"/>
                    </a:p>
                  </a:txBody>
                  <a:tcPr/>
                </a:tc>
                <a:tc>
                  <a:txBody>
                    <a:bodyPr/>
                    <a:lstStyle/>
                    <a:p>
                      <a:r>
                        <a:rPr lang="hr-HR" sz="2000" b="1" dirty="0"/>
                        <a:t>Complete documentation (8 points)</a:t>
                      </a:r>
                      <a:endParaRPr lang="en-GB" sz="2000" b="1" dirty="0"/>
                    </a:p>
                  </a:txBody>
                  <a:tcPr>
                    <a:solidFill>
                      <a:srgbClr val="FDC915"/>
                    </a:solidFill>
                  </a:tcPr>
                </a:tc>
                <a:extLst>
                  <a:ext uri="{0D108BD9-81ED-4DB2-BD59-A6C34878D82A}">
                    <a16:rowId xmlns:a16="http://schemas.microsoft.com/office/drawing/2014/main" val="10005"/>
                  </a:ext>
                </a:extLst>
              </a:tr>
              <a:tr h="319344">
                <a:tc vMerge="1">
                  <a:txBody>
                    <a:bodyPr/>
                    <a:lstStyle/>
                    <a:p>
                      <a:endParaRPr lang="en-GB" sz="1200" dirty="0"/>
                    </a:p>
                  </a:txBody>
                  <a:tcPr/>
                </a:tc>
                <a:tc>
                  <a:txBody>
                    <a:bodyPr/>
                    <a:lstStyle/>
                    <a:p>
                      <a:r>
                        <a:rPr lang="hr-HR" sz="2000" b="1" dirty="0"/>
                        <a:t>Unit testing (4 points)</a:t>
                      </a:r>
                      <a:endParaRPr lang="en-GB" sz="2000" b="1" dirty="0"/>
                    </a:p>
                  </a:txBody>
                  <a:tcPr>
                    <a:solidFill>
                      <a:srgbClr val="FDC915"/>
                    </a:solidFill>
                  </a:tcPr>
                </a:tc>
                <a:extLst>
                  <a:ext uri="{0D108BD9-81ED-4DB2-BD59-A6C34878D82A}">
                    <a16:rowId xmlns:a16="http://schemas.microsoft.com/office/drawing/2014/main" val="10006"/>
                  </a:ext>
                </a:extLst>
              </a:tr>
              <a:tr h="319344">
                <a:tc vMerge="1">
                  <a:txBody>
                    <a:bodyPr/>
                    <a:lstStyle/>
                    <a:p>
                      <a:endParaRPr lang="en-GB" sz="1200" dirty="0"/>
                    </a:p>
                  </a:txBody>
                  <a:tcPr/>
                </a:tc>
                <a:tc>
                  <a:txBody>
                    <a:bodyPr/>
                    <a:lstStyle/>
                    <a:p>
                      <a:r>
                        <a:rPr lang="hr-HR" sz="2000" b="1" dirty="0"/>
                        <a:t>Regression testing (2 points)</a:t>
                      </a:r>
                      <a:endParaRPr lang="en-GB" sz="2000" b="1" dirty="0"/>
                    </a:p>
                  </a:txBody>
                  <a:tcPr>
                    <a:solidFill>
                      <a:srgbClr val="FDC915"/>
                    </a:solidFill>
                  </a:tcPr>
                </a:tc>
                <a:extLst>
                  <a:ext uri="{0D108BD9-81ED-4DB2-BD59-A6C34878D82A}">
                    <a16:rowId xmlns:a16="http://schemas.microsoft.com/office/drawing/2014/main" val="10007"/>
                  </a:ext>
                </a:extLst>
              </a:tr>
              <a:tr h="319344">
                <a:tc rowSpan="4">
                  <a:txBody>
                    <a:bodyPr/>
                    <a:lstStyle/>
                    <a:p>
                      <a:pPr marL="0" algn="l" defTabSz="914400" rtl="0" eaLnBrk="1" latinLnBrk="0" hangingPunct="1"/>
                      <a:r>
                        <a:rPr lang="hr-HR" sz="2000" b="1" kern="1200" dirty="0">
                          <a:solidFill>
                            <a:schemeClr val="bg1"/>
                          </a:solidFill>
                          <a:latin typeface="+mn-lt"/>
                          <a:ea typeface="+mn-ea"/>
                          <a:cs typeface="+mn-cs"/>
                        </a:rPr>
                        <a:t>Upgrade transaction processing module       (17 </a:t>
                      </a:r>
                      <a:r>
                        <a:rPr lang="hr-HR" sz="2000" b="1" kern="1200" dirty="0" err="1">
                          <a:solidFill>
                            <a:schemeClr val="bg1"/>
                          </a:solidFill>
                          <a:latin typeface="+mn-lt"/>
                          <a:ea typeface="+mn-ea"/>
                          <a:cs typeface="+mn-cs"/>
                        </a:rPr>
                        <a:t>points</a:t>
                      </a:r>
                      <a:r>
                        <a:rPr lang="hr-HR" sz="2000" b="1" kern="1200" dirty="0">
                          <a:solidFill>
                            <a:schemeClr val="bg1"/>
                          </a:solidFill>
                          <a:latin typeface="+mn-lt"/>
                          <a:ea typeface="+mn-ea"/>
                          <a:cs typeface="+mn-cs"/>
                        </a:rPr>
                        <a:t>)</a:t>
                      </a:r>
                      <a:endParaRPr lang="en-GB" sz="2000" b="1" kern="1200" dirty="0">
                        <a:solidFill>
                          <a:schemeClr val="bg1"/>
                        </a:solidFill>
                        <a:latin typeface="+mn-lt"/>
                        <a:ea typeface="+mn-ea"/>
                        <a:cs typeface="+mn-cs"/>
                      </a:endParaRPr>
                    </a:p>
                  </a:txBody>
                  <a:tcPr anchor="ctr">
                    <a:solidFill>
                      <a:srgbClr val="004899"/>
                    </a:solidFill>
                  </a:tcPr>
                </a:tc>
                <a:tc>
                  <a:txBody>
                    <a:bodyPr/>
                    <a:lstStyle/>
                    <a:p>
                      <a:r>
                        <a:rPr lang="hr-HR" sz="2000" b="1" dirty="0"/>
                        <a:t>Implement back-end code (5 points)</a:t>
                      </a:r>
                      <a:endParaRPr lang="en-GB" sz="2000" b="1" dirty="0"/>
                    </a:p>
                  </a:txBody>
                  <a:tcPr>
                    <a:solidFill>
                      <a:srgbClr val="FDC915"/>
                    </a:solidFill>
                  </a:tcPr>
                </a:tc>
                <a:extLst>
                  <a:ext uri="{0D108BD9-81ED-4DB2-BD59-A6C34878D82A}">
                    <a16:rowId xmlns:a16="http://schemas.microsoft.com/office/drawing/2014/main" val="10008"/>
                  </a:ext>
                </a:extLst>
              </a:tr>
              <a:tr h="319344">
                <a:tc vMerge="1">
                  <a:txBody>
                    <a:bodyPr/>
                    <a:lstStyle/>
                    <a:p>
                      <a:endParaRPr lang="en-GB" sz="1200" dirty="0"/>
                    </a:p>
                  </a:txBody>
                  <a:tcPr/>
                </a:tc>
                <a:tc>
                  <a:txBody>
                    <a:bodyPr/>
                    <a:lstStyle/>
                    <a:p>
                      <a:r>
                        <a:rPr lang="hr-HR" sz="2000" b="1" dirty="0"/>
                        <a:t>Complete documentation (6 points)</a:t>
                      </a:r>
                      <a:endParaRPr lang="en-GB" sz="2000" b="1" dirty="0"/>
                    </a:p>
                  </a:txBody>
                  <a:tcPr>
                    <a:solidFill>
                      <a:srgbClr val="FDC915"/>
                    </a:solidFill>
                  </a:tcPr>
                </a:tc>
                <a:extLst>
                  <a:ext uri="{0D108BD9-81ED-4DB2-BD59-A6C34878D82A}">
                    <a16:rowId xmlns:a16="http://schemas.microsoft.com/office/drawing/2014/main" val="10009"/>
                  </a:ext>
                </a:extLst>
              </a:tr>
              <a:tr h="319344">
                <a:tc vMerge="1">
                  <a:txBody>
                    <a:bodyPr/>
                    <a:lstStyle/>
                    <a:p>
                      <a:endParaRPr lang="en-GB" sz="1200" dirty="0"/>
                    </a:p>
                  </a:txBody>
                  <a:tcPr/>
                </a:tc>
                <a:tc>
                  <a:txBody>
                    <a:bodyPr/>
                    <a:lstStyle/>
                    <a:p>
                      <a:r>
                        <a:rPr lang="hr-HR" sz="2000" b="1" dirty="0"/>
                        <a:t>Unit testing (3 points)</a:t>
                      </a:r>
                      <a:endParaRPr lang="en-GB" sz="2000" b="1" dirty="0"/>
                    </a:p>
                  </a:txBody>
                  <a:tcPr>
                    <a:solidFill>
                      <a:srgbClr val="FDC915"/>
                    </a:solidFill>
                  </a:tcPr>
                </a:tc>
                <a:extLst>
                  <a:ext uri="{0D108BD9-81ED-4DB2-BD59-A6C34878D82A}">
                    <a16:rowId xmlns:a16="http://schemas.microsoft.com/office/drawing/2014/main" val="10010"/>
                  </a:ext>
                </a:extLst>
              </a:tr>
              <a:tr h="319344">
                <a:tc vMerge="1">
                  <a:txBody>
                    <a:bodyPr/>
                    <a:lstStyle/>
                    <a:p>
                      <a:endParaRPr lang="en-GB" sz="1200" dirty="0"/>
                    </a:p>
                  </a:txBody>
                  <a:tcPr/>
                </a:tc>
                <a:tc>
                  <a:txBody>
                    <a:bodyPr/>
                    <a:lstStyle/>
                    <a:p>
                      <a:r>
                        <a:rPr lang="hr-HR" sz="2000" b="1" dirty="0"/>
                        <a:t>Regresion testing (3 points)</a:t>
                      </a:r>
                      <a:endParaRPr lang="en-GB" sz="2000" b="1" dirty="0"/>
                    </a:p>
                  </a:txBody>
                  <a:tcPr>
                    <a:solidFill>
                      <a:srgbClr val="FDC915"/>
                    </a:solidFill>
                  </a:tcPr>
                </a:tc>
                <a:extLst>
                  <a:ext uri="{0D108BD9-81ED-4DB2-BD59-A6C34878D82A}">
                    <a16:rowId xmlns:a16="http://schemas.microsoft.com/office/drawing/2014/main" val="10011"/>
                  </a:ext>
                </a:extLst>
              </a:tr>
              <a:tr h="319344">
                <a:tc>
                  <a:txBody>
                    <a:bodyPr/>
                    <a:lstStyle/>
                    <a:p>
                      <a:endParaRPr lang="en-GB" sz="2000" dirty="0">
                        <a:solidFill>
                          <a:schemeClr val="bg1"/>
                        </a:solidFill>
                      </a:endParaRPr>
                    </a:p>
                  </a:txBody>
                  <a:tcPr>
                    <a:solidFill>
                      <a:schemeClr val="tx1">
                        <a:lumMod val="75000"/>
                        <a:lumOff val="25000"/>
                      </a:schemeClr>
                    </a:solidFill>
                  </a:tcPr>
                </a:tc>
                <a:tc>
                  <a:txBody>
                    <a:bodyPr/>
                    <a:lstStyle/>
                    <a:p>
                      <a:r>
                        <a:rPr lang="hr-HR" sz="2000" b="1" dirty="0">
                          <a:solidFill>
                            <a:schemeClr val="bg1"/>
                          </a:solidFill>
                        </a:rPr>
                        <a:t>TOTAL: 45 points</a:t>
                      </a:r>
                      <a:endParaRPr lang="en-GB" sz="2000" b="1"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97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2C1E148-106A-4FE1-998B-94764F8CE60C}"/>
              </a:ext>
            </a:extLst>
          </p:cNvPr>
          <p:cNvSpPr>
            <a:spLocks noGrp="1" noChangeArrowheads="1"/>
          </p:cNvSpPr>
          <p:nvPr>
            <p:ph type="title"/>
          </p:nvPr>
        </p:nvSpPr>
        <p:spPr/>
        <p:txBody>
          <a:bodyPr/>
          <a:lstStyle/>
          <a:p>
            <a:r>
              <a:rPr lang="en-US" altLang="fr-FR"/>
              <a:t>Agile Development</a:t>
            </a:r>
          </a:p>
        </p:txBody>
      </p:sp>
      <p:sp>
        <p:nvSpPr>
          <p:cNvPr id="22531" name="Content Placeholder 2">
            <a:extLst>
              <a:ext uri="{FF2B5EF4-FFF2-40B4-BE49-F238E27FC236}">
                <a16:creationId xmlns:a16="http://schemas.microsoft.com/office/drawing/2014/main" id="{0AFAF272-6379-4B4D-962C-DCAB4807A5F4}"/>
              </a:ext>
            </a:extLst>
          </p:cNvPr>
          <p:cNvSpPr>
            <a:spLocks noGrp="1" noChangeArrowheads="1"/>
          </p:cNvSpPr>
          <p:nvPr>
            <p:ph idx="1"/>
          </p:nvPr>
        </p:nvSpPr>
        <p:spPr>
          <a:xfrm>
            <a:off x="2057400" y="1371600"/>
            <a:ext cx="8153400" cy="4953000"/>
          </a:xfrm>
        </p:spPr>
        <p:txBody>
          <a:bodyPr>
            <a:normAutofit fontScale="92500"/>
          </a:bodyPr>
          <a:lstStyle/>
          <a:p>
            <a:r>
              <a:rPr lang="en-US" altLang="fr-FR"/>
              <a:t>Agile methodologies start with smaller sets of requirements, they start small and deliver functionality incrementally in a series of releases. </a:t>
            </a:r>
          </a:p>
          <a:p>
            <a:r>
              <a:rPr lang="en-US" altLang="fr-FR"/>
              <a:t>No single release covers all requirements, but every release delivers more than the previous one.</a:t>
            </a:r>
          </a:p>
          <a:p>
            <a:r>
              <a:rPr lang="en-US" altLang="fr-FR"/>
              <a:t>Users are able to provide feedback quickly on how the system meets their needs and also if a requirement is missing or wrong, it can be corrected quickly.</a:t>
            </a:r>
          </a:p>
          <a:p>
            <a:r>
              <a:rPr lang="en-US" altLang="fr-FR"/>
              <a:t>Two of the most popular implementations are:</a:t>
            </a:r>
          </a:p>
          <a:p>
            <a:pPr lvl="1"/>
            <a:r>
              <a:rPr lang="en-US" altLang="fr-FR"/>
              <a:t>Scrum- Much is left up to the project team.</a:t>
            </a:r>
          </a:p>
          <a:p>
            <a:pPr lvl="1"/>
            <a:r>
              <a:rPr lang="en-US" altLang="fr-FR"/>
              <a:t>Extreme programming (XP)- Stresses customer satisfaction and gives working software to the customers quickly and incorporates their feedback quickly.</a:t>
            </a:r>
          </a:p>
        </p:txBody>
      </p:sp>
      <p:sp>
        <p:nvSpPr>
          <p:cNvPr id="22532" name="Footer Placeholder 3">
            <a:extLst>
              <a:ext uri="{FF2B5EF4-FFF2-40B4-BE49-F238E27FC236}">
                <a16:creationId xmlns:a16="http://schemas.microsoft.com/office/drawing/2014/main" id="{E735148C-40E2-4839-9BAD-C17C3ED6E22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2533" name="Slide Number Placeholder 4">
            <a:extLst>
              <a:ext uri="{FF2B5EF4-FFF2-40B4-BE49-F238E27FC236}">
                <a16:creationId xmlns:a16="http://schemas.microsoft.com/office/drawing/2014/main" id="{5CD69905-EF3D-4D1E-A3FE-9EB9243495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C7158526-08FD-4A1A-AAD9-437CA3CD69AE}" type="slidenum">
              <a:rPr lang="en-US" altLang="fr-FR" sz="900"/>
              <a:pPr>
                <a:spcBef>
                  <a:spcPct val="0"/>
                </a:spcBef>
                <a:buFontTx/>
                <a:buNone/>
              </a:pPr>
              <a:t>12</a:t>
            </a:fld>
            <a:endParaRPr lang="en-US" altLang="fr-FR" sz="9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2732" y="631401"/>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B </a:t>
            </a:r>
            <a:r>
              <a:rPr lang="hr-HR" dirty="0"/>
              <a:t>   SPRINT BACKLOG - EXAMPLE</a:t>
            </a:r>
            <a:endParaRPr lang="en-GB" dirty="0"/>
          </a:p>
        </p:txBody>
      </p:sp>
      <p:pic>
        <p:nvPicPr>
          <p:cNvPr id="4"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7497" y="569044"/>
            <a:ext cx="1563641" cy="1544764"/>
          </a:xfrm>
          <a:prstGeom prst="rect">
            <a:avLst/>
          </a:prstGeom>
        </p:spPr>
      </p:pic>
      <p:pic>
        <p:nvPicPr>
          <p:cNvPr id="6" name="Picture 3">
            <a:extLst>
              <a:ext uri="{FF2B5EF4-FFF2-40B4-BE49-F238E27FC236}">
                <a16:creationId xmlns:a16="http://schemas.microsoft.com/office/drawing/2014/main" id="{2DCD6C78-5BFB-D242-98D1-AE1439B69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754188"/>
            <a:ext cx="8694738" cy="3992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427999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72732" y="645915"/>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B    </a:t>
            </a:r>
            <a:r>
              <a:rPr lang="hr-HR" dirty="0"/>
              <a:t>SPRINT BACKLOG – TIPS &amp; TRICKS</a:t>
            </a:r>
            <a:endParaRPr lang="en-GB" dirty="0"/>
          </a:p>
        </p:txBody>
      </p:sp>
      <p:sp>
        <p:nvSpPr>
          <p:cNvPr id="3" name="Inhaltsplatzhalter 2"/>
          <p:cNvSpPr>
            <a:spLocks noGrp="1"/>
          </p:cNvSpPr>
          <p:nvPr>
            <p:ph sz="half" idx="1"/>
          </p:nvPr>
        </p:nvSpPr>
        <p:spPr>
          <a:xfrm>
            <a:off x="838200" y="2315687"/>
            <a:ext cx="5181600" cy="3861275"/>
          </a:xfrm>
        </p:spPr>
        <p:txBody>
          <a:bodyPr>
            <a:normAutofit fontScale="92500" lnSpcReduction="20000"/>
          </a:bodyPr>
          <a:lstStyle/>
          <a:p>
            <a:r>
              <a:rPr lang="en-US" dirty="0"/>
              <a:t>Use different </a:t>
            </a:r>
            <a:r>
              <a:rPr lang="en-US" dirty="0" err="1"/>
              <a:t>colours</a:t>
            </a:r>
            <a:r>
              <a:rPr lang="en-US" dirty="0"/>
              <a:t> for different types of tasks (i.e. development—blue, impediments—purple, business analysis—pink), but each </a:t>
            </a:r>
            <a:r>
              <a:rPr lang="hr-HR" dirty="0"/>
              <a:t>Development </a:t>
            </a:r>
            <a:r>
              <a:rPr lang="en-US" dirty="0"/>
              <a:t>team can define their own standards at visualizing sprint backlog </a:t>
            </a:r>
            <a:endParaRPr lang="hr-HR" dirty="0"/>
          </a:p>
          <a:p>
            <a:r>
              <a:rPr lang="en-US" dirty="0"/>
              <a:t>Limit number of user stories in progress—it will reduce amount of user stories carried over into next sprints </a:t>
            </a:r>
            <a:endParaRPr lang="hr-HR" dirty="0"/>
          </a:p>
          <a:p>
            <a:r>
              <a:rPr lang="en-US" dirty="0"/>
              <a:t>Limit number of impediments in progress—focus on most serious blockers first </a:t>
            </a:r>
          </a:p>
          <a:p>
            <a:endParaRPr lang="en-GB" dirty="0"/>
          </a:p>
        </p:txBody>
      </p:sp>
      <p:sp>
        <p:nvSpPr>
          <p:cNvPr id="4" name="Inhaltsplatzhalter 3"/>
          <p:cNvSpPr>
            <a:spLocks noGrp="1"/>
          </p:cNvSpPr>
          <p:nvPr>
            <p:ph sz="half" idx="2"/>
          </p:nvPr>
        </p:nvSpPr>
        <p:spPr>
          <a:xfrm>
            <a:off x="6172200" y="2315687"/>
            <a:ext cx="5181600" cy="3861276"/>
          </a:xfrm>
        </p:spPr>
        <p:txBody>
          <a:bodyPr>
            <a:normAutofit fontScale="92500" lnSpcReduction="20000"/>
          </a:bodyPr>
          <a:lstStyle/>
          <a:p>
            <a:r>
              <a:rPr lang="en-US" dirty="0"/>
              <a:t>Agree on maximum period of t</a:t>
            </a:r>
            <a:r>
              <a:rPr lang="hr-HR" dirty="0"/>
              <a:t>i</a:t>
            </a:r>
            <a:r>
              <a:rPr lang="en-US" dirty="0"/>
              <a:t>me to resolve an impediment, before it is escalated to broader audience </a:t>
            </a:r>
            <a:endParaRPr lang="hr-HR" dirty="0"/>
          </a:p>
          <a:p>
            <a:r>
              <a:rPr lang="en-US" dirty="0"/>
              <a:t>Use index cards for user stories and post-it notes for tasks </a:t>
            </a:r>
            <a:endParaRPr lang="hr-HR" dirty="0"/>
          </a:p>
          <a:p>
            <a:r>
              <a:rPr lang="en-US" dirty="0"/>
              <a:t>A good user story can be done within 3 days and a good task should take no more than 1 day </a:t>
            </a:r>
            <a:endParaRPr lang="hr-HR" dirty="0"/>
          </a:p>
          <a:p>
            <a:r>
              <a:rPr lang="en-US" dirty="0"/>
              <a:t>Add your retrospective actions to sprint backlog as well </a:t>
            </a:r>
            <a:endParaRPr lang="hr-HR" dirty="0"/>
          </a:p>
          <a:p>
            <a:pPr marL="0" indent="0">
              <a:buNone/>
            </a:pPr>
            <a:r>
              <a:rPr lang="en-US" dirty="0"/>
              <a:t> </a:t>
            </a:r>
            <a:endParaRPr lang="en-GB" dirty="0"/>
          </a:p>
        </p:txBody>
      </p:sp>
      <p:pic>
        <p:nvPicPr>
          <p:cNvPr id="5"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7293" y="557168"/>
            <a:ext cx="1683845" cy="1663517"/>
          </a:xfrm>
          <a:prstGeom prst="rect">
            <a:avLst/>
          </a:prstGeom>
        </p:spPr>
      </p:pic>
    </p:spTree>
    <p:extLst>
      <p:ext uri="{BB962C8B-B14F-4D97-AF65-F5344CB8AC3E}">
        <p14:creationId xmlns:p14="http://schemas.microsoft.com/office/powerpoint/2010/main" val="1216605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9429" y="3640931"/>
            <a:ext cx="2602603" cy="2571183"/>
          </a:xfrm>
          <a:prstGeom prst="rect">
            <a:avLst/>
          </a:prstGeom>
        </p:spPr>
      </p:pic>
      <p:sp>
        <p:nvSpPr>
          <p:cNvPr id="2" name="Titel 1"/>
          <p:cNvSpPr>
            <a:spLocks noGrp="1"/>
          </p:cNvSpPr>
          <p:nvPr>
            <p:ph type="title"/>
          </p:nvPr>
        </p:nvSpPr>
        <p:spPr/>
        <p:txBody>
          <a:bodyPr/>
          <a:lstStyle/>
          <a:p>
            <a:r>
              <a:rPr lang="hr-HR" dirty="0"/>
              <a:t>      </a:t>
            </a:r>
            <a:r>
              <a:rPr lang="en-US" dirty="0"/>
              <a:t>SPRINT GOAL</a:t>
            </a:r>
            <a:r>
              <a:rPr lang="hr-HR" dirty="0"/>
              <a:t> is a commitment for Sprint backlog</a:t>
            </a:r>
            <a:endParaRPr lang="en-GB" dirty="0"/>
          </a:p>
        </p:txBody>
      </p:sp>
      <p:sp>
        <p:nvSpPr>
          <p:cNvPr id="3" name="Inhaltsplatzhalter 2"/>
          <p:cNvSpPr>
            <a:spLocks noGrp="1"/>
          </p:cNvSpPr>
          <p:nvPr>
            <p:ph sz="half" idx="1"/>
          </p:nvPr>
        </p:nvSpPr>
        <p:spPr>
          <a:xfrm>
            <a:off x="6423074" y="1659995"/>
            <a:ext cx="5181600" cy="4351338"/>
          </a:xfrm>
        </p:spPr>
        <p:txBody>
          <a:bodyPr>
            <a:normAutofit/>
          </a:bodyPr>
          <a:lstStyle/>
          <a:p>
            <a:r>
              <a:rPr lang="en-US" sz="2000" dirty="0"/>
              <a:t>Whole </a:t>
            </a:r>
            <a:r>
              <a:rPr lang="hr-HR" sz="2000" dirty="0"/>
              <a:t>scrum </a:t>
            </a:r>
            <a:r>
              <a:rPr lang="en-US" sz="2000" dirty="0"/>
              <a:t>team decides on sprint goal together with stakeholders </a:t>
            </a:r>
            <a:endParaRPr lang="hr-HR" sz="2000" dirty="0"/>
          </a:p>
          <a:p>
            <a:r>
              <a:rPr lang="en-US" sz="2000" dirty="0"/>
              <a:t>Sprint goal must be realistic and SMART (specific, measurable, achievable, relevant and timely) </a:t>
            </a:r>
            <a:endParaRPr lang="hr-HR" sz="2000" dirty="0"/>
          </a:p>
          <a:p>
            <a:r>
              <a:rPr lang="en-US" sz="2000" dirty="0"/>
              <a:t>Sprint goal must not be forced onto the </a:t>
            </a:r>
            <a:r>
              <a:rPr lang="hr-HR" sz="2000" dirty="0"/>
              <a:t>development </a:t>
            </a:r>
            <a:r>
              <a:rPr lang="en-US" sz="2000" dirty="0"/>
              <a:t>team </a:t>
            </a:r>
            <a:endParaRPr lang="hr-HR" sz="2000" dirty="0"/>
          </a:p>
          <a:p>
            <a:r>
              <a:rPr lang="en-US" sz="2000" dirty="0"/>
              <a:t>Sprint goal is decided during sprint planning event </a:t>
            </a:r>
            <a:endParaRPr lang="hr-HR" sz="2000" dirty="0"/>
          </a:p>
          <a:p>
            <a:endParaRPr lang="hr-HR" dirty="0"/>
          </a:p>
          <a:p>
            <a:pPr marL="0" indent="0">
              <a:buNone/>
            </a:pPr>
            <a:endParaRPr lang="hr-HR" dirty="0"/>
          </a:p>
          <a:p>
            <a:endParaRPr lang="hr-HR" dirty="0"/>
          </a:p>
          <a:p>
            <a:endParaRPr lang="hr-HR" dirty="0"/>
          </a:p>
          <a:p>
            <a:endParaRPr lang="hr-HR" dirty="0"/>
          </a:p>
          <a:p>
            <a:pPr marL="0" indent="0">
              <a:buNone/>
            </a:pPr>
            <a:endParaRPr lang="hr-HR" dirty="0"/>
          </a:p>
        </p:txBody>
      </p:sp>
      <p:sp>
        <p:nvSpPr>
          <p:cNvPr id="5" name="Ellipse 4"/>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fik 5"/>
          <p:cNvPicPr>
            <a:picLocks noChangeAspect="1"/>
          </p:cNvPicPr>
          <p:nvPr/>
        </p:nvPicPr>
        <p:blipFill rotWithShape="1">
          <a:blip r:embed="rId4" cstate="print">
            <a:extLst>
              <a:ext uri="{28A0092B-C50C-407E-A947-70E740481C1C}">
                <a14:useLocalDpi xmlns:a14="http://schemas.microsoft.com/office/drawing/2010/main" val="0"/>
              </a:ext>
            </a:extLst>
          </a:blip>
          <a:srcRect t="18446"/>
          <a:stretch/>
        </p:blipFill>
        <p:spPr>
          <a:xfrm>
            <a:off x="2192604" y="4107541"/>
            <a:ext cx="2031512" cy="1738163"/>
          </a:xfrm>
          <a:prstGeom prst="rect">
            <a:avLst/>
          </a:prstGeom>
        </p:spPr>
      </p:pic>
      <p:cxnSp>
        <p:nvCxnSpPr>
          <p:cNvPr id="8" name="Gerader Verbinder 7"/>
          <p:cNvCxnSpPr/>
          <p:nvPr/>
        </p:nvCxnSpPr>
        <p:spPr>
          <a:xfrm>
            <a:off x="6019800" y="1553029"/>
            <a:ext cx="0" cy="4804228"/>
          </a:xfrm>
          <a:prstGeom prst="line">
            <a:avLst/>
          </a:prstGeom>
          <a:ln w="57150">
            <a:solidFill>
              <a:srgbClr val="05816C"/>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1028450" y="1659995"/>
            <a:ext cx="4789714" cy="16927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Sprint Goal is a short (1-2 sentences) description of what the team plans to achieve during sprint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362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hr-HR" dirty="0"/>
              <a:t>      </a:t>
            </a:r>
            <a:r>
              <a:rPr lang="en-US" dirty="0"/>
              <a:t>SPRINT GOAL</a:t>
            </a:r>
            <a:r>
              <a:rPr lang="hr-HR" dirty="0"/>
              <a:t> is a commitment for Sprint backlog</a:t>
            </a:r>
            <a:endParaRPr lang="en-GB" dirty="0"/>
          </a:p>
        </p:txBody>
      </p:sp>
      <p:sp>
        <p:nvSpPr>
          <p:cNvPr id="4" name="Inhaltsplatzhalter 3"/>
          <p:cNvSpPr>
            <a:spLocks noGrp="1"/>
          </p:cNvSpPr>
          <p:nvPr>
            <p:ph idx="1"/>
          </p:nvPr>
        </p:nvSpPr>
        <p:spPr>
          <a:xfrm>
            <a:off x="5416062" y="2001307"/>
            <a:ext cx="5937738" cy="4175656"/>
          </a:xfrm>
        </p:spPr>
        <p:txBody>
          <a:bodyPr>
            <a:normAutofit fontScale="92500"/>
          </a:bodyPr>
          <a:lstStyle/>
          <a:p>
            <a:pPr marL="0" lvl="0" indent="0">
              <a:buNone/>
            </a:pPr>
            <a:r>
              <a:rPr lang="hr-HR" b="1" dirty="0"/>
              <a:t>Sprint Goal is a commitment* f</a:t>
            </a:r>
            <a:r>
              <a:rPr lang="en-US" b="1" dirty="0"/>
              <a:t>or the </a:t>
            </a:r>
            <a:r>
              <a:rPr lang="hr-HR" b="1" dirty="0"/>
              <a:t>Sprint</a:t>
            </a:r>
            <a:r>
              <a:rPr lang="en-US" b="1" dirty="0"/>
              <a:t>Backlog</a:t>
            </a:r>
            <a:endParaRPr lang="en-GB" b="1" dirty="0"/>
          </a:p>
          <a:p>
            <a:pPr marL="0" indent="0">
              <a:buNone/>
            </a:pPr>
            <a:endParaRPr lang="hr-HR" i="1" dirty="0"/>
          </a:p>
          <a:p>
            <a:pPr marL="0" indent="0">
              <a:buNone/>
            </a:pPr>
            <a:r>
              <a:rPr lang="hr-HR" b="1" dirty="0"/>
              <a:t>Example Sprint goals:</a:t>
            </a:r>
          </a:p>
          <a:p>
            <a:pPr marL="0" indent="0">
              <a:buNone/>
            </a:pPr>
            <a:r>
              <a:rPr lang="hr-HR" b="1" dirty="0"/>
              <a:t>Example 1: </a:t>
            </a:r>
            <a:r>
              <a:rPr lang="en-US" dirty="0"/>
              <a:t>In this sprint we will implement basic shopping cart functionality including add, remove and update features </a:t>
            </a:r>
            <a:endParaRPr lang="hr-HR" dirty="0"/>
          </a:p>
          <a:p>
            <a:pPr marL="0" indent="0">
              <a:buNone/>
            </a:pPr>
            <a:endParaRPr lang="hr-HR" dirty="0"/>
          </a:p>
          <a:p>
            <a:pPr marL="0" indent="0">
              <a:buNone/>
            </a:pPr>
            <a:r>
              <a:rPr lang="hr-HR" b="1" dirty="0"/>
              <a:t>Example 2</a:t>
            </a:r>
            <a:r>
              <a:rPr lang="hr-HR" dirty="0"/>
              <a:t>: </a:t>
            </a:r>
            <a:r>
              <a:rPr lang="en-US" dirty="0"/>
              <a:t>In this sprint we will integrate VISA payment gateway into our billing module and investigate MasterCard gateway </a:t>
            </a:r>
            <a:endParaRPr lang="hr-HR" dirty="0"/>
          </a:p>
          <a:p>
            <a:endParaRPr lang="en-GB" i="1" dirty="0"/>
          </a:p>
          <a:p>
            <a:pPr marL="0" indent="0">
              <a:buNone/>
            </a:pPr>
            <a:endParaRPr lang="en-GB" dirty="0"/>
          </a:p>
        </p:txBody>
      </p:sp>
      <p:sp>
        <p:nvSpPr>
          <p:cNvPr id="8" name="Ellipse 7"/>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0458" y="3162073"/>
            <a:ext cx="2602603" cy="2571183"/>
          </a:xfrm>
          <a:prstGeom prst="rect">
            <a:avLst/>
          </a:prstGeom>
        </p:spPr>
      </p:pic>
      <p:pic>
        <p:nvPicPr>
          <p:cNvPr id="10" name="Grafik 9"/>
          <p:cNvPicPr>
            <a:picLocks noChangeAspect="1"/>
          </p:cNvPicPr>
          <p:nvPr/>
        </p:nvPicPr>
        <p:blipFill rotWithShape="1">
          <a:blip r:embed="rId3" cstate="print">
            <a:extLst>
              <a:ext uri="{28A0092B-C50C-407E-A947-70E740481C1C}">
                <a14:useLocalDpi xmlns:a14="http://schemas.microsoft.com/office/drawing/2010/main" val="0"/>
              </a:ext>
            </a:extLst>
          </a:blip>
          <a:srcRect t="18446"/>
          <a:stretch/>
        </p:blipFill>
        <p:spPr>
          <a:xfrm>
            <a:off x="1713633" y="3628683"/>
            <a:ext cx="2031512" cy="1738163"/>
          </a:xfrm>
          <a:prstGeom prst="rect">
            <a:avLst/>
          </a:prstGeom>
        </p:spPr>
      </p:pic>
    </p:spTree>
    <p:extLst>
      <p:ext uri="{BB962C8B-B14F-4D97-AF65-F5344CB8AC3E}">
        <p14:creationId xmlns:p14="http://schemas.microsoft.com/office/powerpoint/2010/main" val="9370520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1"/>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pic>
        <p:nvPicPr>
          <p:cNvPr id="5"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graphicFrame>
        <p:nvGraphicFramePr>
          <p:cNvPr id="3" name="Tabelle 2"/>
          <p:cNvGraphicFramePr>
            <a:graphicFrameLocks noGrp="1"/>
          </p:cNvGraphicFramePr>
          <p:nvPr/>
        </p:nvGraphicFramePr>
        <p:xfrm>
          <a:off x="420915" y="406405"/>
          <a:ext cx="3643086" cy="6174148"/>
        </p:xfrm>
        <a:graphic>
          <a:graphicData uri="http://schemas.openxmlformats.org/drawingml/2006/table">
            <a:tbl>
              <a:tblPr firstRow="1" bandRow="1">
                <a:tableStyleId>{5C22544A-7EE6-4342-B048-85BDC9FD1C3A}</a:tableStyleId>
              </a:tblPr>
              <a:tblGrid>
                <a:gridCol w="537028">
                  <a:extLst>
                    <a:ext uri="{9D8B030D-6E8A-4147-A177-3AD203B41FA5}">
                      <a16:colId xmlns:a16="http://schemas.microsoft.com/office/drawing/2014/main" val="20000"/>
                    </a:ext>
                  </a:extLst>
                </a:gridCol>
                <a:gridCol w="3106058">
                  <a:extLst>
                    <a:ext uri="{9D8B030D-6E8A-4147-A177-3AD203B41FA5}">
                      <a16:colId xmlns:a16="http://schemas.microsoft.com/office/drawing/2014/main" val="20001"/>
                    </a:ext>
                  </a:extLst>
                </a:gridCol>
              </a:tblGrid>
              <a:tr h="406344">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VISION</a:t>
                      </a:r>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OWNER</a:t>
                      </a:r>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86">
                <a:tc>
                  <a:txBody>
                    <a:bodyPr/>
                    <a:lstStyle/>
                    <a:p>
                      <a:r>
                        <a:rPr lang="hr-HR" b="1" dirty="0">
                          <a:solidFill>
                            <a:schemeClr val="tx1">
                              <a:lumMod val="65000"/>
                              <a:lumOff val="35000"/>
                            </a:schemeClr>
                          </a:solidFill>
                        </a:rPr>
                        <a:t>A.</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SCRUM MASTER</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DEVELOPMENT TEAM</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986">
                <a:tc>
                  <a:txBody>
                    <a:bodyPr/>
                    <a:lstStyle/>
                    <a:p>
                      <a:r>
                        <a:rPr lang="hr-HR" b="1" dirty="0">
                          <a:solidFill>
                            <a:schemeClr val="tx1">
                              <a:lumMod val="65000"/>
                              <a:lumOff val="35000"/>
                            </a:schemeClr>
                          </a:solidFill>
                        </a:rPr>
                        <a:t>1.</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PLANNING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GOAL</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986">
                <a:tc>
                  <a:txBody>
                    <a:bodyPr/>
                    <a:lstStyle/>
                    <a:p>
                      <a:r>
                        <a:rPr lang="hr-HR" b="1" dirty="0">
                          <a:solidFill>
                            <a:schemeClr val="tx1">
                              <a:lumMod val="65000"/>
                              <a:lumOff val="35000"/>
                            </a:schemeClr>
                          </a:solidFill>
                        </a:rPr>
                        <a:t>B.</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986">
                <a:tc>
                  <a:txBody>
                    <a:bodyPr/>
                    <a:lstStyle/>
                    <a:p>
                      <a:r>
                        <a:rPr lang="hr-HR" b="1" dirty="0">
                          <a:solidFill>
                            <a:schemeClr val="bg1"/>
                          </a:solidFill>
                        </a:rPr>
                        <a:t>2.</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DAILY SCRUM /STAND UP</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11986">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BURNDOWN CHART</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1986">
                <a:tc>
                  <a:txBody>
                    <a:bodyPr/>
                    <a:lstStyle/>
                    <a:p>
                      <a:r>
                        <a:rPr lang="hr-HR" b="1" dirty="0">
                          <a:solidFill>
                            <a:schemeClr val="tx1">
                              <a:lumMod val="65000"/>
                              <a:lumOff val="35000"/>
                            </a:schemeClr>
                          </a:solidFill>
                        </a:rPr>
                        <a:t>3.</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REVIEW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1986">
                <a:tc>
                  <a:txBody>
                    <a:bodyPr/>
                    <a:lstStyle/>
                    <a:p>
                      <a:r>
                        <a:rPr lang="hr-HR" b="1" dirty="0">
                          <a:solidFill>
                            <a:schemeClr val="tx1">
                              <a:lumMod val="65000"/>
                              <a:lumOff val="35000"/>
                            </a:schemeClr>
                          </a:solidFill>
                        </a:rPr>
                        <a:t>4.</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RETROSPECTIVE</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2199818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sz="half" idx="2"/>
          </p:nvPr>
        </p:nvSpPr>
        <p:spPr>
          <a:xfrm>
            <a:off x="6122719" y="1576894"/>
            <a:ext cx="5181600" cy="4351338"/>
          </a:xfrm>
        </p:spPr>
        <p:txBody>
          <a:bodyPr>
            <a:normAutofit/>
          </a:bodyPr>
          <a:lstStyle/>
          <a:p>
            <a:pPr marL="0" indent="0">
              <a:buNone/>
            </a:pPr>
            <a:r>
              <a:rPr lang="hr-HR" sz="3200" b="1" dirty="0"/>
              <a:t>„People need to be reminded more often than they need to be instructed”</a:t>
            </a:r>
          </a:p>
          <a:p>
            <a:pPr marL="0" indent="0">
              <a:buNone/>
            </a:pPr>
            <a:endParaRPr lang="hr-HR" sz="3200" b="1" dirty="0"/>
          </a:p>
          <a:p>
            <a:pPr marL="0" indent="0">
              <a:buNone/>
            </a:pPr>
            <a:r>
              <a:rPr lang="hr-HR" sz="1800" dirty="0"/>
              <a:t>- Samuel Johnson</a:t>
            </a:r>
          </a:p>
          <a:p>
            <a:pPr marL="0" indent="0">
              <a:buNone/>
            </a:pPr>
            <a:endParaRPr lang="en-GB" sz="1800" dirty="0"/>
          </a:p>
        </p:txBody>
      </p:sp>
      <p:pic>
        <p:nvPicPr>
          <p:cNvPr id="19" name="Inhaltsplatzhalter 3"/>
          <p:cNvPicPr>
            <a:picLocks noGrp="1" noChangeAspect="1"/>
          </p:cNvPicPr>
          <p:nvPr>
            <p:ph idx="1"/>
          </p:nvPr>
        </p:nvPicPr>
        <p:blipFill rotWithShape="1">
          <a:blip r:embed="rId3"/>
          <a:srcRect l="51648" t="15243" r="23944" b="41091"/>
          <a:stretch/>
        </p:blipFill>
        <p:spPr>
          <a:xfrm flipH="1">
            <a:off x="320634" y="1033154"/>
            <a:ext cx="5029503" cy="5061333"/>
          </a:xfrm>
          <a:prstGeom prst="rect">
            <a:avLst/>
          </a:prstGeom>
        </p:spPr>
      </p:pic>
      <p:cxnSp>
        <p:nvCxnSpPr>
          <p:cNvPr id="21" name="Gerader Verbinder 20"/>
          <p:cNvCxnSpPr/>
          <p:nvPr/>
        </p:nvCxnSpPr>
        <p:spPr>
          <a:xfrm>
            <a:off x="5783283" y="950026"/>
            <a:ext cx="0" cy="5248893"/>
          </a:xfrm>
          <a:prstGeom prst="line">
            <a:avLst/>
          </a:prstGeom>
          <a:ln w="41275">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015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p:cNvSpPr/>
          <p:nvPr/>
        </p:nvSpPr>
        <p:spPr>
          <a:xfrm>
            <a:off x="763123"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2458778"/>
            <a:ext cx="5181600" cy="3085031"/>
          </a:xfrm>
        </p:spPr>
      </p:pic>
      <p:sp>
        <p:nvSpPr>
          <p:cNvPr id="2" name="Titel 1"/>
          <p:cNvSpPr>
            <a:spLocks noGrp="1"/>
          </p:cNvSpPr>
          <p:nvPr>
            <p:ph type="title"/>
          </p:nvPr>
        </p:nvSpPr>
        <p:spPr/>
        <p:txBody>
          <a:bodyPr/>
          <a:lstStyle/>
          <a:p>
            <a:r>
              <a:rPr lang="en-US" dirty="0">
                <a:solidFill>
                  <a:schemeClr val="bg1"/>
                </a:solidFill>
              </a:rPr>
              <a:t>2</a:t>
            </a:r>
            <a:r>
              <a:rPr lang="hr-HR" dirty="0"/>
              <a:t> </a:t>
            </a:r>
            <a:r>
              <a:rPr lang="en-US" dirty="0"/>
              <a:t> </a:t>
            </a:r>
            <a:r>
              <a:rPr lang="hr-HR" dirty="0"/>
              <a:t>  </a:t>
            </a:r>
            <a:r>
              <a:rPr lang="en-US" dirty="0"/>
              <a:t>DAILY SCRUM</a:t>
            </a:r>
            <a:endParaRPr lang="en-GB" dirty="0"/>
          </a:p>
        </p:txBody>
      </p:sp>
      <p:sp>
        <p:nvSpPr>
          <p:cNvPr id="8" name="Pfeil nach unten 7"/>
          <p:cNvSpPr/>
          <p:nvPr/>
        </p:nvSpPr>
        <p:spPr>
          <a:xfrm>
            <a:off x="10174310" y="1305606"/>
            <a:ext cx="1030310" cy="1043189"/>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nhaltsplatzhalt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87532" y="1654603"/>
            <a:ext cx="3873813" cy="4195959"/>
          </a:xfrm>
        </p:spPr>
      </p:pic>
    </p:spTree>
    <p:extLst>
      <p:ext uri="{BB962C8B-B14F-4D97-AF65-F5344CB8AC3E}">
        <p14:creationId xmlns:p14="http://schemas.microsoft.com/office/powerpoint/2010/main" val="3248197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2</a:t>
            </a:r>
            <a:r>
              <a:rPr lang="en-US" dirty="0"/>
              <a:t> </a:t>
            </a:r>
            <a:r>
              <a:rPr lang="hr-HR" dirty="0"/>
              <a:t>   </a:t>
            </a:r>
            <a:r>
              <a:rPr lang="en-US" dirty="0"/>
              <a:t>DAILY SCRUM / STAND UP</a:t>
            </a:r>
            <a:endParaRPr lang="en-GB" dirty="0"/>
          </a:p>
        </p:txBody>
      </p:sp>
      <p:sp>
        <p:nvSpPr>
          <p:cNvPr id="3" name="Inhaltsplatzhalter 2"/>
          <p:cNvSpPr>
            <a:spLocks noGrp="1"/>
          </p:cNvSpPr>
          <p:nvPr>
            <p:ph sz="half" idx="1"/>
          </p:nvPr>
        </p:nvSpPr>
        <p:spPr/>
        <p:txBody>
          <a:bodyPr>
            <a:normAutofit fontScale="85000" lnSpcReduction="20000"/>
          </a:bodyPr>
          <a:lstStyle/>
          <a:p>
            <a:pPr marL="0" indent="0">
              <a:buNone/>
            </a:pPr>
            <a:r>
              <a:rPr lang="en-GB" dirty="0"/>
              <a:t>Daily Scrum is a commitment and coordination meeting to synchronise the </a:t>
            </a:r>
            <a:r>
              <a:rPr lang="hr-HR" dirty="0"/>
              <a:t>development </a:t>
            </a:r>
            <a:r>
              <a:rPr lang="en-GB" dirty="0"/>
              <a:t>team and plan for the next 24hrs. It is designed to ensure that the entire </a:t>
            </a:r>
            <a:r>
              <a:rPr lang="hr-HR" dirty="0"/>
              <a:t>development </a:t>
            </a:r>
            <a:r>
              <a:rPr lang="en-GB" dirty="0"/>
              <a:t>team is aware of impediments, what stories are done or not-done, and what tasks are ready to be pulled from one </a:t>
            </a:r>
            <a:r>
              <a:rPr lang="hr-HR" dirty="0"/>
              <a:t>development </a:t>
            </a:r>
            <a:r>
              <a:rPr lang="en-GB" dirty="0"/>
              <a:t>team member's to-do list into someone else's.</a:t>
            </a:r>
          </a:p>
          <a:p>
            <a:pPr marL="0" indent="0">
              <a:buNone/>
            </a:pPr>
            <a:endParaRPr lang="en-US" dirty="0"/>
          </a:p>
          <a:p>
            <a:pPr marL="0" indent="0">
              <a:buNone/>
            </a:pPr>
            <a:r>
              <a:rPr lang="en-GB" b="1" dirty="0"/>
              <a:t>At/ after </a:t>
            </a:r>
            <a:r>
              <a:rPr lang="en-GB" b="1" dirty="0" err="1"/>
              <a:t>standup</a:t>
            </a:r>
            <a:r>
              <a:rPr lang="en-GB" b="1" dirty="0"/>
              <a:t>: </a:t>
            </a:r>
            <a:endParaRPr lang="hr-HR" b="1" dirty="0"/>
          </a:p>
          <a:p>
            <a:r>
              <a:rPr lang="en-GB" dirty="0"/>
              <a:t>Review impediments, </a:t>
            </a:r>
            <a:endParaRPr lang="hr-HR" dirty="0"/>
          </a:p>
          <a:p>
            <a:r>
              <a:rPr lang="en-GB" dirty="0"/>
              <a:t>Update </a:t>
            </a:r>
            <a:r>
              <a:rPr lang="en-GB" dirty="0" err="1"/>
              <a:t>burndown</a:t>
            </a:r>
            <a:r>
              <a:rPr lang="en-GB" dirty="0"/>
              <a:t> chart, </a:t>
            </a:r>
            <a:endParaRPr lang="hr-HR" dirty="0"/>
          </a:p>
          <a:p>
            <a:r>
              <a:rPr lang="en-GB" dirty="0"/>
              <a:t>Make decisions, </a:t>
            </a:r>
            <a:endParaRPr lang="hr-HR" dirty="0"/>
          </a:p>
          <a:p>
            <a:r>
              <a:rPr lang="en-GB" dirty="0"/>
              <a:t>Update sprint backlog </a:t>
            </a:r>
          </a:p>
          <a:p>
            <a:pPr marL="0" indent="0">
              <a:buNone/>
            </a:pPr>
            <a:endParaRPr lang="en-GB" dirty="0"/>
          </a:p>
        </p:txBody>
      </p:sp>
      <p:sp>
        <p:nvSpPr>
          <p:cNvPr id="4" name="Inhaltsplatzhalter 3"/>
          <p:cNvSpPr>
            <a:spLocks noGrp="1"/>
          </p:cNvSpPr>
          <p:nvPr>
            <p:ph sz="half" idx="2"/>
          </p:nvPr>
        </p:nvSpPr>
        <p:spPr/>
        <p:txBody>
          <a:bodyPr>
            <a:normAutofit fontScale="85000" lnSpcReduction="20000"/>
          </a:bodyPr>
          <a:lstStyle/>
          <a:p>
            <a:endParaRPr lang="en-GB" dirty="0"/>
          </a:p>
          <a:p>
            <a:r>
              <a:rPr lang="en-GB" dirty="0"/>
              <a:t>When: Every day (same time, same place)</a:t>
            </a:r>
          </a:p>
          <a:p>
            <a:r>
              <a:rPr lang="en-GB" dirty="0"/>
              <a:t>Duration: 15 min</a:t>
            </a:r>
          </a:p>
          <a:p>
            <a:r>
              <a:rPr lang="en-GB" dirty="0"/>
              <a:t>Who: </a:t>
            </a:r>
            <a:r>
              <a:rPr lang="hr-HR" dirty="0"/>
              <a:t>Development </a:t>
            </a:r>
            <a:r>
              <a:rPr lang="en-GB" dirty="0"/>
              <a:t>Team (optionally SM, PO, stakeholders)</a:t>
            </a:r>
            <a:endParaRPr lang="hr-HR" dirty="0"/>
          </a:p>
          <a:p>
            <a:endParaRPr lang="hr-HR" dirty="0"/>
          </a:p>
          <a:p>
            <a:endParaRPr lang="hr-HR" dirty="0"/>
          </a:p>
          <a:p>
            <a:pPr marL="0" indent="0">
              <a:buNone/>
            </a:pPr>
            <a:r>
              <a:rPr lang="hr-HR" sz="2200" b="1" i="1" dirty="0"/>
              <a:t>Tip: „Parking lot”</a:t>
            </a:r>
          </a:p>
          <a:p>
            <a:pPr marL="0" indent="0">
              <a:buNone/>
            </a:pPr>
            <a:r>
              <a:rPr lang="en-US" sz="2200" i="1" dirty="0"/>
              <a:t>If you feel that a conversation is going on for too long and other team members start to lose interest, you can add the issue to the parking lot and ask those involved to discuss it right after the standup.</a:t>
            </a:r>
            <a:endParaRPr lang="en-GB" sz="2200" i="1" dirty="0"/>
          </a:p>
          <a:p>
            <a:endParaRPr lang="en-GB" dirty="0"/>
          </a:p>
        </p:txBody>
      </p:sp>
      <p:pic>
        <p:nvPicPr>
          <p:cNvPr id="7" name="Inhaltsplatzhalt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6636" y="74190"/>
            <a:ext cx="1883026" cy="2039618"/>
          </a:xfrm>
          <a:prstGeom prst="rect">
            <a:avLst/>
          </a:prstGeom>
        </p:spPr>
      </p:pic>
    </p:spTree>
    <p:extLst>
      <p:ext uri="{BB962C8B-B14F-4D97-AF65-F5344CB8AC3E}">
        <p14:creationId xmlns:p14="http://schemas.microsoft.com/office/powerpoint/2010/main" val="3195724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2 </a:t>
            </a:r>
            <a:r>
              <a:rPr lang="hr-HR" dirty="0"/>
              <a:t>   </a:t>
            </a:r>
            <a:r>
              <a:rPr lang="en-US" dirty="0"/>
              <a:t>DAILY SCRUM / STAND UP</a:t>
            </a:r>
            <a:endParaRPr lang="en-GB" dirty="0"/>
          </a:p>
        </p:txBody>
      </p:sp>
      <p:graphicFrame>
        <p:nvGraphicFramePr>
          <p:cNvPr id="4" name="Inhaltsplatzhalter 3"/>
          <p:cNvGraphicFramePr>
            <a:graphicFrameLocks noGrp="1"/>
          </p:cNvGraphicFramePr>
          <p:nvPr>
            <p:ph idx="1"/>
          </p:nvPr>
        </p:nvGraphicFramePr>
        <p:xfrm>
          <a:off x="838200" y="1926875"/>
          <a:ext cx="6025738" cy="3305465"/>
        </p:xfrm>
        <a:graphic>
          <a:graphicData uri="http://schemas.openxmlformats.org/drawingml/2006/table">
            <a:tbl>
              <a:tblPr firstRow="1" firstCol="1" bandRow="1">
                <a:tableStyleId>{793D81CF-94F2-401A-BA57-92F5A7B2D0C5}</a:tableStyleId>
              </a:tblPr>
              <a:tblGrid>
                <a:gridCol w="6025738">
                  <a:extLst>
                    <a:ext uri="{9D8B030D-6E8A-4147-A177-3AD203B41FA5}">
                      <a16:colId xmlns:a16="http://schemas.microsoft.com/office/drawing/2014/main" val="20000"/>
                    </a:ext>
                  </a:extLst>
                </a:gridCol>
              </a:tblGrid>
              <a:tr h="393990">
                <a:tc>
                  <a:txBody>
                    <a:bodyPr/>
                    <a:lstStyle/>
                    <a:p>
                      <a:pPr marL="0" marR="0" algn="ctr">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Agenda</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138837" marR="138837"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0000"/>
                  </a:ext>
                </a:extLst>
              </a:tr>
              <a:tr h="2867369">
                <a:tc>
                  <a:txBody>
                    <a:bodyPr/>
                    <a:lstStyle/>
                    <a:p>
                      <a:pPr marL="0" marR="0">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 </a:t>
                      </a:r>
                    </a:p>
                    <a:p>
                      <a:pPr marL="0" marR="0">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Each </a:t>
                      </a:r>
                      <a:r>
                        <a:rPr lang="hr-HR" sz="2000" dirty="0">
                          <a:effectLst/>
                          <a:latin typeface="Arial" panose="020B0604020202020204" pitchFamily="34" charset="0"/>
                          <a:cs typeface="Arial" panose="020B0604020202020204" pitchFamily="34" charset="0"/>
                        </a:rPr>
                        <a:t>development </a:t>
                      </a:r>
                      <a:r>
                        <a:rPr lang="en-GB" sz="2000" dirty="0">
                          <a:effectLst/>
                          <a:latin typeface="Arial" panose="020B0604020202020204" pitchFamily="34" charset="0"/>
                          <a:cs typeface="Arial" panose="020B0604020202020204" pitchFamily="34" charset="0"/>
                        </a:rPr>
                        <a:t>team member should answer these 3 questions:  </a:t>
                      </a:r>
                    </a:p>
                    <a:p>
                      <a:pPr marL="0" marR="0">
                        <a:lnSpc>
                          <a:spcPct val="107000"/>
                        </a:lnSpc>
                        <a:spcBef>
                          <a:spcPts val="0"/>
                        </a:spcBef>
                        <a:spcAft>
                          <a:spcPts val="0"/>
                        </a:spcAft>
                      </a:pPr>
                      <a:endParaRPr lang="en-GB" sz="2000" dirty="0">
                        <a:effectLst/>
                        <a:latin typeface="Arial" panose="020B060402020202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What did I do yesterday?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What will I do today?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What impediments prevent me/</a:t>
                      </a:r>
                      <a:r>
                        <a:rPr lang="hr-HR" sz="2000" b="0" dirty="0">
                          <a:effectLst/>
                          <a:latin typeface="Arial" panose="020B0604020202020204" pitchFamily="34" charset="0"/>
                          <a:cs typeface="Arial" panose="020B0604020202020204" pitchFamily="34" charset="0"/>
                        </a:rPr>
                        <a:t>development </a:t>
                      </a:r>
                      <a:r>
                        <a:rPr lang="en-GB" sz="2000" b="0" dirty="0">
                          <a:effectLst/>
                          <a:latin typeface="Arial" panose="020B0604020202020204" pitchFamily="34" charset="0"/>
                          <a:cs typeface="Arial" panose="020B0604020202020204" pitchFamily="34" charset="0"/>
                        </a:rPr>
                        <a:t>team from meeting the sprint goal?</a:t>
                      </a:r>
                    </a:p>
                    <a:p>
                      <a:pPr marL="0" marR="0">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 </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138837" marR="13883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7"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4867" y="1843386"/>
            <a:ext cx="3977283" cy="4308033"/>
          </a:xfrm>
          <a:prstGeom prst="rect">
            <a:avLst/>
          </a:prstGeom>
        </p:spPr>
      </p:pic>
    </p:spTree>
    <p:extLst>
      <p:ext uri="{BB962C8B-B14F-4D97-AF65-F5344CB8AC3E}">
        <p14:creationId xmlns:p14="http://schemas.microsoft.com/office/powerpoint/2010/main" val="26662424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2</a:t>
            </a:r>
            <a:r>
              <a:rPr lang="en-US" dirty="0"/>
              <a:t> </a:t>
            </a:r>
            <a:r>
              <a:rPr lang="hr-HR" dirty="0"/>
              <a:t>  DAILY SCRUM / STAND UP</a:t>
            </a:r>
            <a:endParaRPr lang="en-GB" dirty="0"/>
          </a:p>
        </p:txBody>
      </p:sp>
      <p:sp>
        <p:nvSpPr>
          <p:cNvPr id="3" name="Inhaltsplatzhalter 2"/>
          <p:cNvSpPr>
            <a:spLocks noGrp="1"/>
          </p:cNvSpPr>
          <p:nvPr>
            <p:ph idx="1"/>
          </p:nvPr>
        </p:nvSpPr>
        <p:spPr>
          <a:xfrm>
            <a:off x="838200" y="1487224"/>
            <a:ext cx="6975764" cy="4689739"/>
          </a:xfrm>
        </p:spPr>
        <p:txBody>
          <a:bodyPr>
            <a:normAutofit lnSpcReduction="10000"/>
          </a:bodyPr>
          <a:lstStyle/>
          <a:p>
            <a:r>
              <a:rPr lang="en-US" b="1" dirty="0"/>
              <a:t>Why daily?</a:t>
            </a:r>
          </a:p>
          <a:p>
            <a:pPr marL="457200" lvl="1" indent="0">
              <a:buNone/>
            </a:pPr>
            <a:r>
              <a:rPr lang="hr-HR" dirty="0"/>
              <a:t>Q: </a:t>
            </a:r>
            <a:r>
              <a:rPr lang="en-US" dirty="0"/>
              <a:t>“How does a project get to be a year late?”</a:t>
            </a:r>
            <a:r>
              <a:rPr lang="hr-HR" dirty="0"/>
              <a:t> </a:t>
            </a:r>
          </a:p>
          <a:p>
            <a:pPr marL="457200" lvl="1" indent="0">
              <a:buNone/>
            </a:pPr>
            <a:r>
              <a:rPr lang="hr-HR" sz="2000" dirty="0"/>
              <a:t>A: „</a:t>
            </a:r>
            <a:r>
              <a:rPr lang="en-US" sz="2000" dirty="0"/>
              <a:t>One day at a time.” </a:t>
            </a:r>
          </a:p>
          <a:p>
            <a:pPr marL="1371600" lvl="3" indent="0">
              <a:buNone/>
            </a:pPr>
            <a:r>
              <a:rPr lang="hr-HR" sz="2000" dirty="0"/>
              <a:t>- </a:t>
            </a:r>
            <a:r>
              <a:rPr lang="en-US" sz="2000" dirty="0"/>
              <a:t>Fred Brooks, The Mythical Man-Month.</a:t>
            </a:r>
          </a:p>
          <a:p>
            <a:endParaRPr lang="hr-HR" b="1" dirty="0"/>
          </a:p>
          <a:p>
            <a:endParaRPr lang="hr-HR" b="1" dirty="0"/>
          </a:p>
          <a:p>
            <a:r>
              <a:rPr lang="en-US" b="1" dirty="0"/>
              <a:t>Can Scrum meetings be replaced by emailed status reports?</a:t>
            </a:r>
          </a:p>
          <a:p>
            <a:pPr lvl="1"/>
            <a:r>
              <a:rPr lang="hr-HR" dirty="0"/>
              <a:t>NO! .... Meeting are important because...</a:t>
            </a:r>
            <a:endParaRPr lang="en-US" dirty="0"/>
          </a:p>
          <a:p>
            <a:pPr marL="914400" lvl="2" indent="0">
              <a:buNone/>
            </a:pPr>
            <a:r>
              <a:rPr lang="hr-HR" sz="2000" dirty="0"/>
              <a:t>... </a:t>
            </a:r>
            <a:r>
              <a:rPr lang="en-US" sz="2000" dirty="0"/>
              <a:t>Entire </a:t>
            </a:r>
            <a:r>
              <a:rPr lang="hr-HR" sz="2000" dirty="0"/>
              <a:t>developement </a:t>
            </a:r>
            <a:r>
              <a:rPr lang="en-US" sz="2000" dirty="0"/>
              <a:t>team sees the whole picture every day</a:t>
            </a:r>
          </a:p>
          <a:p>
            <a:pPr marL="914400" lvl="2" indent="0">
              <a:buNone/>
            </a:pPr>
            <a:r>
              <a:rPr lang="hr-HR" sz="2000" dirty="0"/>
              <a:t>... It c</a:t>
            </a:r>
            <a:r>
              <a:rPr lang="en-US" sz="2000" dirty="0" err="1"/>
              <a:t>reate</a:t>
            </a:r>
            <a:r>
              <a:rPr lang="hr-HR" sz="2000" dirty="0"/>
              <a:t>s</a:t>
            </a:r>
            <a:r>
              <a:rPr lang="en-US" sz="2000" dirty="0"/>
              <a:t> peer pressure to do what you say you’ll do</a:t>
            </a:r>
            <a:endParaRPr lang="en-GB" dirty="0"/>
          </a:p>
        </p:txBody>
      </p:sp>
      <p:pic>
        <p:nvPicPr>
          <p:cNvPr id="6"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8000" y="1678076"/>
            <a:ext cx="3977283" cy="4308033"/>
          </a:xfrm>
          <a:prstGeom prst="rect">
            <a:avLst/>
          </a:prstGeom>
        </p:spPr>
      </p:pic>
    </p:spTree>
    <p:extLst>
      <p:ext uri="{BB962C8B-B14F-4D97-AF65-F5344CB8AC3E}">
        <p14:creationId xmlns:p14="http://schemas.microsoft.com/office/powerpoint/2010/main" val="1971052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a:extLst>
              <a:ext uri="{FF2B5EF4-FFF2-40B4-BE49-F238E27FC236}">
                <a16:creationId xmlns:a16="http://schemas.microsoft.com/office/drawing/2014/main" id="{5579E768-7922-4BD3-9AE2-F15A47AB33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6147" name="Slide Number Placeholder 5">
            <a:extLst>
              <a:ext uri="{FF2B5EF4-FFF2-40B4-BE49-F238E27FC236}">
                <a16:creationId xmlns:a16="http://schemas.microsoft.com/office/drawing/2014/main" id="{3A64DE1F-6EE0-44FC-A469-A4D3D5777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4188D6ED-C83B-4681-A5ED-83C78AF1D75D}" type="slidenum">
              <a:rPr lang="en-US" altLang="fr-FR" sz="900"/>
              <a:pPr>
                <a:spcBef>
                  <a:spcPct val="0"/>
                </a:spcBef>
                <a:buFontTx/>
                <a:buNone/>
              </a:pPr>
              <a:t>13</a:t>
            </a:fld>
            <a:endParaRPr lang="en-US" altLang="fr-FR" sz="900"/>
          </a:p>
        </p:txBody>
      </p:sp>
      <p:sp>
        <p:nvSpPr>
          <p:cNvPr id="6148" name="Rectangle 2">
            <a:extLst>
              <a:ext uri="{FF2B5EF4-FFF2-40B4-BE49-F238E27FC236}">
                <a16:creationId xmlns:a16="http://schemas.microsoft.com/office/drawing/2014/main" id="{8D38A6A6-AA8A-4E8B-8582-08A6D92A7E9C}"/>
              </a:ext>
            </a:extLst>
          </p:cNvPr>
          <p:cNvSpPr>
            <a:spLocks noGrp="1" noChangeArrowheads="1"/>
          </p:cNvSpPr>
          <p:nvPr>
            <p:ph type="title"/>
          </p:nvPr>
        </p:nvSpPr>
        <p:spPr>
          <a:xfrm>
            <a:off x="983432" y="274638"/>
            <a:ext cx="10598968" cy="841834"/>
          </a:xfrm>
        </p:spPr>
        <p:txBody>
          <a:bodyPr/>
          <a:lstStyle/>
          <a:p>
            <a:pPr eaLnBrk="1" hangingPunct="1"/>
            <a:r>
              <a:rPr lang="en-US" altLang="fr-FR" dirty="0"/>
              <a:t>PDCA SDLC Methodology</a:t>
            </a:r>
          </a:p>
        </p:txBody>
      </p:sp>
      <p:grpSp>
        <p:nvGrpSpPr>
          <p:cNvPr id="10" name="Group 3">
            <a:extLst>
              <a:ext uri="{FF2B5EF4-FFF2-40B4-BE49-F238E27FC236}">
                <a16:creationId xmlns:a16="http://schemas.microsoft.com/office/drawing/2014/main" id="{84A20383-5C06-4CEF-AC2D-0A3CE789A0FC}"/>
              </a:ext>
            </a:extLst>
          </p:cNvPr>
          <p:cNvGrpSpPr>
            <a:grpSpLocks/>
          </p:cNvGrpSpPr>
          <p:nvPr/>
        </p:nvGrpSpPr>
        <p:grpSpPr bwMode="auto">
          <a:xfrm>
            <a:off x="4965266" y="1967508"/>
            <a:ext cx="6675350" cy="4341812"/>
            <a:chOff x="480" y="576"/>
            <a:chExt cx="4848" cy="3408"/>
          </a:xfrm>
        </p:grpSpPr>
        <p:sp>
          <p:nvSpPr>
            <p:cNvPr id="11" name="Rectangle 4">
              <a:extLst>
                <a:ext uri="{FF2B5EF4-FFF2-40B4-BE49-F238E27FC236}">
                  <a16:creationId xmlns:a16="http://schemas.microsoft.com/office/drawing/2014/main" id="{84ABCF26-9957-47A9-ADF2-6E69D0B2957F}"/>
                </a:ext>
              </a:extLst>
            </p:cNvPr>
            <p:cNvSpPr>
              <a:spLocks noChangeArrowheads="1"/>
            </p:cNvSpPr>
            <p:nvPr/>
          </p:nvSpPr>
          <p:spPr bwMode="auto">
            <a:xfrm>
              <a:off x="480" y="576"/>
              <a:ext cx="4848" cy="34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301" tIns="46150" rIns="92301" bIns="46150" anchor="ctr"/>
            <a:lstStyle/>
            <a:p>
              <a:endParaRPr lang="fr-BE"/>
            </a:p>
          </p:txBody>
        </p:sp>
        <p:sp>
          <p:nvSpPr>
            <p:cNvPr id="12" name="Freeform 5">
              <a:extLst>
                <a:ext uri="{FF2B5EF4-FFF2-40B4-BE49-F238E27FC236}">
                  <a16:creationId xmlns:a16="http://schemas.microsoft.com/office/drawing/2014/main" id="{8C203AF8-CAED-43E2-B45D-9635B9AFA225}"/>
                </a:ext>
              </a:extLst>
            </p:cNvPr>
            <p:cNvSpPr>
              <a:spLocks/>
            </p:cNvSpPr>
            <p:nvPr/>
          </p:nvSpPr>
          <p:spPr bwMode="auto">
            <a:xfrm>
              <a:off x="2743" y="2225"/>
              <a:ext cx="1001" cy="696"/>
            </a:xfrm>
            <a:custGeom>
              <a:avLst/>
              <a:gdLst>
                <a:gd name="T0" fmla="*/ 6942 w 743"/>
                <a:gd name="T1" fmla="*/ 0 h 481"/>
                <a:gd name="T2" fmla="*/ 6886 w 743"/>
                <a:gd name="T3" fmla="*/ 304 h 481"/>
                <a:gd name="T4" fmla="*/ 6790 w 743"/>
                <a:gd name="T5" fmla="*/ 679 h 481"/>
                <a:gd name="T6" fmla="*/ 6711 w 743"/>
                <a:gd name="T7" fmla="*/ 983 h 481"/>
                <a:gd name="T8" fmla="*/ 6619 w 743"/>
                <a:gd name="T9" fmla="*/ 1334 h 481"/>
                <a:gd name="T10" fmla="*/ 6523 w 743"/>
                <a:gd name="T11" fmla="*/ 1645 h 481"/>
                <a:gd name="T12" fmla="*/ 6403 w 743"/>
                <a:gd name="T13" fmla="*/ 1985 h 481"/>
                <a:gd name="T14" fmla="*/ 6308 w 743"/>
                <a:gd name="T15" fmla="*/ 2231 h 481"/>
                <a:gd name="T16" fmla="*/ 6177 w 743"/>
                <a:gd name="T17" fmla="*/ 2524 h 481"/>
                <a:gd name="T18" fmla="*/ 6042 w 743"/>
                <a:gd name="T19" fmla="*/ 2826 h 481"/>
                <a:gd name="T20" fmla="*/ 5959 w 743"/>
                <a:gd name="T21" fmla="*/ 3057 h 481"/>
                <a:gd name="T22" fmla="*/ 5790 w 743"/>
                <a:gd name="T23" fmla="*/ 3322 h 481"/>
                <a:gd name="T24" fmla="*/ 5598 w 743"/>
                <a:gd name="T25" fmla="*/ 3735 h 481"/>
                <a:gd name="T26" fmla="*/ 5382 w 743"/>
                <a:gd name="T27" fmla="*/ 4072 h 481"/>
                <a:gd name="T28" fmla="*/ 5164 w 743"/>
                <a:gd name="T29" fmla="*/ 4423 h 481"/>
                <a:gd name="T30" fmla="*/ 4939 w 743"/>
                <a:gd name="T31" fmla="*/ 4685 h 481"/>
                <a:gd name="T32" fmla="*/ 4682 w 743"/>
                <a:gd name="T33" fmla="*/ 5030 h 481"/>
                <a:gd name="T34" fmla="*/ 4385 w 743"/>
                <a:gd name="T35" fmla="*/ 5295 h 481"/>
                <a:gd name="T36" fmla="*/ 4100 w 743"/>
                <a:gd name="T37" fmla="*/ 5580 h 481"/>
                <a:gd name="T38" fmla="*/ 3833 w 743"/>
                <a:gd name="T39" fmla="*/ 5800 h 481"/>
                <a:gd name="T40" fmla="*/ 3530 w 743"/>
                <a:gd name="T41" fmla="*/ 5992 h 481"/>
                <a:gd name="T42" fmla="*/ 3272 w 743"/>
                <a:gd name="T43" fmla="*/ 6147 h 481"/>
                <a:gd name="T44" fmla="*/ 2976 w 743"/>
                <a:gd name="T45" fmla="*/ 6346 h 481"/>
                <a:gd name="T46" fmla="*/ 2662 w 743"/>
                <a:gd name="T47" fmla="*/ 6454 h 481"/>
                <a:gd name="T48" fmla="*/ 2340 w 743"/>
                <a:gd name="T49" fmla="*/ 6543 h 481"/>
                <a:gd name="T50" fmla="*/ 1995 w 743"/>
                <a:gd name="T51" fmla="*/ 6616 h 481"/>
                <a:gd name="T52" fmla="*/ 1634 w 743"/>
                <a:gd name="T53" fmla="*/ 6669 h 481"/>
                <a:gd name="T54" fmla="*/ 1291 w 743"/>
                <a:gd name="T55" fmla="*/ 6669 h 481"/>
                <a:gd name="T56" fmla="*/ 0 w 743"/>
                <a:gd name="T57" fmla="*/ 7552 h 481"/>
                <a:gd name="T58" fmla="*/ 1291 w 743"/>
                <a:gd name="T59" fmla="*/ 8562 h 481"/>
                <a:gd name="T60" fmla="*/ 1710 w 743"/>
                <a:gd name="T61" fmla="*/ 8562 h 481"/>
                <a:gd name="T62" fmla="*/ 2061 w 743"/>
                <a:gd name="T63" fmla="*/ 8516 h 481"/>
                <a:gd name="T64" fmla="*/ 2399 w 743"/>
                <a:gd name="T65" fmla="*/ 8461 h 481"/>
                <a:gd name="T66" fmla="*/ 2739 w 743"/>
                <a:gd name="T67" fmla="*/ 8377 h 481"/>
                <a:gd name="T68" fmla="*/ 3054 w 743"/>
                <a:gd name="T69" fmla="*/ 8258 h 481"/>
                <a:gd name="T70" fmla="*/ 3403 w 743"/>
                <a:gd name="T71" fmla="*/ 8113 h 481"/>
                <a:gd name="T72" fmla="*/ 3690 w 743"/>
                <a:gd name="T73" fmla="*/ 7944 h 481"/>
                <a:gd name="T74" fmla="*/ 4030 w 743"/>
                <a:gd name="T75" fmla="*/ 7747 h 481"/>
                <a:gd name="T76" fmla="*/ 4337 w 743"/>
                <a:gd name="T77" fmla="*/ 7519 h 481"/>
                <a:gd name="T78" fmla="*/ 4661 w 743"/>
                <a:gd name="T79" fmla="*/ 7267 h 481"/>
                <a:gd name="T80" fmla="*/ 4939 w 743"/>
                <a:gd name="T81" fmla="*/ 7011 h 481"/>
                <a:gd name="T82" fmla="*/ 5198 w 743"/>
                <a:gd name="T83" fmla="*/ 6717 h 481"/>
                <a:gd name="T84" fmla="*/ 5494 w 743"/>
                <a:gd name="T85" fmla="*/ 6454 h 481"/>
                <a:gd name="T86" fmla="*/ 5751 w 743"/>
                <a:gd name="T87" fmla="*/ 6116 h 481"/>
                <a:gd name="T88" fmla="*/ 5994 w 743"/>
                <a:gd name="T89" fmla="*/ 5766 h 481"/>
                <a:gd name="T90" fmla="*/ 6196 w 743"/>
                <a:gd name="T91" fmla="*/ 5435 h 481"/>
                <a:gd name="T92" fmla="*/ 6434 w 743"/>
                <a:gd name="T93" fmla="*/ 5030 h 481"/>
                <a:gd name="T94" fmla="*/ 6643 w 743"/>
                <a:gd name="T95" fmla="*/ 4671 h 481"/>
                <a:gd name="T96" fmla="*/ 6849 w 743"/>
                <a:gd name="T97" fmla="*/ 4257 h 481"/>
                <a:gd name="T98" fmla="*/ 7030 w 743"/>
                <a:gd name="T99" fmla="*/ 3836 h 481"/>
                <a:gd name="T100" fmla="*/ 7219 w 743"/>
                <a:gd name="T101" fmla="*/ 3451 h 481"/>
                <a:gd name="T102" fmla="*/ 7337 w 743"/>
                <a:gd name="T103" fmla="*/ 3111 h 481"/>
                <a:gd name="T104" fmla="*/ 7438 w 743"/>
                <a:gd name="T105" fmla="*/ 2921 h 481"/>
                <a:gd name="T106" fmla="*/ 7512 w 743"/>
                <a:gd name="T107" fmla="*/ 2651 h 481"/>
                <a:gd name="T108" fmla="*/ 7590 w 743"/>
                <a:gd name="T109" fmla="*/ 2366 h 481"/>
                <a:gd name="T110" fmla="*/ 7674 w 743"/>
                <a:gd name="T111" fmla="*/ 2175 h 481"/>
                <a:gd name="T112" fmla="*/ 7748 w 743"/>
                <a:gd name="T113" fmla="*/ 1903 h 481"/>
                <a:gd name="T114" fmla="*/ 7846 w 743"/>
                <a:gd name="T115" fmla="*/ 1621 h 481"/>
                <a:gd name="T116" fmla="*/ 7903 w 743"/>
                <a:gd name="T117" fmla="*/ 1336 h 481"/>
                <a:gd name="T118" fmla="*/ 7966 w 743"/>
                <a:gd name="T119" fmla="*/ 1077 h 481"/>
                <a:gd name="T120" fmla="*/ 8007 w 743"/>
                <a:gd name="T121" fmla="*/ 825 h 48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43"/>
                <a:gd name="T184" fmla="*/ 0 h 481"/>
                <a:gd name="T185" fmla="*/ 743 w 743"/>
                <a:gd name="T186" fmla="*/ 481 h 48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43" h="481">
                  <a:moveTo>
                    <a:pt x="742" y="36"/>
                  </a:moveTo>
                  <a:lnTo>
                    <a:pt x="640" y="0"/>
                  </a:lnTo>
                  <a:lnTo>
                    <a:pt x="637" y="7"/>
                  </a:lnTo>
                  <a:lnTo>
                    <a:pt x="634" y="16"/>
                  </a:lnTo>
                  <a:lnTo>
                    <a:pt x="631" y="26"/>
                  </a:lnTo>
                  <a:lnTo>
                    <a:pt x="626" y="35"/>
                  </a:lnTo>
                  <a:lnTo>
                    <a:pt x="623" y="44"/>
                  </a:lnTo>
                  <a:lnTo>
                    <a:pt x="618" y="51"/>
                  </a:lnTo>
                  <a:lnTo>
                    <a:pt x="613" y="62"/>
                  </a:lnTo>
                  <a:lnTo>
                    <a:pt x="610" y="69"/>
                  </a:lnTo>
                  <a:lnTo>
                    <a:pt x="605" y="78"/>
                  </a:lnTo>
                  <a:lnTo>
                    <a:pt x="601" y="86"/>
                  </a:lnTo>
                  <a:lnTo>
                    <a:pt x="595" y="96"/>
                  </a:lnTo>
                  <a:lnTo>
                    <a:pt x="590" y="103"/>
                  </a:lnTo>
                  <a:lnTo>
                    <a:pt x="586" y="110"/>
                  </a:lnTo>
                  <a:lnTo>
                    <a:pt x="581" y="116"/>
                  </a:lnTo>
                  <a:lnTo>
                    <a:pt x="576" y="123"/>
                  </a:lnTo>
                  <a:lnTo>
                    <a:pt x="569" y="131"/>
                  </a:lnTo>
                  <a:lnTo>
                    <a:pt x="564" y="138"/>
                  </a:lnTo>
                  <a:lnTo>
                    <a:pt x="557" y="147"/>
                  </a:lnTo>
                  <a:lnTo>
                    <a:pt x="554" y="152"/>
                  </a:lnTo>
                  <a:lnTo>
                    <a:pt x="549" y="159"/>
                  </a:lnTo>
                  <a:lnTo>
                    <a:pt x="542" y="166"/>
                  </a:lnTo>
                  <a:lnTo>
                    <a:pt x="534" y="173"/>
                  </a:lnTo>
                  <a:lnTo>
                    <a:pt x="526" y="186"/>
                  </a:lnTo>
                  <a:lnTo>
                    <a:pt x="516" y="194"/>
                  </a:lnTo>
                  <a:lnTo>
                    <a:pt x="507" y="203"/>
                  </a:lnTo>
                  <a:lnTo>
                    <a:pt x="496" y="212"/>
                  </a:lnTo>
                  <a:lnTo>
                    <a:pt x="485" y="222"/>
                  </a:lnTo>
                  <a:lnTo>
                    <a:pt x="476" y="230"/>
                  </a:lnTo>
                  <a:lnTo>
                    <a:pt x="467" y="236"/>
                  </a:lnTo>
                  <a:lnTo>
                    <a:pt x="455" y="244"/>
                  </a:lnTo>
                  <a:lnTo>
                    <a:pt x="443" y="253"/>
                  </a:lnTo>
                  <a:lnTo>
                    <a:pt x="431" y="262"/>
                  </a:lnTo>
                  <a:lnTo>
                    <a:pt x="418" y="268"/>
                  </a:lnTo>
                  <a:lnTo>
                    <a:pt x="404" y="276"/>
                  </a:lnTo>
                  <a:lnTo>
                    <a:pt x="390" y="284"/>
                  </a:lnTo>
                  <a:lnTo>
                    <a:pt x="378" y="290"/>
                  </a:lnTo>
                  <a:lnTo>
                    <a:pt x="363" y="297"/>
                  </a:lnTo>
                  <a:lnTo>
                    <a:pt x="353" y="302"/>
                  </a:lnTo>
                  <a:lnTo>
                    <a:pt x="340" y="306"/>
                  </a:lnTo>
                  <a:lnTo>
                    <a:pt x="326" y="312"/>
                  </a:lnTo>
                  <a:lnTo>
                    <a:pt x="313" y="316"/>
                  </a:lnTo>
                  <a:lnTo>
                    <a:pt x="301" y="320"/>
                  </a:lnTo>
                  <a:lnTo>
                    <a:pt x="287" y="325"/>
                  </a:lnTo>
                  <a:lnTo>
                    <a:pt x="274" y="330"/>
                  </a:lnTo>
                  <a:lnTo>
                    <a:pt x="259" y="333"/>
                  </a:lnTo>
                  <a:lnTo>
                    <a:pt x="245" y="336"/>
                  </a:lnTo>
                  <a:lnTo>
                    <a:pt x="229" y="338"/>
                  </a:lnTo>
                  <a:lnTo>
                    <a:pt x="215" y="341"/>
                  </a:lnTo>
                  <a:lnTo>
                    <a:pt x="198" y="344"/>
                  </a:lnTo>
                  <a:lnTo>
                    <a:pt x="184" y="344"/>
                  </a:lnTo>
                  <a:lnTo>
                    <a:pt x="168" y="347"/>
                  </a:lnTo>
                  <a:lnTo>
                    <a:pt x="151" y="347"/>
                  </a:lnTo>
                  <a:lnTo>
                    <a:pt x="137" y="347"/>
                  </a:lnTo>
                  <a:lnTo>
                    <a:pt x="119" y="347"/>
                  </a:lnTo>
                  <a:lnTo>
                    <a:pt x="119" y="312"/>
                  </a:lnTo>
                  <a:lnTo>
                    <a:pt x="0" y="393"/>
                  </a:lnTo>
                  <a:lnTo>
                    <a:pt x="119" y="480"/>
                  </a:lnTo>
                  <a:lnTo>
                    <a:pt x="119" y="446"/>
                  </a:lnTo>
                  <a:lnTo>
                    <a:pt x="138" y="446"/>
                  </a:lnTo>
                  <a:lnTo>
                    <a:pt x="157" y="446"/>
                  </a:lnTo>
                  <a:lnTo>
                    <a:pt x="175" y="444"/>
                  </a:lnTo>
                  <a:lnTo>
                    <a:pt x="190" y="443"/>
                  </a:lnTo>
                  <a:lnTo>
                    <a:pt x="206" y="443"/>
                  </a:lnTo>
                  <a:lnTo>
                    <a:pt x="221" y="440"/>
                  </a:lnTo>
                  <a:lnTo>
                    <a:pt x="237" y="439"/>
                  </a:lnTo>
                  <a:lnTo>
                    <a:pt x="252" y="436"/>
                  </a:lnTo>
                  <a:lnTo>
                    <a:pt x="265" y="433"/>
                  </a:lnTo>
                  <a:lnTo>
                    <a:pt x="281" y="430"/>
                  </a:lnTo>
                  <a:lnTo>
                    <a:pt x="300" y="425"/>
                  </a:lnTo>
                  <a:lnTo>
                    <a:pt x="313" y="422"/>
                  </a:lnTo>
                  <a:lnTo>
                    <a:pt x="327" y="418"/>
                  </a:lnTo>
                  <a:lnTo>
                    <a:pt x="340" y="413"/>
                  </a:lnTo>
                  <a:lnTo>
                    <a:pt x="357" y="407"/>
                  </a:lnTo>
                  <a:lnTo>
                    <a:pt x="371" y="403"/>
                  </a:lnTo>
                  <a:lnTo>
                    <a:pt x="385" y="397"/>
                  </a:lnTo>
                  <a:lnTo>
                    <a:pt x="399" y="391"/>
                  </a:lnTo>
                  <a:lnTo>
                    <a:pt x="415" y="386"/>
                  </a:lnTo>
                  <a:lnTo>
                    <a:pt x="429" y="378"/>
                  </a:lnTo>
                  <a:lnTo>
                    <a:pt x="441" y="372"/>
                  </a:lnTo>
                  <a:lnTo>
                    <a:pt x="455" y="365"/>
                  </a:lnTo>
                  <a:lnTo>
                    <a:pt x="467" y="359"/>
                  </a:lnTo>
                  <a:lnTo>
                    <a:pt x="479" y="350"/>
                  </a:lnTo>
                  <a:lnTo>
                    <a:pt x="492" y="343"/>
                  </a:lnTo>
                  <a:lnTo>
                    <a:pt x="506" y="336"/>
                  </a:lnTo>
                  <a:lnTo>
                    <a:pt x="518" y="326"/>
                  </a:lnTo>
                  <a:lnTo>
                    <a:pt x="530" y="318"/>
                  </a:lnTo>
                  <a:lnTo>
                    <a:pt x="542" y="307"/>
                  </a:lnTo>
                  <a:lnTo>
                    <a:pt x="552" y="300"/>
                  </a:lnTo>
                  <a:lnTo>
                    <a:pt x="564" y="291"/>
                  </a:lnTo>
                  <a:lnTo>
                    <a:pt x="571" y="283"/>
                  </a:lnTo>
                  <a:lnTo>
                    <a:pt x="584" y="273"/>
                  </a:lnTo>
                  <a:lnTo>
                    <a:pt x="593" y="262"/>
                  </a:lnTo>
                  <a:lnTo>
                    <a:pt x="603" y="253"/>
                  </a:lnTo>
                  <a:lnTo>
                    <a:pt x="612" y="243"/>
                  </a:lnTo>
                  <a:lnTo>
                    <a:pt x="622" y="233"/>
                  </a:lnTo>
                  <a:lnTo>
                    <a:pt x="631" y="222"/>
                  </a:lnTo>
                  <a:lnTo>
                    <a:pt x="640" y="210"/>
                  </a:lnTo>
                  <a:lnTo>
                    <a:pt x="648" y="200"/>
                  </a:lnTo>
                  <a:lnTo>
                    <a:pt x="658" y="188"/>
                  </a:lnTo>
                  <a:lnTo>
                    <a:pt x="665" y="180"/>
                  </a:lnTo>
                  <a:lnTo>
                    <a:pt x="673" y="169"/>
                  </a:lnTo>
                  <a:lnTo>
                    <a:pt x="676" y="162"/>
                  </a:lnTo>
                  <a:lnTo>
                    <a:pt x="682" y="156"/>
                  </a:lnTo>
                  <a:lnTo>
                    <a:pt x="685" y="152"/>
                  </a:lnTo>
                  <a:lnTo>
                    <a:pt x="689" y="144"/>
                  </a:lnTo>
                  <a:lnTo>
                    <a:pt x="692" y="138"/>
                  </a:lnTo>
                  <a:lnTo>
                    <a:pt x="695" y="133"/>
                  </a:lnTo>
                  <a:lnTo>
                    <a:pt x="699" y="123"/>
                  </a:lnTo>
                  <a:lnTo>
                    <a:pt x="704" y="119"/>
                  </a:lnTo>
                  <a:lnTo>
                    <a:pt x="707" y="113"/>
                  </a:lnTo>
                  <a:lnTo>
                    <a:pt x="711" y="106"/>
                  </a:lnTo>
                  <a:lnTo>
                    <a:pt x="714" y="99"/>
                  </a:lnTo>
                  <a:lnTo>
                    <a:pt x="716" y="91"/>
                  </a:lnTo>
                  <a:lnTo>
                    <a:pt x="723" y="84"/>
                  </a:lnTo>
                  <a:lnTo>
                    <a:pt x="724" y="76"/>
                  </a:lnTo>
                  <a:lnTo>
                    <a:pt x="728" y="70"/>
                  </a:lnTo>
                  <a:lnTo>
                    <a:pt x="731" y="63"/>
                  </a:lnTo>
                  <a:lnTo>
                    <a:pt x="734" y="56"/>
                  </a:lnTo>
                  <a:lnTo>
                    <a:pt x="735" y="49"/>
                  </a:lnTo>
                  <a:lnTo>
                    <a:pt x="738" y="43"/>
                  </a:lnTo>
                </a:path>
              </a:pathLst>
            </a:custGeom>
            <a:solidFill>
              <a:srgbClr val="00FFFF"/>
            </a:solidFill>
            <a:ln w="12700" cap="rnd">
              <a:solidFill>
                <a:srgbClr val="000000"/>
              </a:solidFill>
              <a:round/>
              <a:headEnd type="none" w="sm" len="sm"/>
              <a:tailEnd type="none" w="sm" len="sm"/>
            </a:ln>
          </p:spPr>
          <p:txBody>
            <a:bodyPr/>
            <a:lstStyle/>
            <a:p>
              <a:endParaRPr lang="en-US"/>
            </a:p>
          </p:txBody>
        </p:sp>
        <p:sp>
          <p:nvSpPr>
            <p:cNvPr id="13" name="Freeform 6">
              <a:extLst>
                <a:ext uri="{FF2B5EF4-FFF2-40B4-BE49-F238E27FC236}">
                  <a16:creationId xmlns:a16="http://schemas.microsoft.com/office/drawing/2014/main" id="{03852592-7B02-4156-884F-04A05ED6E688}"/>
                </a:ext>
              </a:extLst>
            </p:cNvPr>
            <p:cNvSpPr>
              <a:spLocks/>
            </p:cNvSpPr>
            <p:nvPr/>
          </p:nvSpPr>
          <p:spPr bwMode="auto">
            <a:xfrm>
              <a:off x="1983" y="1820"/>
              <a:ext cx="699" cy="1017"/>
            </a:xfrm>
            <a:custGeom>
              <a:avLst/>
              <a:gdLst>
                <a:gd name="T0" fmla="*/ 5177 w 519"/>
                <a:gd name="T1" fmla="*/ 13476 h 703"/>
                <a:gd name="T2" fmla="*/ 5511 w 519"/>
                <a:gd name="T3" fmla="*/ 11591 h 703"/>
                <a:gd name="T4" fmla="*/ 5313 w 519"/>
                <a:gd name="T5" fmla="*/ 11465 h 703"/>
                <a:gd name="T6" fmla="*/ 5095 w 519"/>
                <a:gd name="T7" fmla="*/ 11345 h 703"/>
                <a:gd name="T8" fmla="*/ 4894 w 519"/>
                <a:gd name="T9" fmla="*/ 11204 h 703"/>
                <a:gd name="T10" fmla="*/ 4703 w 519"/>
                <a:gd name="T11" fmla="*/ 11044 h 703"/>
                <a:gd name="T12" fmla="*/ 4494 w 519"/>
                <a:gd name="T13" fmla="*/ 10864 h 703"/>
                <a:gd name="T14" fmla="*/ 4306 w 519"/>
                <a:gd name="T15" fmla="*/ 10691 h 703"/>
                <a:gd name="T16" fmla="*/ 4154 w 519"/>
                <a:gd name="T17" fmla="*/ 10513 h 703"/>
                <a:gd name="T18" fmla="*/ 3987 w 519"/>
                <a:gd name="T19" fmla="*/ 10309 h 703"/>
                <a:gd name="T20" fmla="*/ 3806 w 519"/>
                <a:gd name="T21" fmla="*/ 10098 h 703"/>
                <a:gd name="T22" fmla="*/ 3682 w 519"/>
                <a:gd name="T23" fmla="*/ 9956 h 703"/>
                <a:gd name="T24" fmla="*/ 3499 w 519"/>
                <a:gd name="T25" fmla="*/ 9671 h 703"/>
                <a:gd name="T26" fmla="*/ 3270 w 519"/>
                <a:gd name="T27" fmla="*/ 9319 h 703"/>
                <a:gd name="T28" fmla="*/ 3056 w 519"/>
                <a:gd name="T29" fmla="*/ 8992 h 703"/>
                <a:gd name="T30" fmla="*/ 2873 w 519"/>
                <a:gd name="T31" fmla="*/ 8616 h 703"/>
                <a:gd name="T32" fmla="*/ 2684 w 519"/>
                <a:gd name="T33" fmla="*/ 8275 h 703"/>
                <a:gd name="T34" fmla="*/ 2501 w 519"/>
                <a:gd name="T35" fmla="*/ 7774 h 703"/>
                <a:gd name="T36" fmla="*/ 2337 w 519"/>
                <a:gd name="T37" fmla="*/ 7333 h 703"/>
                <a:gd name="T38" fmla="*/ 2155 w 519"/>
                <a:gd name="T39" fmla="*/ 6837 h 703"/>
                <a:gd name="T40" fmla="*/ 2023 w 519"/>
                <a:gd name="T41" fmla="*/ 6360 h 703"/>
                <a:gd name="T42" fmla="*/ 1907 w 519"/>
                <a:gd name="T43" fmla="*/ 5931 h 703"/>
                <a:gd name="T44" fmla="*/ 1803 w 519"/>
                <a:gd name="T45" fmla="*/ 5463 h 703"/>
                <a:gd name="T46" fmla="*/ 1720 w 519"/>
                <a:gd name="T47" fmla="*/ 4968 h 703"/>
                <a:gd name="T48" fmla="*/ 1632 w 519"/>
                <a:gd name="T49" fmla="*/ 4453 h 703"/>
                <a:gd name="T50" fmla="*/ 1558 w 519"/>
                <a:gd name="T51" fmla="*/ 3864 h 703"/>
                <a:gd name="T52" fmla="*/ 1529 w 519"/>
                <a:gd name="T53" fmla="*/ 3350 h 703"/>
                <a:gd name="T54" fmla="*/ 1521 w 519"/>
                <a:gd name="T55" fmla="*/ 2754 h 703"/>
                <a:gd name="T56" fmla="*/ 1521 w 519"/>
                <a:gd name="T57" fmla="*/ 2196 h 703"/>
                <a:gd name="T58" fmla="*/ 974 w 519"/>
                <a:gd name="T59" fmla="*/ 0 h 703"/>
                <a:gd name="T60" fmla="*/ 372 w 519"/>
                <a:gd name="T61" fmla="*/ 2196 h 703"/>
                <a:gd name="T62" fmla="*/ 372 w 519"/>
                <a:gd name="T63" fmla="*/ 2838 h 703"/>
                <a:gd name="T64" fmla="*/ 399 w 519"/>
                <a:gd name="T65" fmla="*/ 3449 h 703"/>
                <a:gd name="T66" fmla="*/ 435 w 519"/>
                <a:gd name="T67" fmla="*/ 4039 h 703"/>
                <a:gd name="T68" fmla="*/ 486 w 519"/>
                <a:gd name="T69" fmla="*/ 4563 h 703"/>
                <a:gd name="T70" fmla="*/ 551 w 519"/>
                <a:gd name="T71" fmla="*/ 5108 h 703"/>
                <a:gd name="T72" fmla="*/ 655 w 519"/>
                <a:gd name="T73" fmla="*/ 5671 h 703"/>
                <a:gd name="T74" fmla="*/ 741 w 519"/>
                <a:gd name="T75" fmla="*/ 6176 h 703"/>
                <a:gd name="T76" fmla="*/ 879 w 519"/>
                <a:gd name="T77" fmla="*/ 6737 h 703"/>
                <a:gd name="T78" fmla="*/ 998 w 519"/>
                <a:gd name="T79" fmla="*/ 7248 h 703"/>
                <a:gd name="T80" fmla="*/ 1135 w 519"/>
                <a:gd name="T81" fmla="*/ 7745 h 703"/>
                <a:gd name="T82" fmla="*/ 1319 w 519"/>
                <a:gd name="T83" fmla="*/ 8275 h 703"/>
                <a:gd name="T84" fmla="*/ 1468 w 519"/>
                <a:gd name="T85" fmla="*/ 8671 h 703"/>
                <a:gd name="T86" fmla="*/ 1651 w 519"/>
                <a:gd name="T87" fmla="*/ 9137 h 703"/>
                <a:gd name="T88" fmla="*/ 1852 w 519"/>
                <a:gd name="T89" fmla="*/ 9590 h 703"/>
                <a:gd name="T90" fmla="*/ 2059 w 519"/>
                <a:gd name="T91" fmla="*/ 10012 h 703"/>
                <a:gd name="T92" fmla="*/ 2240 w 519"/>
                <a:gd name="T93" fmla="*/ 10342 h 703"/>
                <a:gd name="T94" fmla="*/ 2478 w 519"/>
                <a:gd name="T95" fmla="*/ 10739 h 703"/>
                <a:gd name="T96" fmla="*/ 2706 w 519"/>
                <a:gd name="T97" fmla="*/ 11081 h 703"/>
                <a:gd name="T98" fmla="*/ 2943 w 519"/>
                <a:gd name="T99" fmla="*/ 11423 h 703"/>
                <a:gd name="T100" fmla="*/ 3181 w 519"/>
                <a:gd name="T101" fmla="*/ 11734 h 703"/>
                <a:gd name="T102" fmla="*/ 3437 w 519"/>
                <a:gd name="T103" fmla="*/ 12052 h 703"/>
                <a:gd name="T104" fmla="*/ 3626 w 519"/>
                <a:gd name="T105" fmla="*/ 12234 h 703"/>
                <a:gd name="T106" fmla="*/ 3755 w 519"/>
                <a:gd name="T107" fmla="*/ 12412 h 703"/>
                <a:gd name="T108" fmla="*/ 3896 w 519"/>
                <a:gd name="T109" fmla="*/ 12501 h 703"/>
                <a:gd name="T110" fmla="*/ 4063 w 519"/>
                <a:gd name="T111" fmla="*/ 12668 h 703"/>
                <a:gd name="T112" fmla="*/ 4203 w 519"/>
                <a:gd name="T113" fmla="*/ 12806 h 703"/>
                <a:gd name="T114" fmla="*/ 4366 w 519"/>
                <a:gd name="T115" fmla="*/ 12913 h 703"/>
                <a:gd name="T116" fmla="*/ 4546 w 519"/>
                <a:gd name="T117" fmla="*/ 13091 h 703"/>
                <a:gd name="T118" fmla="*/ 4703 w 519"/>
                <a:gd name="T119" fmla="*/ 13152 h 703"/>
                <a:gd name="T120" fmla="*/ 4867 w 519"/>
                <a:gd name="T121" fmla="*/ 13277 h 703"/>
                <a:gd name="T122" fmla="*/ 4991 w 519"/>
                <a:gd name="T123" fmla="*/ 13364 h 7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9"/>
                <a:gd name="T187" fmla="*/ 0 h 703"/>
                <a:gd name="T188" fmla="*/ 519 w 519"/>
                <a:gd name="T189" fmla="*/ 703 h 7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9" h="703">
                  <a:moveTo>
                    <a:pt x="469" y="700"/>
                  </a:moveTo>
                  <a:lnTo>
                    <a:pt x="478" y="702"/>
                  </a:lnTo>
                  <a:lnTo>
                    <a:pt x="518" y="607"/>
                  </a:lnTo>
                  <a:lnTo>
                    <a:pt x="509" y="604"/>
                  </a:lnTo>
                  <a:lnTo>
                    <a:pt x="499" y="601"/>
                  </a:lnTo>
                  <a:lnTo>
                    <a:pt x="491" y="598"/>
                  </a:lnTo>
                  <a:lnTo>
                    <a:pt x="478" y="595"/>
                  </a:lnTo>
                  <a:lnTo>
                    <a:pt x="471" y="591"/>
                  </a:lnTo>
                  <a:lnTo>
                    <a:pt x="460" y="586"/>
                  </a:lnTo>
                  <a:lnTo>
                    <a:pt x="452" y="584"/>
                  </a:lnTo>
                  <a:lnTo>
                    <a:pt x="441" y="579"/>
                  </a:lnTo>
                  <a:lnTo>
                    <a:pt x="434" y="576"/>
                  </a:lnTo>
                  <a:lnTo>
                    <a:pt x="424" y="570"/>
                  </a:lnTo>
                  <a:lnTo>
                    <a:pt x="415" y="566"/>
                  </a:lnTo>
                  <a:lnTo>
                    <a:pt x="407" y="562"/>
                  </a:lnTo>
                  <a:lnTo>
                    <a:pt x="398" y="557"/>
                  </a:lnTo>
                  <a:lnTo>
                    <a:pt x="391" y="551"/>
                  </a:lnTo>
                  <a:lnTo>
                    <a:pt x="384" y="548"/>
                  </a:lnTo>
                  <a:lnTo>
                    <a:pt x="376" y="542"/>
                  </a:lnTo>
                  <a:lnTo>
                    <a:pt x="368" y="538"/>
                  </a:lnTo>
                  <a:lnTo>
                    <a:pt x="360" y="532"/>
                  </a:lnTo>
                  <a:lnTo>
                    <a:pt x="352" y="526"/>
                  </a:lnTo>
                  <a:lnTo>
                    <a:pt x="346" y="523"/>
                  </a:lnTo>
                  <a:lnTo>
                    <a:pt x="340" y="519"/>
                  </a:lnTo>
                  <a:lnTo>
                    <a:pt x="330" y="512"/>
                  </a:lnTo>
                  <a:lnTo>
                    <a:pt x="323" y="504"/>
                  </a:lnTo>
                  <a:lnTo>
                    <a:pt x="311" y="495"/>
                  </a:lnTo>
                  <a:lnTo>
                    <a:pt x="302" y="486"/>
                  </a:lnTo>
                  <a:lnTo>
                    <a:pt x="291" y="478"/>
                  </a:lnTo>
                  <a:lnTo>
                    <a:pt x="282" y="469"/>
                  </a:lnTo>
                  <a:lnTo>
                    <a:pt x="272" y="457"/>
                  </a:lnTo>
                  <a:lnTo>
                    <a:pt x="265" y="449"/>
                  </a:lnTo>
                  <a:lnTo>
                    <a:pt x="257" y="439"/>
                  </a:lnTo>
                  <a:lnTo>
                    <a:pt x="248" y="431"/>
                  </a:lnTo>
                  <a:lnTo>
                    <a:pt x="240" y="419"/>
                  </a:lnTo>
                  <a:lnTo>
                    <a:pt x="231" y="405"/>
                  </a:lnTo>
                  <a:lnTo>
                    <a:pt x="223" y="395"/>
                  </a:lnTo>
                  <a:lnTo>
                    <a:pt x="215" y="382"/>
                  </a:lnTo>
                  <a:lnTo>
                    <a:pt x="206" y="369"/>
                  </a:lnTo>
                  <a:lnTo>
                    <a:pt x="199" y="357"/>
                  </a:lnTo>
                  <a:lnTo>
                    <a:pt x="193" y="344"/>
                  </a:lnTo>
                  <a:lnTo>
                    <a:pt x="187" y="332"/>
                  </a:lnTo>
                  <a:lnTo>
                    <a:pt x="182" y="322"/>
                  </a:lnTo>
                  <a:lnTo>
                    <a:pt x="176" y="309"/>
                  </a:lnTo>
                  <a:lnTo>
                    <a:pt x="171" y="297"/>
                  </a:lnTo>
                  <a:lnTo>
                    <a:pt x="166" y="285"/>
                  </a:lnTo>
                  <a:lnTo>
                    <a:pt x="162" y="270"/>
                  </a:lnTo>
                  <a:lnTo>
                    <a:pt x="159" y="259"/>
                  </a:lnTo>
                  <a:lnTo>
                    <a:pt x="156" y="246"/>
                  </a:lnTo>
                  <a:lnTo>
                    <a:pt x="151" y="232"/>
                  </a:lnTo>
                  <a:lnTo>
                    <a:pt x="148" y="217"/>
                  </a:lnTo>
                  <a:lnTo>
                    <a:pt x="144" y="202"/>
                  </a:lnTo>
                  <a:lnTo>
                    <a:pt x="143" y="188"/>
                  </a:lnTo>
                  <a:lnTo>
                    <a:pt x="141" y="175"/>
                  </a:lnTo>
                  <a:lnTo>
                    <a:pt x="140" y="160"/>
                  </a:lnTo>
                  <a:lnTo>
                    <a:pt x="140" y="144"/>
                  </a:lnTo>
                  <a:lnTo>
                    <a:pt x="140" y="130"/>
                  </a:lnTo>
                  <a:lnTo>
                    <a:pt x="140" y="114"/>
                  </a:lnTo>
                  <a:lnTo>
                    <a:pt x="176" y="114"/>
                  </a:lnTo>
                  <a:lnTo>
                    <a:pt x="90" y="0"/>
                  </a:lnTo>
                  <a:lnTo>
                    <a:pt x="0" y="114"/>
                  </a:lnTo>
                  <a:lnTo>
                    <a:pt x="34" y="114"/>
                  </a:lnTo>
                  <a:lnTo>
                    <a:pt x="34" y="132"/>
                  </a:lnTo>
                  <a:lnTo>
                    <a:pt x="34" y="148"/>
                  </a:lnTo>
                  <a:lnTo>
                    <a:pt x="35" y="166"/>
                  </a:lnTo>
                  <a:lnTo>
                    <a:pt x="37" y="180"/>
                  </a:lnTo>
                  <a:lnTo>
                    <a:pt x="39" y="196"/>
                  </a:lnTo>
                  <a:lnTo>
                    <a:pt x="40" y="210"/>
                  </a:lnTo>
                  <a:lnTo>
                    <a:pt x="43" y="225"/>
                  </a:lnTo>
                  <a:lnTo>
                    <a:pt x="45" y="238"/>
                  </a:lnTo>
                  <a:lnTo>
                    <a:pt x="48" y="251"/>
                  </a:lnTo>
                  <a:lnTo>
                    <a:pt x="51" y="266"/>
                  </a:lnTo>
                  <a:lnTo>
                    <a:pt x="56" y="283"/>
                  </a:lnTo>
                  <a:lnTo>
                    <a:pt x="61" y="296"/>
                  </a:lnTo>
                  <a:lnTo>
                    <a:pt x="64" y="309"/>
                  </a:lnTo>
                  <a:lnTo>
                    <a:pt x="68" y="322"/>
                  </a:lnTo>
                  <a:lnTo>
                    <a:pt x="74" y="338"/>
                  </a:lnTo>
                  <a:lnTo>
                    <a:pt x="81" y="351"/>
                  </a:lnTo>
                  <a:lnTo>
                    <a:pt x="85" y="365"/>
                  </a:lnTo>
                  <a:lnTo>
                    <a:pt x="92" y="378"/>
                  </a:lnTo>
                  <a:lnTo>
                    <a:pt x="100" y="392"/>
                  </a:lnTo>
                  <a:lnTo>
                    <a:pt x="105" y="404"/>
                  </a:lnTo>
                  <a:lnTo>
                    <a:pt x="114" y="417"/>
                  </a:lnTo>
                  <a:lnTo>
                    <a:pt x="122" y="431"/>
                  </a:lnTo>
                  <a:lnTo>
                    <a:pt x="127" y="441"/>
                  </a:lnTo>
                  <a:lnTo>
                    <a:pt x="136" y="452"/>
                  </a:lnTo>
                  <a:lnTo>
                    <a:pt x="143" y="465"/>
                  </a:lnTo>
                  <a:lnTo>
                    <a:pt x="153" y="476"/>
                  </a:lnTo>
                  <a:lnTo>
                    <a:pt x="162" y="489"/>
                  </a:lnTo>
                  <a:lnTo>
                    <a:pt x="171" y="500"/>
                  </a:lnTo>
                  <a:lnTo>
                    <a:pt x="180" y="510"/>
                  </a:lnTo>
                  <a:lnTo>
                    <a:pt x="190" y="522"/>
                  </a:lnTo>
                  <a:lnTo>
                    <a:pt x="199" y="531"/>
                  </a:lnTo>
                  <a:lnTo>
                    <a:pt x="207" y="539"/>
                  </a:lnTo>
                  <a:lnTo>
                    <a:pt x="218" y="550"/>
                  </a:lnTo>
                  <a:lnTo>
                    <a:pt x="229" y="560"/>
                  </a:lnTo>
                  <a:lnTo>
                    <a:pt x="238" y="568"/>
                  </a:lnTo>
                  <a:lnTo>
                    <a:pt x="250" y="578"/>
                  </a:lnTo>
                  <a:lnTo>
                    <a:pt x="260" y="586"/>
                  </a:lnTo>
                  <a:lnTo>
                    <a:pt x="272" y="595"/>
                  </a:lnTo>
                  <a:lnTo>
                    <a:pt x="284" y="604"/>
                  </a:lnTo>
                  <a:lnTo>
                    <a:pt x="294" y="612"/>
                  </a:lnTo>
                  <a:lnTo>
                    <a:pt x="307" y="620"/>
                  </a:lnTo>
                  <a:lnTo>
                    <a:pt x="318" y="628"/>
                  </a:lnTo>
                  <a:lnTo>
                    <a:pt x="328" y="635"/>
                  </a:lnTo>
                  <a:lnTo>
                    <a:pt x="335" y="638"/>
                  </a:lnTo>
                  <a:lnTo>
                    <a:pt x="342" y="644"/>
                  </a:lnTo>
                  <a:lnTo>
                    <a:pt x="347" y="647"/>
                  </a:lnTo>
                  <a:lnTo>
                    <a:pt x="354" y="650"/>
                  </a:lnTo>
                  <a:lnTo>
                    <a:pt x="360" y="652"/>
                  </a:lnTo>
                  <a:lnTo>
                    <a:pt x="368" y="655"/>
                  </a:lnTo>
                  <a:lnTo>
                    <a:pt x="376" y="660"/>
                  </a:lnTo>
                  <a:lnTo>
                    <a:pt x="382" y="665"/>
                  </a:lnTo>
                  <a:lnTo>
                    <a:pt x="388" y="668"/>
                  </a:lnTo>
                  <a:lnTo>
                    <a:pt x="396" y="670"/>
                  </a:lnTo>
                  <a:lnTo>
                    <a:pt x="403" y="673"/>
                  </a:lnTo>
                  <a:lnTo>
                    <a:pt x="412" y="676"/>
                  </a:lnTo>
                  <a:lnTo>
                    <a:pt x="420" y="682"/>
                  </a:lnTo>
                  <a:lnTo>
                    <a:pt x="427" y="684"/>
                  </a:lnTo>
                  <a:lnTo>
                    <a:pt x="434" y="686"/>
                  </a:lnTo>
                  <a:lnTo>
                    <a:pt x="440" y="689"/>
                  </a:lnTo>
                  <a:lnTo>
                    <a:pt x="449" y="692"/>
                  </a:lnTo>
                  <a:lnTo>
                    <a:pt x="456" y="694"/>
                  </a:lnTo>
                  <a:lnTo>
                    <a:pt x="461" y="697"/>
                  </a:lnTo>
                  <a:lnTo>
                    <a:pt x="469" y="700"/>
                  </a:lnTo>
                </a:path>
              </a:pathLst>
            </a:custGeom>
            <a:solidFill>
              <a:srgbClr val="FFCC99"/>
            </a:solidFill>
            <a:ln w="9525" cap="rnd">
              <a:solidFill>
                <a:schemeClr val="tx2"/>
              </a:solidFill>
              <a:round/>
              <a:headEnd/>
              <a:tailEnd/>
            </a:ln>
          </p:spPr>
          <p:txBody>
            <a:bodyPr/>
            <a:lstStyle/>
            <a:p>
              <a:endParaRPr lang="en-US"/>
            </a:p>
          </p:txBody>
        </p:sp>
        <p:sp>
          <p:nvSpPr>
            <p:cNvPr id="14" name="Freeform 7">
              <a:extLst>
                <a:ext uri="{FF2B5EF4-FFF2-40B4-BE49-F238E27FC236}">
                  <a16:creationId xmlns:a16="http://schemas.microsoft.com/office/drawing/2014/main" id="{7F029C6B-EA51-48E8-B6E8-617C6DF1E282}"/>
                </a:ext>
              </a:extLst>
            </p:cNvPr>
            <p:cNvSpPr>
              <a:spLocks/>
            </p:cNvSpPr>
            <p:nvPr/>
          </p:nvSpPr>
          <p:spPr bwMode="auto">
            <a:xfrm>
              <a:off x="3131" y="1160"/>
              <a:ext cx="701" cy="1013"/>
            </a:xfrm>
            <a:custGeom>
              <a:avLst/>
              <a:gdLst>
                <a:gd name="T0" fmla="*/ 409 w 521"/>
                <a:gd name="T1" fmla="*/ 0 h 700"/>
                <a:gd name="T2" fmla="*/ 104 w 521"/>
                <a:gd name="T3" fmla="*/ 1845 h 700"/>
                <a:gd name="T4" fmla="*/ 284 w 521"/>
                <a:gd name="T5" fmla="*/ 1971 h 700"/>
                <a:gd name="T6" fmla="*/ 514 w 521"/>
                <a:gd name="T7" fmla="*/ 2116 h 700"/>
                <a:gd name="T8" fmla="*/ 692 w 521"/>
                <a:gd name="T9" fmla="*/ 2201 h 700"/>
                <a:gd name="T10" fmla="*/ 895 w 521"/>
                <a:gd name="T11" fmla="*/ 2404 h 700"/>
                <a:gd name="T12" fmla="*/ 1094 w 521"/>
                <a:gd name="T13" fmla="*/ 2551 h 700"/>
                <a:gd name="T14" fmla="*/ 1274 w 521"/>
                <a:gd name="T15" fmla="*/ 2767 h 700"/>
                <a:gd name="T16" fmla="*/ 1430 w 521"/>
                <a:gd name="T17" fmla="*/ 2922 h 700"/>
                <a:gd name="T18" fmla="*/ 1594 w 521"/>
                <a:gd name="T19" fmla="*/ 3139 h 700"/>
                <a:gd name="T20" fmla="*/ 1799 w 521"/>
                <a:gd name="T21" fmla="*/ 3326 h 700"/>
                <a:gd name="T22" fmla="*/ 1924 w 521"/>
                <a:gd name="T23" fmla="*/ 3479 h 700"/>
                <a:gd name="T24" fmla="*/ 2080 w 521"/>
                <a:gd name="T25" fmla="*/ 3780 h 700"/>
                <a:gd name="T26" fmla="*/ 2306 w 521"/>
                <a:gd name="T27" fmla="*/ 4127 h 700"/>
                <a:gd name="T28" fmla="*/ 2543 w 521"/>
                <a:gd name="T29" fmla="*/ 4440 h 700"/>
                <a:gd name="T30" fmla="*/ 2707 w 521"/>
                <a:gd name="T31" fmla="*/ 4813 h 700"/>
                <a:gd name="T32" fmla="*/ 2886 w 521"/>
                <a:gd name="T33" fmla="*/ 5198 h 700"/>
                <a:gd name="T34" fmla="*/ 3074 w 521"/>
                <a:gd name="T35" fmla="*/ 5644 h 700"/>
                <a:gd name="T36" fmla="*/ 3264 w 521"/>
                <a:gd name="T37" fmla="*/ 6074 h 700"/>
                <a:gd name="T38" fmla="*/ 3422 w 521"/>
                <a:gd name="T39" fmla="*/ 6598 h 700"/>
                <a:gd name="T40" fmla="*/ 3539 w 521"/>
                <a:gd name="T41" fmla="*/ 7043 h 700"/>
                <a:gd name="T42" fmla="*/ 3668 w 521"/>
                <a:gd name="T43" fmla="*/ 7495 h 700"/>
                <a:gd name="T44" fmla="*/ 3766 w 521"/>
                <a:gd name="T45" fmla="*/ 7991 h 700"/>
                <a:gd name="T46" fmla="*/ 3863 w 521"/>
                <a:gd name="T47" fmla="*/ 8464 h 700"/>
                <a:gd name="T48" fmla="*/ 3929 w 521"/>
                <a:gd name="T49" fmla="*/ 9001 h 700"/>
                <a:gd name="T50" fmla="*/ 4004 w 521"/>
                <a:gd name="T51" fmla="*/ 9551 h 700"/>
                <a:gd name="T52" fmla="*/ 4049 w 521"/>
                <a:gd name="T53" fmla="*/ 10104 h 700"/>
                <a:gd name="T54" fmla="*/ 4067 w 521"/>
                <a:gd name="T55" fmla="*/ 10702 h 700"/>
                <a:gd name="T56" fmla="*/ 4067 w 521"/>
                <a:gd name="T57" fmla="*/ 11259 h 700"/>
                <a:gd name="T58" fmla="*/ 4591 w 521"/>
                <a:gd name="T59" fmla="*/ 13456 h 700"/>
                <a:gd name="T60" fmla="*/ 5198 w 521"/>
                <a:gd name="T61" fmla="*/ 11259 h 700"/>
                <a:gd name="T62" fmla="*/ 5198 w 521"/>
                <a:gd name="T63" fmla="*/ 10580 h 700"/>
                <a:gd name="T64" fmla="*/ 5155 w 521"/>
                <a:gd name="T65" fmla="*/ 9938 h 700"/>
                <a:gd name="T66" fmla="*/ 5130 w 521"/>
                <a:gd name="T67" fmla="*/ 9427 h 700"/>
                <a:gd name="T68" fmla="*/ 5067 w 521"/>
                <a:gd name="T69" fmla="*/ 8858 h 700"/>
                <a:gd name="T70" fmla="*/ 5008 w 521"/>
                <a:gd name="T71" fmla="*/ 8346 h 700"/>
                <a:gd name="T72" fmla="*/ 4915 w 521"/>
                <a:gd name="T73" fmla="*/ 7748 h 700"/>
                <a:gd name="T74" fmla="*/ 4828 w 521"/>
                <a:gd name="T75" fmla="*/ 7286 h 700"/>
                <a:gd name="T76" fmla="*/ 4698 w 521"/>
                <a:gd name="T77" fmla="*/ 6716 h 700"/>
                <a:gd name="T78" fmla="*/ 4571 w 521"/>
                <a:gd name="T79" fmla="*/ 6207 h 700"/>
                <a:gd name="T80" fmla="*/ 4413 w 521"/>
                <a:gd name="T81" fmla="*/ 5676 h 700"/>
                <a:gd name="T82" fmla="*/ 4260 w 521"/>
                <a:gd name="T83" fmla="*/ 5198 h 700"/>
                <a:gd name="T84" fmla="*/ 4106 w 521"/>
                <a:gd name="T85" fmla="*/ 4745 h 700"/>
                <a:gd name="T86" fmla="*/ 3919 w 521"/>
                <a:gd name="T87" fmla="*/ 4289 h 700"/>
                <a:gd name="T88" fmla="*/ 3722 w 521"/>
                <a:gd name="T89" fmla="*/ 3864 h 700"/>
                <a:gd name="T90" fmla="*/ 3512 w 521"/>
                <a:gd name="T91" fmla="*/ 3446 h 700"/>
                <a:gd name="T92" fmla="*/ 3329 w 521"/>
                <a:gd name="T93" fmla="*/ 3097 h 700"/>
                <a:gd name="T94" fmla="*/ 3096 w 521"/>
                <a:gd name="T95" fmla="*/ 2710 h 700"/>
                <a:gd name="T96" fmla="*/ 2883 w 521"/>
                <a:gd name="T97" fmla="*/ 2366 h 700"/>
                <a:gd name="T98" fmla="*/ 2641 w 521"/>
                <a:gd name="T99" fmla="*/ 2019 h 700"/>
                <a:gd name="T100" fmla="*/ 2399 w 521"/>
                <a:gd name="T101" fmla="*/ 1719 h 700"/>
                <a:gd name="T102" fmla="*/ 2153 w 521"/>
                <a:gd name="T103" fmla="*/ 1404 h 700"/>
                <a:gd name="T104" fmla="*/ 1955 w 521"/>
                <a:gd name="T105" fmla="*/ 1194 h 700"/>
                <a:gd name="T106" fmla="*/ 1810 w 521"/>
                <a:gd name="T107" fmla="*/ 1039 h 700"/>
                <a:gd name="T108" fmla="*/ 1699 w 521"/>
                <a:gd name="T109" fmla="*/ 922 h 700"/>
                <a:gd name="T110" fmla="*/ 1530 w 521"/>
                <a:gd name="T111" fmla="*/ 781 h 700"/>
                <a:gd name="T112" fmla="*/ 1389 w 521"/>
                <a:gd name="T113" fmla="*/ 637 h 700"/>
                <a:gd name="T114" fmla="*/ 1222 w 521"/>
                <a:gd name="T115" fmla="*/ 509 h 700"/>
                <a:gd name="T116" fmla="*/ 1044 w 521"/>
                <a:gd name="T117" fmla="*/ 355 h 700"/>
                <a:gd name="T118" fmla="*/ 908 w 521"/>
                <a:gd name="T119" fmla="*/ 266 h 700"/>
                <a:gd name="T120" fmla="*/ 749 w 521"/>
                <a:gd name="T121" fmla="*/ 169 h 700"/>
                <a:gd name="T122" fmla="*/ 597 w 521"/>
                <a:gd name="T123" fmla="*/ 81 h 7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21"/>
                <a:gd name="T187" fmla="*/ 0 h 700"/>
                <a:gd name="T188" fmla="*/ 521 w 521"/>
                <a:gd name="T189" fmla="*/ 700 h 7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21" h="700">
                  <a:moveTo>
                    <a:pt x="49" y="1"/>
                  </a:moveTo>
                  <a:lnTo>
                    <a:pt x="38" y="0"/>
                  </a:lnTo>
                  <a:lnTo>
                    <a:pt x="0" y="92"/>
                  </a:lnTo>
                  <a:lnTo>
                    <a:pt x="10" y="96"/>
                  </a:lnTo>
                  <a:lnTo>
                    <a:pt x="17" y="98"/>
                  </a:lnTo>
                  <a:lnTo>
                    <a:pt x="27" y="102"/>
                  </a:lnTo>
                  <a:lnTo>
                    <a:pt x="38" y="105"/>
                  </a:lnTo>
                  <a:lnTo>
                    <a:pt x="48" y="110"/>
                  </a:lnTo>
                  <a:lnTo>
                    <a:pt x="57" y="112"/>
                  </a:lnTo>
                  <a:lnTo>
                    <a:pt x="65" y="115"/>
                  </a:lnTo>
                  <a:lnTo>
                    <a:pt x="75" y="121"/>
                  </a:lnTo>
                  <a:lnTo>
                    <a:pt x="83" y="125"/>
                  </a:lnTo>
                  <a:lnTo>
                    <a:pt x="92" y="129"/>
                  </a:lnTo>
                  <a:lnTo>
                    <a:pt x="102" y="133"/>
                  </a:lnTo>
                  <a:lnTo>
                    <a:pt x="111" y="139"/>
                  </a:lnTo>
                  <a:lnTo>
                    <a:pt x="119" y="144"/>
                  </a:lnTo>
                  <a:lnTo>
                    <a:pt x="127" y="148"/>
                  </a:lnTo>
                  <a:lnTo>
                    <a:pt x="133" y="152"/>
                  </a:lnTo>
                  <a:lnTo>
                    <a:pt x="141" y="158"/>
                  </a:lnTo>
                  <a:lnTo>
                    <a:pt x="149" y="163"/>
                  </a:lnTo>
                  <a:lnTo>
                    <a:pt x="158" y="168"/>
                  </a:lnTo>
                  <a:lnTo>
                    <a:pt x="167" y="173"/>
                  </a:lnTo>
                  <a:lnTo>
                    <a:pt x="171" y="178"/>
                  </a:lnTo>
                  <a:lnTo>
                    <a:pt x="179" y="181"/>
                  </a:lnTo>
                  <a:lnTo>
                    <a:pt x="186" y="189"/>
                  </a:lnTo>
                  <a:lnTo>
                    <a:pt x="194" y="197"/>
                  </a:lnTo>
                  <a:lnTo>
                    <a:pt x="207" y="204"/>
                  </a:lnTo>
                  <a:lnTo>
                    <a:pt x="215" y="214"/>
                  </a:lnTo>
                  <a:lnTo>
                    <a:pt x="225" y="221"/>
                  </a:lnTo>
                  <a:lnTo>
                    <a:pt x="237" y="231"/>
                  </a:lnTo>
                  <a:lnTo>
                    <a:pt x="246" y="242"/>
                  </a:lnTo>
                  <a:lnTo>
                    <a:pt x="252" y="250"/>
                  </a:lnTo>
                  <a:lnTo>
                    <a:pt x="261" y="261"/>
                  </a:lnTo>
                  <a:lnTo>
                    <a:pt x="269" y="270"/>
                  </a:lnTo>
                  <a:lnTo>
                    <a:pt x="279" y="281"/>
                  </a:lnTo>
                  <a:lnTo>
                    <a:pt x="286" y="293"/>
                  </a:lnTo>
                  <a:lnTo>
                    <a:pt x="296" y="305"/>
                  </a:lnTo>
                  <a:lnTo>
                    <a:pt x="304" y="316"/>
                  </a:lnTo>
                  <a:lnTo>
                    <a:pt x="312" y="331"/>
                  </a:lnTo>
                  <a:lnTo>
                    <a:pt x="319" y="343"/>
                  </a:lnTo>
                  <a:lnTo>
                    <a:pt x="324" y="356"/>
                  </a:lnTo>
                  <a:lnTo>
                    <a:pt x="330" y="366"/>
                  </a:lnTo>
                  <a:lnTo>
                    <a:pt x="336" y="379"/>
                  </a:lnTo>
                  <a:lnTo>
                    <a:pt x="341" y="390"/>
                  </a:lnTo>
                  <a:lnTo>
                    <a:pt x="346" y="403"/>
                  </a:lnTo>
                  <a:lnTo>
                    <a:pt x="351" y="415"/>
                  </a:lnTo>
                  <a:lnTo>
                    <a:pt x="355" y="430"/>
                  </a:lnTo>
                  <a:lnTo>
                    <a:pt x="360" y="440"/>
                  </a:lnTo>
                  <a:lnTo>
                    <a:pt x="363" y="455"/>
                  </a:lnTo>
                  <a:lnTo>
                    <a:pt x="366" y="468"/>
                  </a:lnTo>
                  <a:lnTo>
                    <a:pt x="370" y="481"/>
                  </a:lnTo>
                  <a:lnTo>
                    <a:pt x="373" y="497"/>
                  </a:lnTo>
                  <a:lnTo>
                    <a:pt x="375" y="512"/>
                  </a:lnTo>
                  <a:lnTo>
                    <a:pt x="377" y="525"/>
                  </a:lnTo>
                  <a:lnTo>
                    <a:pt x="378" y="540"/>
                  </a:lnTo>
                  <a:lnTo>
                    <a:pt x="378" y="556"/>
                  </a:lnTo>
                  <a:lnTo>
                    <a:pt x="378" y="569"/>
                  </a:lnTo>
                  <a:lnTo>
                    <a:pt x="378" y="585"/>
                  </a:lnTo>
                  <a:lnTo>
                    <a:pt x="341" y="585"/>
                  </a:lnTo>
                  <a:lnTo>
                    <a:pt x="427" y="699"/>
                  </a:lnTo>
                  <a:lnTo>
                    <a:pt x="520" y="585"/>
                  </a:lnTo>
                  <a:lnTo>
                    <a:pt x="484" y="585"/>
                  </a:lnTo>
                  <a:lnTo>
                    <a:pt x="484" y="567"/>
                  </a:lnTo>
                  <a:lnTo>
                    <a:pt x="484" y="550"/>
                  </a:lnTo>
                  <a:lnTo>
                    <a:pt x="482" y="534"/>
                  </a:lnTo>
                  <a:lnTo>
                    <a:pt x="480" y="517"/>
                  </a:lnTo>
                  <a:lnTo>
                    <a:pt x="480" y="504"/>
                  </a:lnTo>
                  <a:lnTo>
                    <a:pt x="477" y="490"/>
                  </a:lnTo>
                  <a:lnTo>
                    <a:pt x="475" y="475"/>
                  </a:lnTo>
                  <a:lnTo>
                    <a:pt x="472" y="461"/>
                  </a:lnTo>
                  <a:lnTo>
                    <a:pt x="471" y="449"/>
                  </a:lnTo>
                  <a:lnTo>
                    <a:pt x="466" y="434"/>
                  </a:lnTo>
                  <a:lnTo>
                    <a:pt x="462" y="416"/>
                  </a:lnTo>
                  <a:lnTo>
                    <a:pt x="458" y="403"/>
                  </a:lnTo>
                  <a:lnTo>
                    <a:pt x="453" y="390"/>
                  </a:lnTo>
                  <a:lnTo>
                    <a:pt x="450" y="379"/>
                  </a:lnTo>
                  <a:lnTo>
                    <a:pt x="443" y="362"/>
                  </a:lnTo>
                  <a:lnTo>
                    <a:pt x="438" y="349"/>
                  </a:lnTo>
                  <a:lnTo>
                    <a:pt x="431" y="336"/>
                  </a:lnTo>
                  <a:lnTo>
                    <a:pt x="426" y="323"/>
                  </a:lnTo>
                  <a:lnTo>
                    <a:pt x="418" y="308"/>
                  </a:lnTo>
                  <a:lnTo>
                    <a:pt x="411" y="295"/>
                  </a:lnTo>
                  <a:lnTo>
                    <a:pt x="405" y="281"/>
                  </a:lnTo>
                  <a:lnTo>
                    <a:pt x="397" y="270"/>
                  </a:lnTo>
                  <a:lnTo>
                    <a:pt x="390" y="260"/>
                  </a:lnTo>
                  <a:lnTo>
                    <a:pt x="382" y="247"/>
                  </a:lnTo>
                  <a:lnTo>
                    <a:pt x="375" y="236"/>
                  </a:lnTo>
                  <a:lnTo>
                    <a:pt x="365" y="223"/>
                  </a:lnTo>
                  <a:lnTo>
                    <a:pt x="356" y="211"/>
                  </a:lnTo>
                  <a:lnTo>
                    <a:pt x="346" y="201"/>
                  </a:lnTo>
                  <a:lnTo>
                    <a:pt x="338" y="189"/>
                  </a:lnTo>
                  <a:lnTo>
                    <a:pt x="327" y="179"/>
                  </a:lnTo>
                  <a:lnTo>
                    <a:pt x="319" y="168"/>
                  </a:lnTo>
                  <a:lnTo>
                    <a:pt x="310" y="161"/>
                  </a:lnTo>
                  <a:lnTo>
                    <a:pt x="300" y="149"/>
                  </a:lnTo>
                  <a:lnTo>
                    <a:pt x="288" y="141"/>
                  </a:lnTo>
                  <a:lnTo>
                    <a:pt x="279" y="131"/>
                  </a:lnTo>
                  <a:lnTo>
                    <a:pt x="268" y="123"/>
                  </a:lnTo>
                  <a:lnTo>
                    <a:pt x="257" y="114"/>
                  </a:lnTo>
                  <a:lnTo>
                    <a:pt x="246" y="105"/>
                  </a:lnTo>
                  <a:lnTo>
                    <a:pt x="233" y="96"/>
                  </a:lnTo>
                  <a:lnTo>
                    <a:pt x="223" y="89"/>
                  </a:lnTo>
                  <a:lnTo>
                    <a:pt x="210" y="79"/>
                  </a:lnTo>
                  <a:lnTo>
                    <a:pt x="201" y="73"/>
                  </a:lnTo>
                  <a:lnTo>
                    <a:pt x="189" y="65"/>
                  </a:lnTo>
                  <a:lnTo>
                    <a:pt x="182" y="62"/>
                  </a:lnTo>
                  <a:lnTo>
                    <a:pt x="176" y="57"/>
                  </a:lnTo>
                  <a:lnTo>
                    <a:pt x="169" y="54"/>
                  </a:lnTo>
                  <a:lnTo>
                    <a:pt x="165" y="51"/>
                  </a:lnTo>
                  <a:lnTo>
                    <a:pt x="158" y="48"/>
                  </a:lnTo>
                  <a:lnTo>
                    <a:pt x="150" y="44"/>
                  </a:lnTo>
                  <a:lnTo>
                    <a:pt x="143" y="41"/>
                  </a:lnTo>
                  <a:lnTo>
                    <a:pt x="135" y="36"/>
                  </a:lnTo>
                  <a:lnTo>
                    <a:pt x="129" y="33"/>
                  </a:lnTo>
                  <a:lnTo>
                    <a:pt x="123" y="30"/>
                  </a:lnTo>
                  <a:lnTo>
                    <a:pt x="114" y="26"/>
                  </a:lnTo>
                  <a:lnTo>
                    <a:pt x="107" y="23"/>
                  </a:lnTo>
                  <a:lnTo>
                    <a:pt x="97" y="19"/>
                  </a:lnTo>
                  <a:lnTo>
                    <a:pt x="92" y="17"/>
                  </a:lnTo>
                  <a:lnTo>
                    <a:pt x="85" y="14"/>
                  </a:lnTo>
                  <a:lnTo>
                    <a:pt x="77" y="11"/>
                  </a:lnTo>
                  <a:lnTo>
                    <a:pt x="70" y="9"/>
                  </a:lnTo>
                  <a:lnTo>
                    <a:pt x="61" y="6"/>
                  </a:lnTo>
                  <a:lnTo>
                    <a:pt x="55" y="4"/>
                  </a:lnTo>
                  <a:lnTo>
                    <a:pt x="49" y="1"/>
                  </a:lnTo>
                </a:path>
              </a:pathLst>
            </a:custGeom>
            <a:solidFill>
              <a:schemeClr val="bg1"/>
            </a:solidFill>
            <a:ln w="9525" cap="rnd">
              <a:solidFill>
                <a:schemeClr val="tx2"/>
              </a:solidFill>
              <a:round/>
              <a:headEnd/>
              <a:tailEnd/>
            </a:ln>
          </p:spPr>
          <p:txBody>
            <a:bodyPr/>
            <a:lstStyle/>
            <a:p>
              <a:endParaRPr lang="en-US"/>
            </a:p>
          </p:txBody>
        </p:sp>
        <p:sp>
          <p:nvSpPr>
            <p:cNvPr id="15" name="Freeform 8">
              <a:extLst>
                <a:ext uri="{FF2B5EF4-FFF2-40B4-BE49-F238E27FC236}">
                  <a16:creationId xmlns:a16="http://schemas.microsoft.com/office/drawing/2014/main" id="{255E6E18-9E06-4793-90C9-72B9B0F3A379}"/>
                </a:ext>
              </a:extLst>
            </p:cNvPr>
            <p:cNvSpPr>
              <a:spLocks/>
            </p:cNvSpPr>
            <p:nvPr/>
          </p:nvSpPr>
          <p:spPr bwMode="auto">
            <a:xfrm>
              <a:off x="2078" y="1081"/>
              <a:ext cx="1002" cy="693"/>
            </a:xfrm>
            <a:custGeom>
              <a:avLst/>
              <a:gdLst>
                <a:gd name="T0" fmla="*/ 1084 w 744"/>
                <a:gd name="T1" fmla="*/ 9178 h 479"/>
                <a:gd name="T2" fmla="*/ 1150 w 744"/>
                <a:gd name="T3" fmla="*/ 8847 h 479"/>
                <a:gd name="T4" fmla="*/ 1235 w 744"/>
                <a:gd name="T5" fmla="*/ 8474 h 479"/>
                <a:gd name="T6" fmla="*/ 1318 w 744"/>
                <a:gd name="T7" fmla="*/ 8170 h 479"/>
                <a:gd name="T8" fmla="*/ 1395 w 744"/>
                <a:gd name="T9" fmla="*/ 7847 h 479"/>
                <a:gd name="T10" fmla="*/ 1502 w 744"/>
                <a:gd name="T11" fmla="*/ 7510 h 479"/>
                <a:gd name="T12" fmla="*/ 1632 w 744"/>
                <a:gd name="T13" fmla="*/ 7163 h 479"/>
                <a:gd name="T14" fmla="*/ 1720 w 744"/>
                <a:gd name="T15" fmla="*/ 6953 h 479"/>
                <a:gd name="T16" fmla="*/ 1861 w 744"/>
                <a:gd name="T17" fmla="*/ 6657 h 479"/>
                <a:gd name="T18" fmla="*/ 1977 w 744"/>
                <a:gd name="T19" fmla="*/ 6357 h 479"/>
                <a:gd name="T20" fmla="*/ 2083 w 744"/>
                <a:gd name="T21" fmla="*/ 6127 h 479"/>
                <a:gd name="T22" fmla="*/ 2224 w 744"/>
                <a:gd name="T23" fmla="*/ 5843 h 479"/>
                <a:gd name="T24" fmla="*/ 2431 w 744"/>
                <a:gd name="T25" fmla="*/ 5462 h 479"/>
                <a:gd name="T26" fmla="*/ 2628 w 744"/>
                <a:gd name="T27" fmla="*/ 5117 h 479"/>
                <a:gd name="T28" fmla="*/ 2873 w 744"/>
                <a:gd name="T29" fmla="*/ 4779 h 479"/>
                <a:gd name="T30" fmla="*/ 3095 w 744"/>
                <a:gd name="T31" fmla="*/ 4512 h 479"/>
                <a:gd name="T32" fmla="*/ 3368 w 744"/>
                <a:gd name="T33" fmla="*/ 4168 h 479"/>
                <a:gd name="T34" fmla="*/ 3642 w 744"/>
                <a:gd name="T35" fmla="*/ 3873 h 479"/>
                <a:gd name="T36" fmla="*/ 3938 w 744"/>
                <a:gd name="T37" fmla="*/ 3592 h 479"/>
                <a:gd name="T38" fmla="*/ 4214 w 744"/>
                <a:gd name="T39" fmla="*/ 3391 h 479"/>
                <a:gd name="T40" fmla="*/ 4487 w 744"/>
                <a:gd name="T41" fmla="*/ 3206 h 479"/>
                <a:gd name="T42" fmla="*/ 4770 w 744"/>
                <a:gd name="T43" fmla="*/ 3037 h 479"/>
                <a:gd name="T44" fmla="*/ 5057 w 744"/>
                <a:gd name="T45" fmla="*/ 2881 h 479"/>
                <a:gd name="T46" fmla="*/ 5376 w 744"/>
                <a:gd name="T47" fmla="*/ 2756 h 479"/>
                <a:gd name="T48" fmla="*/ 5694 w 744"/>
                <a:gd name="T49" fmla="*/ 2624 h 479"/>
                <a:gd name="T50" fmla="*/ 6025 w 744"/>
                <a:gd name="T51" fmla="*/ 2581 h 479"/>
                <a:gd name="T52" fmla="*/ 6397 w 744"/>
                <a:gd name="T53" fmla="*/ 2529 h 479"/>
                <a:gd name="T54" fmla="*/ 6711 w 744"/>
                <a:gd name="T55" fmla="*/ 2529 h 479"/>
                <a:gd name="T56" fmla="*/ 8043 w 744"/>
                <a:gd name="T57" fmla="*/ 1645 h 479"/>
                <a:gd name="T58" fmla="*/ 6711 w 744"/>
                <a:gd name="T59" fmla="*/ 637 h 479"/>
                <a:gd name="T60" fmla="*/ 6327 w 744"/>
                <a:gd name="T61" fmla="*/ 637 h 479"/>
                <a:gd name="T62" fmla="*/ 5954 w 744"/>
                <a:gd name="T63" fmla="*/ 693 h 479"/>
                <a:gd name="T64" fmla="*/ 5627 w 744"/>
                <a:gd name="T65" fmla="*/ 741 h 479"/>
                <a:gd name="T66" fmla="*/ 5302 w 744"/>
                <a:gd name="T67" fmla="*/ 854 h 479"/>
                <a:gd name="T68" fmla="*/ 4988 w 744"/>
                <a:gd name="T69" fmla="*/ 951 h 479"/>
                <a:gd name="T70" fmla="*/ 4629 w 744"/>
                <a:gd name="T71" fmla="*/ 1091 h 479"/>
                <a:gd name="T72" fmla="*/ 4333 w 744"/>
                <a:gd name="T73" fmla="*/ 1254 h 479"/>
                <a:gd name="T74" fmla="*/ 3992 w 744"/>
                <a:gd name="T75" fmla="*/ 1458 h 479"/>
                <a:gd name="T76" fmla="*/ 3704 w 744"/>
                <a:gd name="T77" fmla="*/ 1687 h 479"/>
                <a:gd name="T78" fmla="*/ 3388 w 744"/>
                <a:gd name="T79" fmla="*/ 1931 h 479"/>
                <a:gd name="T80" fmla="*/ 3095 w 744"/>
                <a:gd name="T81" fmla="*/ 2196 h 479"/>
                <a:gd name="T82" fmla="*/ 2809 w 744"/>
                <a:gd name="T83" fmla="*/ 2483 h 479"/>
                <a:gd name="T84" fmla="*/ 2552 w 744"/>
                <a:gd name="T85" fmla="*/ 2792 h 479"/>
                <a:gd name="T86" fmla="*/ 2276 w 744"/>
                <a:gd name="T87" fmla="*/ 3125 h 479"/>
                <a:gd name="T88" fmla="*/ 2048 w 744"/>
                <a:gd name="T89" fmla="*/ 3443 h 479"/>
                <a:gd name="T90" fmla="*/ 1811 w 744"/>
                <a:gd name="T91" fmla="*/ 3775 h 479"/>
                <a:gd name="T92" fmla="*/ 1584 w 744"/>
                <a:gd name="T93" fmla="*/ 4168 h 479"/>
                <a:gd name="T94" fmla="*/ 1382 w 744"/>
                <a:gd name="T95" fmla="*/ 4512 h 479"/>
                <a:gd name="T96" fmla="*/ 1184 w 744"/>
                <a:gd name="T97" fmla="*/ 4906 h 479"/>
                <a:gd name="T98" fmla="*/ 995 w 744"/>
                <a:gd name="T99" fmla="*/ 5336 h 479"/>
                <a:gd name="T100" fmla="*/ 809 w 744"/>
                <a:gd name="T101" fmla="*/ 5745 h 479"/>
                <a:gd name="T102" fmla="*/ 691 w 744"/>
                <a:gd name="T103" fmla="*/ 6053 h 479"/>
                <a:gd name="T104" fmla="*/ 586 w 744"/>
                <a:gd name="T105" fmla="*/ 6298 h 479"/>
                <a:gd name="T106" fmla="*/ 527 w 744"/>
                <a:gd name="T107" fmla="*/ 6528 h 479"/>
                <a:gd name="T108" fmla="*/ 435 w 744"/>
                <a:gd name="T109" fmla="*/ 6778 h 479"/>
                <a:gd name="T110" fmla="*/ 368 w 744"/>
                <a:gd name="T111" fmla="*/ 7004 h 479"/>
                <a:gd name="T112" fmla="*/ 279 w 744"/>
                <a:gd name="T113" fmla="*/ 7267 h 479"/>
                <a:gd name="T114" fmla="*/ 190 w 744"/>
                <a:gd name="T115" fmla="*/ 7567 h 479"/>
                <a:gd name="T116" fmla="*/ 141 w 744"/>
                <a:gd name="T117" fmla="*/ 7815 h 479"/>
                <a:gd name="T118" fmla="*/ 88 w 744"/>
                <a:gd name="T119" fmla="*/ 8106 h 479"/>
                <a:gd name="T120" fmla="*/ 1 w 744"/>
                <a:gd name="T121" fmla="*/ 8345 h 4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44"/>
                <a:gd name="T184" fmla="*/ 0 h 479"/>
                <a:gd name="T185" fmla="*/ 744 w 744"/>
                <a:gd name="T186" fmla="*/ 479 h 4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44" h="479">
                  <a:moveTo>
                    <a:pt x="0" y="441"/>
                  </a:moveTo>
                  <a:lnTo>
                    <a:pt x="100" y="478"/>
                  </a:lnTo>
                  <a:lnTo>
                    <a:pt x="103" y="471"/>
                  </a:lnTo>
                  <a:lnTo>
                    <a:pt x="106" y="461"/>
                  </a:lnTo>
                  <a:lnTo>
                    <a:pt x="110" y="451"/>
                  </a:lnTo>
                  <a:lnTo>
                    <a:pt x="114" y="442"/>
                  </a:lnTo>
                  <a:lnTo>
                    <a:pt x="117" y="434"/>
                  </a:lnTo>
                  <a:lnTo>
                    <a:pt x="122" y="426"/>
                  </a:lnTo>
                  <a:lnTo>
                    <a:pt x="127" y="416"/>
                  </a:lnTo>
                  <a:lnTo>
                    <a:pt x="129" y="409"/>
                  </a:lnTo>
                  <a:lnTo>
                    <a:pt x="136" y="400"/>
                  </a:lnTo>
                  <a:lnTo>
                    <a:pt x="139" y="391"/>
                  </a:lnTo>
                  <a:lnTo>
                    <a:pt x="146" y="383"/>
                  </a:lnTo>
                  <a:lnTo>
                    <a:pt x="151" y="373"/>
                  </a:lnTo>
                  <a:lnTo>
                    <a:pt x="154" y="368"/>
                  </a:lnTo>
                  <a:lnTo>
                    <a:pt x="159" y="362"/>
                  </a:lnTo>
                  <a:lnTo>
                    <a:pt x="165" y="353"/>
                  </a:lnTo>
                  <a:lnTo>
                    <a:pt x="172" y="347"/>
                  </a:lnTo>
                  <a:lnTo>
                    <a:pt x="176" y="340"/>
                  </a:lnTo>
                  <a:lnTo>
                    <a:pt x="183" y="331"/>
                  </a:lnTo>
                  <a:lnTo>
                    <a:pt x="187" y="327"/>
                  </a:lnTo>
                  <a:lnTo>
                    <a:pt x="192" y="319"/>
                  </a:lnTo>
                  <a:lnTo>
                    <a:pt x="199" y="312"/>
                  </a:lnTo>
                  <a:lnTo>
                    <a:pt x="206" y="304"/>
                  </a:lnTo>
                  <a:lnTo>
                    <a:pt x="216" y="293"/>
                  </a:lnTo>
                  <a:lnTo>
                    <a:pt x="225" y="284"/>
                  </a:lnTo>
                  <a:lnTo>
                    <a:pt x="234" y="275"/>
                  </a:lnTo>
                  <a:lnTo>
                    <a:pt x="243" y="267"/>
                  </a:lnTo>
                  <a:lnTo>
                    <a:pt x="256" y="256"/>
                  </a:lnTo>
                  <a:lnTo>
                    <a:pt x="265" y="249"/>
                  </a:lnTo>
                  <a:lnTo>
                    <a:pt x="275" y="242"/>
                  </a:lnTo>
                  <a:lnTo>
                    <a:pt x="286" y="235"/>
                  </a:lnTo>
                  <a:lnTo>
                    <a:pt x="298" y="225"/>
                  </a:lnTo>
                  <a:lnTo>
                    <a:pt x="311" y="217"/>
                  </a:lnTo>
                  <a:lnTo>
                    <a:pt x="322" y="209"/>
                  </a:lnTo>
                  <a:lnTo>
                    <a:pt x="336" y="202"/>
                  </a:lnTo>
                  <a:lnTo>
                    <a:pt x="350" y="195"/>
                  </a:lnTo>
                  <a:lnTo>
                    <a:pt x="364" y="187"/>
                  </a:lnTo>
                  <a:lnTo>
                    <a:pt x="376" y="182"/>
                  </a:lnTo>
                  <a:lnTo>
                    <a:pt x="389" y="177"/>
                  </a:lnTo>
                  <a:lnTo>
                    <a:pt x="402" y="171"/>
                  </a:lnTo>
                  <a:lnTo>
                    <a:pt x="414" y="167"/>
                  </a:lnTo>
                  <a:lnTo>
                    <a:pt x="426" y="163"/>
                  </a:lnTo>
                  <a:lnTo>
                    <a:pt x="441" y="158"/>
                  </a:lnTo>
                  <a:lnTo>
                    <a:pt x="455" y="153"/>
                  </a:lnTo>
                  <a:lnTo>
                    <a:pt x="467" y="150"/>
                  </a:lnTo>
                  <a:lnTo>
                    <a:pt x="482" y="147"/>
                  </a:lnTo>
                  <a:lnTo>
                    <a:pt x="497" y="144"/>
                  </a:lnTo>
                  <a:lnTo>
                    <a:pt x="511" y="140"/>
                  </a:lnTo>
                  <a:lnTo>
                    <a:pt x="526" y="137"/>
                  </a:lnTo>
                  <a:lnTo>
                    <a:pt x="542" y="134"/>
                  </a:lnTo>
                  <a:lnTo>
                    <a:pt x="557" y="134"/>
                  </a:lnTo>
                  <a:lnTo>
                    <a:pt x="572" y="132"/>
                  </a:lnTo>
                  <a:lnTo>
                    <a:pt x="591" y="132"/>
                  </a:lnTo>
                  <a:lnTo>
                    <a:pt x="603" y="132"/>
                  </a:lnTo>
                  <a:lnTo>
                    <a:pt x="620" y="132"/>
                  </a:lnTo>
                  <a:lnTo>
                    <a:pt x="620" y="167"/>
                  </a:lnTo>
                  <a:lnTo>
                    <a:pt x="743" y="86"/>
                  </a:lnTo>
                  <a:lnTo>
                    <a:pt x="620" y="0"/>
                  </a:lnTo>
                  <a:lnTo>
                    <a:pt x="620" y="33"/>
                  </a:lnTo>
                  <a:lnTo>
                    <a:pt x="601" y="33"/>
                  </a:lnTo>
                  <a:lnTo>
                    <a:pt x="584" y="33"/>
                  </a:lnTo>
                  <a:lnTo>
                    <a:pt x="566" y="35"/>
                  </a:lnTo>
                  <a:lnTo>
                    <a:pt x="550" y="36"/>
                  </a:lnTo>
                  <a:lnTo>
                    <a:pt x="535" y="36"/>
                  </a:lnTo>
                  <a:lnTo>
                    <a:pt x="520" y="39"/>
                  </a:lnTo>
                  <a:lnTo>
                    <a:pt x="503" y="41"/>
                  </a:lnTo>
                  <a:lnTo>
                    <a:pt x="489" y="44"/>
                  </a:lnTo>
                  <a:lnTo>
                    <a:pt x="477" y="45"/>
                  </a:lnTo>
                  <a:lnTo>
                    <a:pt x="461" y="50"/>
                  </a:lnTo>
                  <a:lnTo>
                    <a:pt x="442" y="54"/>
                  </a:lnTo>
                  <a:lnTo>
                    <a:pt x="428" y="57"/>
                  </a:lnTo>
                  <a:lnTo>
                    <a:pt x="412" y="62"/>
                  </a:lnTo>
                  <a:lnTo>
                    <a:pt x="400" y="66"/>
                  </a:lnTo>
                  <a:lnTo>
                    <a:pt x="384" y="72"/>
                  </a:lnTo>
                  <a:lnTo>
                    <a:pt x="369" y="76"/>
                  </a:lnTo>
                  <a:lnTo>
                    <a:pt x="354" y="82"/>
                  </a:lnTo>
                  <a:lnTo>
                    <a:pt x="342" y="88"/>
                  </a:lnTo>
                  <a:lnTo>
                    <a:pt x="327" y="95"/>
                  </a:lnTo>
                  <a:lnTo>
                    <a:pt x="313" y="101"/>
                  </a:lnTo>
                  <a:lnTo>
                    <a:pt x="298" y="107"/>
                  </a:lnTo>
                  <a:lnTo>
                    <a:pt x="286" y="114"/>
                  </a:lnTo>
                  <a:lnTo>
                    <a:pt x="274" y="121"/>
                  </a:lnTo>
                  <a:lnTo>
                    <a:pt x="260" y="129"/>
                  </a:lnTo>
                  <a:lnTo>
                    <a:pt x="250" y="134"/>
                  </a:lnTo>
                  <a:lnTo>
                    <a:pt x="236" y="145"/>
                  </a:lnTo>
                  <a:lnTo>
                    <a:pt x="223" y="152"/>
                  </a:lnTo>
                  <a:lnTo>
                    <a:pt x="211" y="163"/>
                  </a:lnTo>
                  <a:lnTo>
                    <a:pt x="199" y="170"/>
                  </a:lnTo>
                  <a:lnTo>
                    <a:pt x="189" y="179"/>
                  </a:lnTo>
                  <a:lnTo>
                    <a:pt x="178" y="187"/>
                  </a:lnTo>
                  <a:lnTo>
                    <a:pt x="168" y="196"/>
                  </a:lnTo>
                  <a:lnTo>
                    <a:pt x="158" y="205"/>
                  </a:lnTo>
                  <a:lnTo>
                    <a:pt x="146" y="217"/>
                  </a:lnTo>
                  <a:lnTo>
                    <a:pt x="137" y="225"/>
                  </a:lnTo>
                  <a:lnTo>
                    <a:pt x="128" y="235"/>
                  </a:lnTo>
                  <a:lnTo>
                    <a:pt x="119" y="246"/>
                  </a:lnTo>
                  <a:lnTo>
                    <a:pt x="109" y="256"/>
                  </a:lnTo>
                  <a:lnTo>
                    <a:pt x="100" y="268"/>
                  </a:lnTo>
                  <a:lnTo>
                    <a:pt x="92" y="278"/>
                  </a:lnTo>
                  <a:lnTo>
                    <a:pt x="83" y="290"/>
                  </a:lnTo>
                  <a:lnTo>
                    <a:pt x="75" y="299"/>
                  </a:lnTo>
                  <a:lnTo>
                    <a:pt x="69" y="309"/>
                  </a:lnTo>
                  <a:lnTo>
                    <a:pt x="64" y="315"/>
                  </a:lnTo>
                  <a:lnTo>
                    <a:pt x="57" y="322"/>
                  </a:lnTo>
                  <a:lnTo>
                    <a:pt x="54" y="328"/>
                  </a:lnTo>
                  <a:lnTo>
                    <a:pt x="52" y="333"/>
                  </a:lnTo>
                  <a:lnTo>
                    <a:pt x="48" y="340"/>
                  </a:lnTo>
                  <a:lnTo>
                    <a:pt x="45" y="346"/>
                  </a:lnTo>
                  <a:lnTo>
                    <a:pt x="40" y="353"/>
                  </a:lnTo>
                  <a:lnTo>
                    <a:pt x="37" y="360"/>
                  </a:lnTo>
                  <a:lnTo>
                    <a:pt x="34" y="365"/>
                  </a:lnTo>
                  <a:lnTo>
                    <a:pt x="30" y="372"/>
                  </a:lnTo>
                  <a:lnTo>
                    <a:pt x="26" y="379"/>
                  </a:lnTo>
                  <a:lnTo>
                    <a:pt x="23" y="386"/>
                  </a:lnTo>
                  <a:lnTo>
                    <a:pt x="18" y="394"/>
                  </a:lnTo>
                  <a:lnTo>
                    <a:pt x="15" y="402"/>
                  </a:lnTo>
                  <a:lnTo>
                    <a:pt x="13" y="407"/>
                  </a:lnTo>
                  <a:lnTo>
                    <a:pt x="11" y="415"/>
                  </a:lnTo>
                  <a:lnTo>
                    <a:pt x="8" y="422"/>
                  </a:lnTo>
                  <a:lnTo>
                    <a:pt x="4" y="429"/>
                  </a:lnTo>
                  <a:lnTo>
                    <a:pt x="1" y="435"/>
                  </a:lnTo>
                  <a:lnTo>
                    <a:pt x="0" y="441"/>
                  </a:lnTo>
                </a:path>
              </a:pathLst>
            </a:custGeom>
            <a:solidFill>
              <a:srgbClr val="FF9999"/>
            </a:solidFill>
            <a:ln w="9525" cap="rnd">
              <a:solidFill>
                <a:schemeClr val="tx2"/>
              </a:solidFill>
              <a:round/>
              <a:headEnd/>
              <a:tailEnd/>
            </a:ln>
          </p:spPr>
          <p:txBody>
            <a:bodyPr/>
            <a:lstStyle/>
            <a:p>
              <a:endParaRPr lang="en-US"/>
            </a:p>
          </p:txBody>
        </p:sp>
        <p:sp>
          <p:nvSpPr>
            <p:cNvPr id="16" name="Freeform 9">
              <a:extLst>
                <a:ext uri="{FF2B5EF4-FFF2-40B4-BE49-F238E27FC236}">
                  <a16:creationId xmlns:a16="http://schemas.microsoft.com/office/drawing/2014/main" id="{ADF155C0-493D-4764-92EE-B83CD1488991}"/>
                </a:ext>
              </a:extLst>
            </p:cNvPr>
            <p:cNvSpPr>
              <a:spLocks/>
            </p:cNvSpPr>
            <p:nvPr/>
          </p:nvSpPr>
          <p:spPr bwMode="auto">
            <a:xfrm>
              <a:off x="901" y="1220"/>
              <a:ext cx="1007" cy="710"/>
            </a:xfrm>
            <a:custGeom>
              <a:avLst/>
              <a:gdLst>
                <a:gd name="T0" fmla="*/ 0 w 748"/>
                <a:gd name="T1" fmla="*/ 684 h 491"/>
                <a:gd name="T2" fmla="*/ 1099 w 748"/>
                <a:gd name="T3" fmla="*/ 184 h 491"/>
                <a:gd name="T4" fmla="*/ 1178 w 748"/>
                <a:gd name="T5" fmla="*/ 508 h 491"/>
                <a:gd name="T6" fmla="*/ 1252 w 748"/>
                <a:gd name="T7" fmla="*/ 862 h 491"/>
                <a:gd name="T8" fmla="*/ 1345 w 748"/>
                <a:gd name="T9" fmla="*/ 1164 h 491"/>
                <a:gd name="T10" fmla="*/ 1443 w 748"/>
                <a:gd name="T11" fmla="*/ 1511 h 491"/>
                <a:gd name="T12" fmla="*/ 1548 w 748"/>
                <a:gd name="T13" fmla="*/ 1842 h 491"/>
                <a:gd name="T14" fmla="*/ 1663 w 748"/>
                <a:gd name="T15" fmla="*/ 2156 h 491"/>
                <a:gd name="T16" fmla="*/ 1742 w 748"/>
                <a:gd name="T17" fmla="*/ 2400 h 491"/>
                <a:gd name="T18" fmla="*/ 1875 w 748"/>
                <a:gd name="T19" fmla="*/ 2697 h 491"/>
                <a:gd name="T20" fmla="*/ 2009 w 748"/>
                <a:gd name="T21" fmla="*/ 2996 h 491"/>
                <a:gd name="T22" fmla="*/ 2108 w 748"/>
                <a:gd name="T23" fmla="*/ 3178 h 491"/>
                <a:gd name="T24" fmla="*/ 2250 w 748"/>
                <a:gd name="T25" fmla="*/ 3546 h 491"/>
                <a:gd name="T26" fmla="*/ 2460 w 748"/>
                <a:gd name="T27" fmla="*/ 3900 h 491"/>
                <a:gd name="T28" fmla="*/ 2655 w 748"/>
                <a:gd name="T29" fmla="*/ 4263 h 491"/>
                <a:gd name="T30" fmla="*/ 2874 w 748"/>
                <a:gd name="T31" fmla="*/ 4590 h 491"/>
                <a:gd name="T32" fmla="*/ 3094 w 748"/>
                <a:gd name="T33" fmla="*/ 4860 h 491"/>
                <a:gd name="T34" fmla="*/ 3387 w 748"/>
                <a:gd name="T35" fmla="*/ 5188 h 491"/>
                <a:gd name="T36" fmla="*/ 3655 w 748"/>
                <a:gd name="T37" fmla="*/ 5472 h 491"/>
                <a:gd name="T38" fmla="*/ 3955 w 748"/>
                <a:gd name="T39" fmla="*/ 5754 h 491"/>
                <a:gd name="T40" fmla="*/ 4241 w 748"/>
                <a:gd name="T41" fmla="*/ 5963 h 491"/>
                <a:gd name="T42" fmla="*/ 4495 w 748"/>
                <a:gd name="T43" fmla="*/ 6164 h 491"/>
                <a:gd name="T44" fmla="*/ 4764 w 748"/>
                <a:gd name="T45" fmla="*/ 6334 h 491"/>
                <a:gd name="T46" fmla="*/ 5073 w 748"/>
                <a:gd name="T47" fmla="*/ 6501 h 491"/>
                <a:gd name="T48" fmla="*/ 5388 w 748"/>
                <a:gd name="T49" fmla="*/ 6607 h 491"/>
                <a:gd name="T50" fmla="*/ 5722 w 748"/>
                <a:gd name="T51" fmla="*/ 6723 h 491"/>
                <a:gd name="T52" fmla="*/ 6041 w 748"/>
                <a:gd name="T53" fmla="*/ 6806 h 491"/>
                <a:gd name="T54" fmla="*/ 6396 w 748"/>
                <a:gd name="T55" fmla="*/ 6821 h 491"/>
                <a:gd name="T56" fmla="*/ 6735 w 748"/>
                <a:gd name="T57" fmla="*/ 6821 h 491"/>
                <a:gd name="T58" fmla="*/ 8061 w 748"/>
                <a:gd name="T59" fmla="*/ 7707 h 491"/>
                <a:gd name="T60" fmla="*/ 6735 w 748"/>
                <a:gd name="T61" fmla="*/ 8714 h 491"/>
                <a:gd name="T62" fmla="*/ 6348 w 748"/>
                <a:gd name="T63" fmla="*/ 8714 h 491"/>
                <a:gd name="T64" fmla="*/ 5977 w 748"/>
                <a:gd name="T65" fmla="*/ 8657 h 491"/>
                <a:gd name="T66" fmla="*/ 5653 w 748"/>
                <a:gd name="T67" fmla="*/ 8604 h 491"/>
                <a:gd name="T68" fmla="*/ 5308 w 748"/>
                <a:gd name="T69" fmla="*/ 8529 h 491"/>
                <a:gd name="T70" fmla="*/ 4997 w 748"/>
                <a:gd name="T71" fmla="*/ 8407 h 491"/>
                <a:gd name="T72" fmla="*/ 4665 w 748"/>
                <a:gd name="T73" fmla="*/ 8276 h 491"/>
                <a:gd name="T74" fmla="*/ 4354 w 748"/>
                <a:gd name="T75" fmla="*/ 8095 h 491"/>
                <a:gd name="T76" fmla="*/ 4010 w 748"/>
                <a:gd name="T77" fmla="*/ 7891 h 491"/>
                <a:gd name="T78" fmla="*/ 3712 w 748"/>
                <a:gd name="T79" fmla="*/ 7668 h 491"/>
                <a:gd name="T80" fmla="*/ 3406 w 748"/>
                <a:gd name="T81" fmla="*/ 7415 h 491"/>
                <a:gd name="T82" fmla="*/ 3094 w 748"/>
                <a:gd name="T83" fmla="*/ 7169 h 491"/>
                <a:gd name="T84" fmla="*/ 2847 w 748"/>
                <a:gd name="T85" fmla="*/ 6886 h 491"/>
                <a:gd name="T86" fmla="*/ 2579 w 748"/>
                <a:gd name="T87" fmla="*/ 6607 h 491"/>
                <a:gd name="T88" fmla="*/ 2309 w 748"/>
                <a:gd name="T89" fmla="*/ 6264 h 491"/>
                <a:gd name="T90" fmla="*/ 2052 w 748"/>
                <a:gd name="T91" fmla="*/ 5924 h 491"/>
                <a:gd name="T92" fmla="*/ 1842 w 748"/>
                <a:gd name="T93" fmla="*/ 5599 h 491"/>
                <a:gd name="T94" fmla="*/ 1621 w 748"/>
                <a:gd name="T95" fmla="*/ 5188 h 491"/>
                <a:gd name="T96" fmla="*/ 1410 w 748"/>
                <a:gd name="T97" fmla="*/ 4834 h 491"/>
                <a:gd name="T98" fmla="*/ 1208 w 748"/>
                <a:gd name="T99" fmla="*/ 4425 h 491"/>
                <a:gd name="T100" fmla="*/ 1025 w 748"/>
                <a:gd name="T101" fmla="*/ 4059 h 491"/>
                <a:gd name="T102" fmla="*/ 832 w 748"/>
                <a:gd name="T103" fmla="*/ 3643 h 491"/>
                <a:gd name="T104" fmla="*/ 719 w 748"/>
                <a:gd name="T105" fmla="*/ 3293 h 491"/>
                <a:gd name="T106" fmla="*/ 625 w 748"/>
                <a:gd name="T107" fmla="*/ 3090 h 491"/>
                <a:gd name="T108" fmla="*/ 551 w 748"/>
                <a:gd name="T109" fmla="*/ 2869 h 491"/>
                <a:gd name="T110" fmla="*/ 464 w 748"/>
                <a:gd name="T111" fmla="*/ 2578 h 491"/>
                <a:gd name="T112" fmla="*/ 397 w 748"/>
                <a:gd name="T113" fmla="*/ 2353 h 491"/>
                <a:gd name="T114" fmla="*/ 315 w 748"/>
                <a:gd name="T115" fmla="*/ 2087 h 491"/>
                <a:gd name="T116" fmla="*/ 240 w 748"/>
                <a:gd name="T117" fmla="*/ 1802 h 491"/>
                <a:gd name="T118" fmla="*/ 159 w 748"/>
                <a:gd name="T119" fmla="*/ 1537 h 491"/>
                <a:gd name="T120" fmla="*/ 88 w 748"/>
                <a:gd name="T121" fmla="*/ 1252 h 491"/>
                <a:gd name="T122" fmla="*/ 40 w 748"/>
                <a:gd name="T123" fmla="*/ 1031 h 4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8"/>
                <a:gd name="T187" fmla="*/ 0 h 491"/>
                <a:gd name="T188" fmla="*/ 748 w 748"/>
                <a:gd name="T189" fmla="*/ 491 h 49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8" h="491">
                  <a:moveTo>
                    <a:pt x="3" y="46"/>
                  </a:moveTo>
                  <a:lnTo>
                    <a:pt x="0" y="36"/>
                  </a:lnTo>
                  <a:lnTo>
                    <a:pt x="99" y="0"/>
                  </a:lnTo>
                  <a:lnTo>
                    <a:pt x="102" y="10"/>
                  </a:lnTo>
                  <a:lnTo>
                    <a:pt x="106" y="19"/>
                  </a:lnTo>
                  <a:lnTo>
                    <a:pt x="109" y="26"/>
                  </a:lnTo>
                  <a:lnTo>
                    <a:pt x="112" y="36"/>
                  </a:lnTo>
                  <a:lnTo>
                    <a:pt x="116" y="45"/>
                  </a:lnTo>
                  <a:lnTo>
                    <a:pt x="121" y="54"/>
                  </a:lnTo>
                  <a:lnTo>
                    <a:pt x="125" y="61"/>
                  </a:lnTo>
                  <a:lnTo>
                    <a:pt x="129" y="72"/>
                  </a:lnTo>
                  <a:lnTo>
                    <a:pt x="134" y="79"/>
                  </a:lnTo>
                  <a:lnTo>
                    <a:pt x="138" y="90"/>
                  </a:lnTo>
                  <a:lnTo>
                    <a:pt x="143" y="96"/>
                  </a:lnTo>
                  <a:lnTo>
                    <a:pt x="148" y="106"/>
                  </a:lnTo>
                  <a:lnTo>
                    <a:pt x="154" y="113"/>
                  </a:lnTo>
                  <a:lnTo>
                    <a:pt x="159" y="120"/>
                  </a:lnTo>
                  <a:lnTo>
                    <a:pt x="162" y="126"/>
                  </a:lnTo>
                  <a:lnTo>
                    <a:pt x="169" y="133"/>
                  </a:lnTo>
                  <a:lnTo>
                    <a:pt x="174" y="141"/>
                  </a:lnTo>
                  <a:lnTo>
                    <a:pt x="179" y="150"/>
                  </a:lnTo>
                  <a:lnTo>
                    <a:pt x="186" y="157"/>
                  </a:lnTo>
                  <a:lnTo>
                    <a:pt x="189" y="162"/>
                  </a:lnTo>
                  <a:lnTo>
                    <a:pt x="195" y="167"/>
                  </a:lnTo>
                  <a:lnTo>
                    <a:pt x="201" y="176"/>
                  </a:lnTo>
                  <a:lnTo>
                    <a:pt x="209" y="185"/>
                  </a:lnTo>
                  <a:lnTo>
                    <a:pt x="219" y="196"/>
                  </a:lnTo>
                  <a:lnTo>
                    <a:pt x="228" y="204"/>
                  </a:lnTo>
                  <a:lnTo>
                    <a:pt x="237" y="214"/>
                  </a:lnTo>
                  <a:lnTo>
                    <a:pt x="246" y="223"/>
                  </a:lnTo>
                  <a:lnTo>
                    <a:pt x="259" y="232"/>
                  </a:lnTo>
                  <a:lnTo>
                    <a:pt x="267" y="240"/>
                  </a:lnTo>
                  <a:lnTo>
                    <a:pt x="278" y="246"/>
                  </a:lnTo>
                  <a:lnTo>
                    <a:pt x="287" y="254"/>
                  </a:lnTo>
                  <a:lnTo>
                    <a:pt x="300" y="263"/>
                  </a:lnTo>
                  <a:lnTo>
                    <a:pt x="314" y="272"/>
                  </a:lnTo>
                  <a:lnTo>
                    <a:pt x="325" y="278"/>
                  </a:lnTo>
                  <a:lnTo>
                    <a:pt x="339" y="286"/>
                  </a:lnTo>
                  <a:lnTo>
                    <a:pt x="353" y="294"/>
                  </a:lnTo>
                  <a:lnTo>
                    <a:pt x="366" y="301"/>
                  </a:lnTo>
                  <a:lnTo>
                    <a:pt x="380" y="307"/>
                  </a:lnTo>
                  <a:lnTo>
                    <a:pt x="393" y="312"/>
                  </a:lnTo>
                  <a:lnTo>
                    <a:pt x="403" y="316"/>
                  </a:lnTo>
                  <a:lnTo>
                    <a:pt x="417" y="322"/>
                  </a:lnTo>
                  <a:lnTo>
                    <a:pt x="430" y="326"/>
                  </a:lnTo>
                  <a:lnTo>
                    <a:pt x="442" y="331"/>
                  </a:lnTo>
                  <a:lnTo>
                    <a:pt x="458" y="335"/>
                  </a:lnTo>
                  <a:lnTo>
                    <a:pt x="470" y="340"/>
                  </a:lnTo>
                  <a:lnTo>
                    <a:pt x="485" y="343"/>
                  </a:lnTo>
                  <a:lnTo>
                    <a:pt x="499" y="346"/>
                  </a:lnTo>
                  <a:lnTo>
                    <a:pt x="514" y="348"/>
                  </a:lnTo>
                  <a:lnTo>
                    <a:pt x="530" y="351"/>
                  </a:lnTo>
                  <a:lnTo>
                    <a:pt x="545" y="353"/>
                  </a:lnTo>
                  <a:lnTo>
                    <a:pt x="560" y="356"/>
                  </a:lnTo>
                  <a:lnTo>
                    <a:pt x="576" y="357"/>
                  </a:lnTo>
                  <a:lnTo>
                    <a:pt x="593" y="357"/>
                  </a:lnTo>
                  <a:lnTo>
                    <a:pt x="607" y="357"/>
                  </a:lnTo>
                  <a:lnTo>
                    <a:pt x="624" y="357"/>
                  </a:lnTo>
                  <a:lnTo>
                    <a:pt x="624" y="322"/>
                  </a:lnTo>
                  <a:lnTo>
                    <a:pt x="747" y="403"/>
                  </a:lnTo>
                  <a:lnTo>
                    <a:pt x="624" y="490"/>
                  </a:lnTo>
                  <a:lnTo>
                    <a:pt x="624" y="456"/>
                  </a:lnTo>
                  <a:lnTo>
                    <a:pt x="605" y="456"/>
                  </a:lnTo>
                  <a:lnTo>
                    <a:pt x="588" y="456"/>
                  </a:lnTo>
                  <a:lnTo>
                    <a:pt x="569" y="454"/>
                  </a:lnTo>
                  <a:lnTo>
                    <a:pt x="554" y="453"/>
                  </a:lnTo>
                  <a:lnTo>
                    <a:pt x="538" y="453"/>
                  </a:lnTo>
                  <a:lnTo>
                    <a:pt x="524" y="450"/>
                  </a:lnTo>
                  <a:lnTo>
                    <a:pt x="507" y="449"/>
                  </a:lnTo>
                  <a:lnTo>
                    <a:pt x="492" y="446"/>
                  </a:lnTo>
                  <a:lnTo>
                    <a:pt x="478" y="443"/>
                  </a:lnTo>
                  <a:lnTo>
                    <a:pt x="463" y="440"/>
                  </a:lnTo>
                  <a:lnTo>
                    <a:pt x="446" y="435"/>
                  </a:lnTo>
                  <a:lnTo>
                    <a:pt x="432" y="433"/>
                  </a:lnTo>
                  <a:lnTo>
                    <a:pt x="417" y="428"/>
                  </a:lnTo>
                  <a:lnTo>
                    <a:pt x="403" y="423"/>
                  </a:lnTo>
                  <a:lnTo>
                    <a:pt x="388" y="417"/>
                  </a:lnTo>
                  <a:lnTo>
                    <a:pt x="372" y="413"/>
                  </a:lnTo>
                  <a:lnTo>
                    <a:pt x="358" y="407"/>
                  </a:lnTo>
                  <a:lnTo>
                    <a:pt x="344" y="401"/>
                  </a:lnTo>
                  <a:lnTo>
                    <a:pt x="330" y="396"/>
                  </a:lnTo>
                  <a:lnTo>
                    <a:pt x="316" y="388"/>
                  </a:lnTo>
                  <a:lnTo>
                    <a:pt x="302" y="381"/>
                  </a:lnTo>
                  <a:lnTo>
                    <a:pt x="287" y="375"/>
                  </a:lnTo>
                  <a:lnTo>
                    <a:pt x="277" y="367"/>
                  </a:lnTo>
                  <a:lnTo>
                    <a:pt x="264" y="360"/>
                  </a:lnTo>
                  <a:lnTo>
                    <a:pt x="253" y="353"/>
                  </a:lnTo>
                  <a:lnTo>
                    <a:pt x="239" y="346"/>
                  </a:lnTo>
                  <a:lnTo>
                    <a:pt x="225" y="336"/>
                  </a:lnTo>
                  <a:lnTo>
                    <a:pt x="214" y="328"/>
                  </a:lnTo>
                  <a:lnTo>
                    <a:pt x="203" y="317"/>
                  </a:lnTo>
                  <a:lnTo>
                    <a:pt x="190" y="310"/>
                  </a:lnTo>
                  <a:lnTo>
                    <a:pt x="181" y="301"/>
                  </a:lnTo>
                  <a:lnTo>
                    <a:pt x="171" y="293"/>
                  </a:lnTo>
                  <a:lnTo>
                    <a:pt x="161" y="283"/>
                  </a:lnTo>
                  <a:lnTo>
                    <a:pt x="150" y="272"/>
                  </a:lnTo>
                  <a:lnTo>
                    <a:pt x="140" y="264"/>
                  </a:lnTo>
                  <a:lnTo>
                    <a:pt x="131" y="253"/>
                  </a:lnTo>
                  <a:lnTo>
                    <a:pt x="121" y="243"/>
                  </a:lnTo>
                  <a:lnTo>
                    <a:pt x="112" y="232"/>
                  </a:lnTo>
                  <a:lnTo>
                    <a:pt x="102" y="220"/>
                  </a:lnTo>
                  <a:lnTo>
                    <a:pt x="95" y="212"/>
                  </a:lnTo>
                  <a:lnTo>
                    <a:pt x="85" y="200"/>
                  </a:lnTo>
                  <a:lnTo>
                    <a:pt x="77" y="190"/>
                  </a:lnTo>
                  <a:lnTo>
                    <a:pt x="70" y="179"/>
                  </a:lnTo>
                  <a:lnTo>
                    <a:pt x="67" y="172"/>
                  </a:lnTo>
                  <a:lnTo>
                    <a:pt x="60" y="166"/>
                  </a:lnTo>
                  <a:lnTo>
                    <a:pt x="58" y="162"/>
                  </a:lnTo>
                  <a:lnTo>
                    <a:pt x="56" y="156"/>
                  </a:lnTo>
                  <a:lnTo>
                    <a:pt x="51" y="150"/>
                  </a:lnTo>
                  <a:lnTo>
                    <a:pt x="48" y="143"/>
                  </a:lnTo>
                  <a:lnTo>
                    <a:pt x="43" y="135"/>
                  </a:lnTo>
                  <a:lnTo>
                    <a:pt x="40" y="128"/>
                  </a:lnTo>
                  <a:lnTo>
                    <a:pt x="37" y="123"/>
                  </a:lnTo>
                  <a:lnTo>
                    <a:pt x="32" y="116"/>
                  </a:lnTo>
                  <a:lnTo>
                    <a:pt x="29" y="109"/>
                  </a:lnTo>
                  <a:lnTo>
                    <a:pt x="26" y="101"/>
                  </a:lnTo>
                  <a:lnTo>
                    <a:pt x="22" y="94"/>
                  </a:lnTo>
                  <a:lnTo>
                    <a:pt x="18" y="86"/>
                  </a:lnTo>
                  <a:lnTo>
                    <a:pt x="15" y="80"/>
                  </a:lnTo>
                  <a:lnTo>
                    <a:pt x="12" y="73"/>
                  </a:lnTo>
                  <a:lnTo>
                    <a:pt x="8" y="66"/>
                  </a:lnTo>
                  <a:lnTo>
                    <a:pt x="7" y="59"/>
                  </a:lnTo>
                  <a:lnTo>
                    <a:pt x="4" y="54"/>
                  </a:lnTo>
                  <a:lnTo>
                    <a:pt x="3" y="46"/>
                  </a:lnTo>
                </a:path>
              </a:pathLst>
            </a:custGeom>
            <a:solidFill>
              <a:srgbClr val="9900FF"/>
            </a:solidFill>
            <a:ln w="9525" cap="rnd">
              <a:solidFill>
                <a:srgbClr val="000000"/>
              </a:solidFill>
              <a:round/>
              <a:headEnd/>
              <a:tailEnd/>
            </a:ln>
          </p:spPr>
          <p:txBody>
            <a:bodyPr/>
            <a:lstStyle/>
            <a:p>
              <a:endParaRPr lang="en-US"/>
            </a:p>
          </p:txBody>
        </p:sp>
        <p:sp>
          <p:nvSpPr>
            <p:cNvPr id="17" name="Freeform 10">
              <a:extLst>
                <a:ext uri="{FF2B5EF4-FFF2-40B4-BE49-F238E27FC236}">
                  <a16:creationId xmlns:a16="http://schemas.microsoft.com/office/drawing/2014/main" id="{7FD9CDC0-4FD2-4910-B53F-135118A2ECC1}"/>
                </a:ext>
              </a:extLst>
            </p:cNvPr>
            <p:cNvSpPr>
              <a:spLocks/>
            </p:cNvSpPr>
            <p:nvPr/>
          </p:nvSpPr>
          <p:spPr bwMode="auto">
            <a:xfrm>
              <a:off x="1983" y="1820"/>
              <a:ext cx="699" cy="1017"/>
            </a:xfrm>
            <a:custGeom>
              <a:avLst/>
              <a:gdLst>
                <a:gd name="T0" fmla="*/ 5177 w 519"/>
                <a:gd name="T1" fmla="*/ 13476 h 703"/>
                <a:gd name="T2" fmla="*/ 5511 w 519"/>
                <a:gd name="T3" fmla="*/ 11591 h 703"/>
                <a:gd name="T4" fmla="*/ 5313 w 519"/>
                <a:gd name="T5" fmla="*/ 11465 h 703"/>
                <a:gd name="T6" fmla="*/ 5095 w 519"/>
                <a:gd name="T7" fmla="*/ 11345 h 703"/>
                <a:gd name="T8" fmla="*/ 4894 w 519"/>
                <a:gd name="T9" fmla="*/ 11204 h 703"/>
                <a:gd name="T10" fmla="*/ 4703 w 519"/>
                <a:gd name="T11" fmla="*/ 11044 h 703"/>
                <a:gd name="T12" fmla="*/ 4494 w 519"/>
                <a:gd name="T13" fmla="*/ 10864 h 703"/>
                <a:gd name="T14" fmla="*/ 4306 w 519"/>
                <a:gd name="T15" fmla="*/ 10691 h 703"/>
                <a:gd name="T16" fmla="*/ 4154 w 519"/>
                <a:gd name="T17" fmla="*/ 10513 h 703"/>
                <a:gd name="T18" fmla="*/ 3987 w 519"/>
                <a:gd name="T19" fmla="*/ 10309 h 703"/>
                <a:gd name="T20" fmla="*/ 3806 w 519"/>
                <a:gd name="T21" fmla="*/ 10098 h 703"/>
                <a:gd name="T22" fmla="*/ 3682 w 519"/>
                <a:gd name="T23" fmla="*/ 9956 h 703"/>
                <a:gd name="T24" fmla="*/ 3499 w 519"/>
                <a:gd name="T25" fmla="*/ 9671 h 703"/>
                <a:gd name="T26" fmla="*/ 3270 w 519"/>
                <a:gd name="T27" fmla="*/ 9319 h 703"/>
                <a:gd name="T28" fmla="*/ 3056 w 519"/>
                <a:gd name="T29" fmla="*/ 8992 h 703"/>
                <a:gd name="T30" fmla="*/ 2873 w 519"/>
                <a:gd name="T31" fmla="*/ 8616 h 703"/>
                <a:gd name="T32" fmla="*/ 2684 w 519"/>
                <a:gd name="T33" fmla="*/ 8275 h 703"/>
                <a:gd name="T34" fmla="*/ 2501 w 519"/>
                <a:gd name="T35" fmla="*/ 7774 h 703"/>
                <a:gd name="T36" fmla="*/ 2337 w 519"/>
                <a:gd name="T37" fmla="*/ 7333 h 703"/>
                <a:gd name="T38" fmla="*/ 2155 w 519"/>
                <a:gd name="T39" fmla="*/ 6837 h 703"/>
                <a:gd name="T40" fmla="*/ 2023 w 519"/>
                <a:gd name="T41" fmla="*/ 6360 h 703"/>
                <a:gd name="T42" fmla="*/ 1907 w 519"/>
                <a:gd name="T43" fmla="*/ 5931 h 703"/>
                <a:gd name="T44" fmla="*/ 1803 w 519"/>
                <a:gd name="T45" fmla="*/ 5463 h 703"/>
                <a:gd name="T46" fmla="*/ 1720 w 519"/>
                <a:gd name="T47" fmla="*/ 4968 h 703"/>
                <a:gd name="T48" fmla="*/ 1632 w 519"/>
                <a:gd name="T49" fmla="*/ 4453 h 703"/>
                <a:gd name="T50" fmla="*/ 1558 w 519"/>
                <a:gd name="T51" fmla="*/ 3864 h 703"/>
                <a:gd name="T52" fmla="*/ 1529 w 519"/>
                <a:gd name="T53" fmla="*/ 3350 h 703"/>
                <a:gd name="T54" fmla="*/ 1521 w 519"/>
                <a:gd name="T55" fmla="*/ 2754 h 703"/>
                <a:gd name="T56" fmla="*/ 1521 w 519"/>
                <a:gd name="T57" fmla="*/ 2196 h 703"/>
                <a:gd name="T58" fmla="*/ 974 w 519"/>
                <a:gd name="T59" fmla="*/ 0 h 703"/>
                <a:gd name="T60" fmla="*/ 372 w 519"/>
                <a:gd name="T61" fmla="*/ 2196 h 703"/>
                <a:gd name="T62" fmla="*/ 372 w 519"/>
                <a:gd name="T63" fmla="*/ 2838 h 703"/>
                <a:gd name="T64" fmla="*/ 399 w 519"/>
                <a:gd name="T65" fmla="*/ 3449 h 703"/>
                <a:gd name="T66" fmla="*/ 435 w 519"/>
                <a:gd name="T67" fmla="*/ 4039 h 703"/>
                <a:gd name="T68" fmla="*/ 486 w 519"/>
                <a:gd name="T69" fmla="*/ 4563 h 703"/>
                <a:gd name="T70" fmla="*/ 551 w 519"/>
                <a:gd name="T71" fmla="*/ 5108 h 703"/>
                <a:gd name="T72" fmla="*/ 655 w 519"/>
                <a:gd name="T73" fmla="*/ 5671 h 703"/>
                <a:gd name="T74" fmla="*/ 741 w 519"/>
                <a:gd name="T75" fmla="*/ 6176 h 703"/>
                <a:gd name="T76" fmla="*/ 879 w 519"/>
                <a:gd name="T77" fmla="*/ 6737 h 703"/>
                <a:gd name="T78" fmla="*/ 998 w 519"/>
                <a:gd name="T79" fmla="*/ 7248 h 703"/>
                <a:gd name="T80" fmla="*/ 1135 w 519"/>
                <a:gd name="T81" fmla="*/ 7745 h 703"/>
                <a:gd name="T82" fmla="*/ 1319 w 519"/>
                <a:gd name="T83" fmla="*/ 8275 h 703"/>
                <a:gd name="T84" fmla="*/ 1468 w 519"/>
                <a:gd name="T85" fmla="*/ 8671 h 703"/>
                <a:gd name="T86" fmla="*/ 1651 w 519"/>
                <a:gd name="T87" fmla="*/ 9137 h 703"/>
                <a:gd name="T88" fmla="*/ 1852 w 519"/>
                <a:gd name="T89" fmla="*/ 9590 h 703"/>
                <a:gd name="T90" fmla="*/ 2059 w 519"/>
                <a:gd name="T91" fmla="*/ 10012 h 703"/>
                <a:gd name="T92" fmla="*/ 2240 w 519"/>
                <a:gd name="T93" fmla="*/ 10342 h 703"/>
                <a:gd name="T94" fmla="*/ 2478 w 519"/>
                <a:gd name="T95" fmla="*/ 10739 h 703"/>
                <a:gd name="T96" fmla="*/ 2706 w 519"/>
                <a:gd name="T97" fmla="*/ 11081 h 703"/>
                <a:gd name="T98" fmla="*/ 2943 w 519"/>
                <a:gd name="T99" fmla="*/ 11423 h 703"/>
                <a:gd name="T100" fmla="*/ 3181 w 519"/>
                <a:gd name="T101" fmla="*/ 11734 h 703"/>
                <a:gd name="T102" fmla="*/ 3437 w 519"/>
                <a:gd name="T103" fmla="*/ 12052 h 703"/>
                <a:gd name="T104" fmla="*/ 3626 w 519"/>
                <a:gd name="T105" fmla="*/ 12234 h 703"/>
                <a:gd name="T106" fmla="*/ 3755 w 519"/>
                <a:gd name="T107" fmla="*/ 12412 h 703"/>
                <a:gd name="T108" fmla="*/ 3896 w 519"/>
                <a:gd name="T109" fmla="*/ 12501 h 703"/>
                <a:gd name="T110" fmla="*/ 4063 w 519"/>
                <a:gd name="T111" fmla="*/ 12668 h 703"/>
                <a:gd name="T112" fmla="*/ 4203 w 519"/>
                <a:gd name="T113" fmla="*/ 12806 h 703"/>
                <a:gd name="T114" fmla="*/ 4366 w 519"/>
                <a:gd name="T115" fmla="*/ 12913 h 703"/>
                <a:gd name="T116" fmla="*/ 4546 w 519"/>
                <a:gd name="T117" fmla="*/ 13091 h 703"/>
                <a:gd name="T118" fmla="*/ 4703 w 519"/>
                <a:gd name="T119" fmla="*/ 13152 h 703"/>
                <a:gd name="T120" fmla="*/ 4867 w 519"/>
                <a:gd name="T121" fmla="*/ 13277 h 703"/>
                <a:gd name="T122" fmla="*/ 4991 w 519"/>
                <a:gd name="T123" fmla="*/ 13364 h 7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9"/>
                <a:gd name="T187" fmla="*/ 0 h 703"/>
                <a:gd name="T188" fmla="*/ 519 w 519"/>
                <a:gd name="T189" fmla="*/ 703 h 7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9" h="703">
                  <a:moveTo>
                    <a:pt x="469" y="700"/>
                  </a:moveTo>
                  <a:lnTo>
                    <a:pt x="478" y="702"/>
                  </a:lnTo>
                  <a:lnTo>
                    <a:pt x="518" y="607"/>
                  </a:lnTo>
                  <a:lnTo>
                    <a:pt x="509" y="604"/>
                  </a:lnTo>
                  <a:lnTo>
                    <a:pt x="499" y="601"/>
                  </a:lnTo>
                  <a:lnTo>
                    <a:pt x="491" y="598"/>
                  </a:lnTo>
                  <a:lnTo>
                    <a:pt x="478" y="595"/>
                  </a:lnTo>
                  <a:lnTo>
                    <a:pt x="471" y="591"/>
                  </a:lnTo>
                  <a:lnTo>
                    <a:pt x="460" y="586"/>
                  </a:lnTo>
                  <a:lnTo>
                    <a:pt x="452" y="584"/>
                  </a:lnTo>
                  <a:lnTo>
                    <a:pt x="441" y="579"/>
                  </a:lnTo>
                  <a:lnTo>
                    <a:pt x="434" y="576"/>
                  </a:lnTo>
                  <a:lnTo>
                    <a:pt x="424" y="570"/>
                  </a:lnTo>
                  <a:lnTo>
                    <a:pt x="415" y="566"/>
                  </a:lnTo>
                  <a:lnTo>
                    <a:pt x="407" y="562"/>
                  </a:lnTo>
                  <a:lnTo>
                    <a:pt x="398" y="557"/>
                  </a:lnTo>
                  <a:lnTo>
                    <a:pt x="391" y="551"/>
                  </a:lnTo>
                  <a:lnTo>
                    <a:pt x="384" y="548"/>
                  </a:lnTo>
                  <a:lnTo>
                    <a:pt x="376" y="542"/>
                  </a:lnTo>
                  <a:lnTo>
                    <a:pt x="368" y="538"/>
                  </a:lnTo>
                  <a:lnTo>
                    <a:pt x="360" y="532"/>
                  </a:lnTo>
                  <a:lnTo>
                    <a:pt x="352" y="526"/>
                  </a:lnTo>
                  <a:lnTo>
                    <a:pt x="346" y="523"/>
                  </a:lnTo>
                  <a:lnTo>
                    <a:pt x="340" y="519"/>
                  </a:lnTo>
                  <a:lnTo>
                    <a:pt x="330" y="512"/>
                  </a:lnTo>
                  <a:lnTo>
                    <a:pt x="323" y="504"/>
                  </a:lnTo>
                  <a:lnTo>
                    <a:pt x="311" y="495"/>
                  </a:lnTo>
                  <a:lnTo>
                    <a:pt x="302" y="486"/>
                  </a:lnTo>
                  <a:lnTo>
                    <a:pt x="291" y="478"/>
                  </a:lnTo>
                  <a:lnTo>
                    <a:pt x="282" y="469"/>
                  </a:lnTo>
                  <a:lnTo>
                    <a:pt x="272" y="457"/>
                  </a:lnTo>
                  <a:lnTo>
                    <a:pt x="265" y="449"/>
                  </a:lnTo>
                  <a:lnTo>
                    <a:pt x="257" y="439"/>
                  </a:lnTo>
                  <a:lnTo>
                    <a:pt x="248" y="431"/>
                  </a:lnTo>
                  <a:lnTo>
                    <a:pt x="240" y="419"/>
                  </a:lnTo>
                  <a:lnTo>
                    <a:pt x="231" y="405"/>
                  </a:lnTo>
                  <a:lnTo>
                    <a:pt x="223" y="395"/>
                  </a:lnTo>
                  <a:lnTo>
                    <a:pt x="215" y="382"/>
                  </a:lnTo>
                  <a:lnTo>
                    <a:pt x="206" y="369"/>
                  </a:lnTo>
                  <a:lnTo>
                    <a:pt x="199" y="357"/>
                  </a:lnTo>
                  <a:lnTo>
                    <a:pt x="193" y="344"/>
                  </a:lnTo>
                  <a:lnTo>
                    <a:pt x="187" y="332"/>
                  </a:lnTo>
                  <a:lnTo>
                    <a:pt x="182" y="322"/>
                  </a:lnTo>
                  <a:lnTo>
                    <a:pt x="176" y="309"/>
                  </a:lnTo>
                  <a:lnTo>
                    <a:pt x="171" y="297"/>
                  </a:lnTo>
                  <a:lnTo>
                    <a:pt x="166" y="285"/>
                  </a:lnTo>
                  <a:lnTo>
                    <a:pt x="162" y="270"/>
                  </a:lnTo>
                  <a:lnTo>
                    <a:pt x="159" y="259"/>
                  </a:lnTo>
                  <a:lnTo>
                    <a:pt x="156" y="246"/>
                  </a:lnTo>
                  <a:lnTo>
                    <a:pt x="151" y="232"/>
                  </a:lnTo>
                  <a:lnTo>
                    <a:pt x="148" y="217"/>
                  </a:lnTo>
                  <a:lnTo>
                    <a:pt x="144" y="202"/>
                  </a:lnTo>
                  <a:lnTo>
                    <a:pt x="143" y="188"/>
                  </a:lnTo>
                  <a:lnTo>
                    <a:pt x="141" y="175"/>
                  </a:lnTo>
                  <a:lnTo>
                    <a:pt x="140" y="160"/>
                  </a:lnTo>
                  <a:lnTo>
                    <a:pt x="140" y="144"/>
                  </a:lnTo>
                  <a:lnTo>
                    <a:pt x="140" y="130"/>
                  </a:lnTo>
                  <a:lnTo>
                    <a:pt x="140" y="114"/>
                  </a:lnTo>
                  <a:lnTo>
                    <a:pt x="176" y="114"/>
                  </a:lnTo>
                  <a:lnTo>
                    <a:pt x="90" y="0"/>
                  </a:lnTo>
                  <a:lnTo>
                    <a:pt x="0" y="114"/>
                  </a:lnTo>
                  <a:lnTo>
                    <a:pt x="34" y="114"/>
                  </a:lnTo>
                  <a:lnTo>
                    <a:pt x="34" y="132"/>
                  </a:lnTo>
                  <a:lnTo>
                    <a:pt x="34" y="148"/>
                  </a:lnTo>
                  <a:lnTo>
                    <a:pt x="35" y="166"/>
                  </a:lnTo>
                  <a:lnTo>
                    <a:pt x="37" y="180"/>
                  </a:lnTo>
                  <a:lnTo>
                    <a:pt x="39" y="196"/>
                  </a:lnTo>
                  <a:lnTo>
                    <a:pt x="40" y="210"/>
                  </a:lnTo>
                  <a:lnTo>
                    <a:pt x="43" y="225"/>
                  </a:lnTo>
                  <a:lnTo>
                    <a:pt x="45" y="238"/>
                  </a:lnTo>
                  <a:lnTo>
                    <a:pt x="48" y="251"/>
                  </a:lnTo>
                  <a:lnTo>
                    <a:pt x="51" y="266"/>
                  </a:lnTo>
                  <a:lnTo>
                    <a:pt x="56" y="283"/>
                  </a:lnTo>
                  <a:lnTo>
                    <a:pt x="61" y="296"/>
                  </a:lnTo>
                  <a:lnTo>
                    <a:pt x="64" y="309"/>
                  </a:lnTo>
                  <a:lnTo>
                    <a:pt x="68" y="322"/>
                  </a:lnTo>
                  <a:lnTo>
                    <a:pt x="74" y="338"/>
                  </a:lnTo>
                  <a:lnTo>
                    <a:pt x="81" y="351"/>
                  </a:lnTo>
                  <a:lnTo>
                    <a:pt x="85" y="365"/>
                  </a:lnTo>
                  <a:lnTo>
                    <a:pt x="92" y="378"/>
                  </a:lnTo>
                  <a:lnTo>
                    <a:pt x="100" y="392"/>
                  </a:lnTo>
                  <a:lnTo>
                    <a:pt x="105" y="404"/>
                  </a:lnTo>
                  <a:lnTo>
                    <a:pt x="114" y="417"/>
                  </a:lnTo>
                  <a:lnTo>
                    <a:pt x="122" y="431"/>
                  </a:lnTo>
                  <a:lnTo>
                    <a:pt x="127" y="441"/>
                  </a:lnTo>
                  <a:lnTo>
                    <a:pt x="136" y="452"/>
                  </a:lnTo>
                  <a:lnTo>
                    <a:pt x="143" y="465"/>
                  </a:lnTo>
                  <a:lnTo>
                    <a:pt x="153" y="476"/>
                  </a:lnTo>
                  <a:lnTo>
                    <a:pt x="162" y="489"/>
                  </a:lnTo>
                  <a:lnTo>
                    <a:pt x="171" y="500"/>
                  </a:lnTo>
                  <a:lnTo>
                    <a:pt x="180" y="510"/>
                  </a:lnTo>
                  <a:lnTo>
                    <a:pt x="190" y="522"/>
                  </a:lnTo>
                  <a:lnTo>
                    <a:pt x="199" y="531"/>
                  </a:lnTo>
                  <a:lnTo>
                    <a:pt x="207" y="539"/>
                  </a:lnTo>
                  <a:lnTo>
                    <a:pt x="218" y="550"/>
                  </a:lnTo>
                  <a:lnTo>
                    <a:pt x="229" y="560"/>
                  </a:lnTo>
                  <a:lnTo>
                    <a:pt x="238" y="568"/>
                  </a:lnTo>
                  <a:lnTo>
                    <a:pt x="250" y="578"/>
                  </a:lnTo>
                  <a:lnTo>
                    <a:pt x="260" y="586"/>
                  </a:lnTo>
                  <a:lnTo>
                    <a:pt x="272" y="595"/>
                  </a:lnTo>
                  <a:lnTo>
                    <a:pt x="284" y="604"/>
                  </a:lnTo>
                  <a:lnTo>
                    <a:pt x="294" y="612"/>
                  </a:lnTo>
                  <a:lnTo>
                    <a:pt x="307" y="620"/>
                  </a:lnTo>
                  <a:lnTo>
                    <a:pt x="318" y="628"/>
                  </a:lnTo>
                  <a:lnTo>
                    <a:pt x="328" y="635"/>
                  </a:lnTo>
                  <a:lnTo>
                    <a:pt x="335" y="638"/>
                  </a:lnTo>
                  <a:lnTo>
                    <a:pt x="342" y="644"/>
                  </a:lnTo>
                  <a:lnTo>
                    <a:pt x="347" y="647"/>
                  </a:lnTo>
                  <a:lnTo>
                    <a:pt x="354" y="650"/>
                  </a:lnTo>
                  <a:lnTo>
                    <a:pt x="360" y="652"/>
                  </a:lnTo>
                  <a:lnTo>
                    <a:pt x="368" y="655"/>
                  </a:lnTo>
                  <a:lnTo>
                    <a:pt x="376" y="660"/>
                  </a:lnTo>
                  <a:lnTo>
                    <a:pt x="382" y="665"/>
                  </a:lnTo>
                  <a:lnTo>
                    <a:pt x="388" y="668"/>
                  </a:lnTo>
                  <a:lnTo>
                    <a:pt x="396" y="670"/>
                  </a:lnTo>
                  <a:lnTo>
                    <a:pt x="403" y="673"/>
                  </a:lnTo>
                  <a:lnTo>
                    <a:pt x="412" y="676"/>
                  </a:lnTo>
                  <a:lnTo>
                    <a:pt x="420" y="682"/>
                  </a:lnTo>
                  <a:lnTo>
                    <a:pt x="427" y="684"/>
                  </a:lnTo>
                  <a:lnTo>
                    <a:pt x="434" y="686"/>
                  </a:lnTo>
                  <a:lnTo>
                    <a:pt x="440" y="689"/>
                  </a:lnTo>
                  <a:lnTo>
                    <a:pt x="449" y="692"/>
                  </a:lnTo>
                  <a:lnTo>
                    <a:pt x="456" y="694"/>
                  </a:lnTo>
                  <a:lnTo>
                    <a:pt x="461" y="697"/>
                  </a:lnTo>
                </a:path>
              </a:pathLst>
            </a:custGeom>
            <a:solidFill>
              <a:srgbClr val="33CC33"/>
            </a:solidFill>
            <a:ln w="12700" cap="rnd">
              <a:solidFill>
                <a:srgbClr val="000000"/>
              </a:solidFill>
              <a:round/>
              <a:headEnd type="none" w="sm" len="sm"/>
              <a:tailEnd type="none" w="sm" len="sm"/>
            </a:ln>
          </p:spPr>
          <p:txBody>
            <a:bodyPr/>
            <a:lstStyle/>
            <a:p>
              <a:endParaRPr lang="en-US"/>
            </a:p>
          </p:txBody>
        </p:sp>
        <p:sp>
          <p:nvSpPr>
            <p:cNvPr id="18" name="Freeform 11">
              <a:extLst>
                <a:ext uri="{FF2B5EF4-FFF2-40B4-BE49-F238E27FC236}">
                  <a16:creationId xmlns:a16="http://schemas.microsoft.com/office/drawing/2014/main" id="{30897E6A-B787-40E6-82B2-D55EC6BDFE6A}"/>
                </a:ext>
              </a:extLst>
            </p:cNvPr>
            <p:cNvSpPr>
              <a:spLocks/>
            </p:cNvSpPr>
            <p:nvPr/>
          </p:nvSpPr>
          <p:spPr bwMode="auto">
            <a:xfrm>
              <a:off x="3131" y="1160"/>
              <a:ext cx="701" cy="1013"/>
            </a:xfrm>
            <a:custGeom>
              <a:avLst/>
              <a:gdLst>
                <a:gd name="T0" fmla="*/ 409 w 521"/>
                <a:gd name="T1" fmla="*/ 0 h 700"/>
                <a:gd name="T2" fmla="*/ 104 w 521"/>
                <a:gd name="T3" fmla="*/ 1845 h 700"/>
                <a:gd name="T4" fmla="*/ 284 w 521"/>
                <a:gd name="T5" fmla="*/ 1971 h 700"/>
                <a:gd name="T6" fmla="*/ 514 w 521"/>
                <a:gd name="T7" fmla="*/ 2116 h 700"/>
                <a:gd name="T8" fmla="*/ 692 w 521"/>
                <a:gd name="T9" fmla="*/ 2201 h 700"/>
                <a:gd name="T10" fmla="*/ 895 w 521"/>
                <a:gd name="T11" fmla="*/ 2404 h 700"/>
                <a:gd name="T12" fmla="*/ 1094 w 521"/>
                <a:gd name="T13" fmla="*/ 2551 h 700"/>
                <a:gd name="T14" fmla="*/ 1274 w 521"/>
                <a:gd name="T15" fmla="*/ 2767 h 700"/>
                <a:gd name="T16" fmla="*/ 1430 w 521"/>
                <a:gd name="T17" fmla="*/ 2922 h 700"/>
                <a:gd name="T18" fmla="*/ 1594 w 521"/>
                <a:gd name="T19" fmla="*/ 3139 h 700"/>
                <a:gd name="T20" fmla="*/ 1799 w 521"/>
                <a:gd name="T21" fmla="*/ 3326 h 700"/>
                <a:gd name="T22" fmla="*/ 1924 w 521"/>
                <a:gd name="T23" fmla="*/ 3479 h 700"/>
                <a:gd name="T24" fmla="*/ 2080 w 521"/>
                <a:gd name="T25" fmla="*/ 3780 h 700"/>
                <a:gd name="T26" fmla="*/ 2306 w 521"/>
                <a:gd name="T27" fmla="*/ 4127 h 700"/>
                <a:gd name="T28" fmla="*/ 2543 w 521"/>
                <a:gd name="T29" fmla="*/ 4440 h 700"/>
                <a:gd name="T30" fmla="*/ 2707 w 521"/>
                <a:gd name="T31" fmla="*/ 4813 h 700"/>
                <a:gd name="T32" fmla="*/ 2886 w 521"/>
                <a:gd name="T33" fmla="*/ 5198 h 700"/>
                <a:gd name="T34" fmla="*/ 3074 w 521"/>
                <a:gd name="T35" fmla="*/ 5644 h 700"/>
                <a:gd name="T36" fmla="*/ 3264 w 521"/>
                <a:gd name="T37" fmla="*/ 6074 h 700"/>
                <a:gd name="T38" fmla="*/ 3422 w 521"/>
                <a:gd name="T39" fmla="*/ 6598 h 700"/>
                <a:gd name="T40" fmla="*/ 3539 w 521"/>
                <a:gd name="T41" fmla="*/ 7043 h 700"/>
                <a:gd name="T42" fmla="*/ 3668 w 521"/>
                <a:gd name="T43" fmla="*/ 7495 h 700"/>
                <a:gd name="T44" fmla="*/ 3766 w 521"/>
                <a:gd name="T45" fmla="*/ 7991 h 700"/>
                <a:gd name="T46" fmla="*/ 3863 w 521"/>
                <a:gd name="T47" fmla="*/ 8464 h 700"/>
                <a:gd name="T48" fmla="*/ 3929 w 521"/>
                <a:gd name="T49" fmla="*/ 9001 h 700"/>
                <a:gd name="T50" fmla="*/ 4004 w 521"/>
                <a:gd name="T51" fmla="*/ 9551 h 700"/>
                <a:gd name="T52" fmla="*/ 4049 w 521"/>
                <a:gd name="T53" fmla="*/ 10104 h 700"/>
                <a:gd name="T54" fmla="*/ 4067 w 521"/>
                <a:gd name="T55" fmla="*/ 10702 h 700"/>
                <a:gd name="T56" fmla="*/ 4067 w 521"/>
                <a:gd name="T57" fmla="*/ 11259 h 700"/>
                <a:gd name="T58" fmla="*/ 4591 w 521"/>
                <a:gd name="T59" fmla="*/ 13456 h 700"/>
                <a:gd name="T60" fmla="*/ 5198 w 521"/>
                <a:gd name="T61" fmla="*/ 11259 h 700"/>
                <a:gd name="T62" fmla="*/ 5198 w 521"/>
                <a:gd name="T63" fmla="*/ 10580 h 700"/>
                <a:gd name="T64" fmla="*/ 5155 w 521"/>
                <a:gd name="T65" fmla="*/ 9938 h 700"/>
                <a:gd name="T66" fmla="*/ 5130 w 521"/>
                <a:gd name="T67" fmla="*/ 9427 h 700"/>
                <a:gd name="T68" fmla="*/ 5067 w 521"/>
                <a:gd name="T69" fmla="*/ 8858 h 700"/>
                <a:gd name="T70" fmla="*/ 5008 w 521"/>
                <a:gd name="T71" fmla="*/ 8346 h 700"/>
                <a:gd name="T72" fmla="*/ 4915 w 521"/>
                <a:gd name="T73" fmla="*/ 7748 h 700"/>
                <a:gd name="T74" fmla="*/ 4828 w 521"/>
                <a:gd name="T75" fmla="*/ 7286 h 700"/>
                <a:gd name="T76" fmla="*/ 4698 w 521"/>
                <a:gd name="T77" fmla="*/ 6716 h 700"/>
                <a:gd name="T78" fmla="*/ 4571 w 521"/>
                <a:gd name="T79" fmla="*/ 6207 h 700"/>
                <a:gd name="T80" fmla="*/ 4413 w 521"/>
                <a:gd name="T81" fmla="*/ 5676 h 700"/>
                <a:gd name="T82" fmla="*/ 4260 w 521"/>
                <a:gd name="T83" fmla="*/ 5198 h 700"/>
                <a:gd name="T84" fmla="*/ 4106 w 521"/>
                <a:gd name="T85" fmla="*/ 4745 h 700"/>
                <a:gd name="T86" fmla="*/ 3919 w 521"/>
                <a:gd name="T87" fmla="*/ 4289 h 700"/>
                <a:gd name="T88" fmla="*/ 3722 w 521"/>
                <a:gd name="T89" fmla="*/ 3864 h 700"/>
                <a:gd name="T90" fmla="*/ 3512 w 521"/>
                <a:gd name="T91" fmla="*/ 3446 h 700"/>
                <a:gd name="T92" fmla="*/ 3329 w 521"/>
                <a:gd name="T93" fmla="*/ 3097 h 700"/>
                <a:gd name="T94" fmla="*/ 3096 w 521"/>
                <a:gd name="T95" fmla="*/ 2710 h 700"/>
                <a:gd name="T96" fmla="*/ 2883 w 521"/>
                <a:gd name="T97" fmla="*/ 2366 h 700"/>
                <a:gd name="T98" fmla="*/ 2641 w 521"/>
                <a:gd name="T99" fmla="*/ 2019 h 700"/>
                <a:gd name="T100" fmla="*/ 2399 w 521"/>
                <a:gd name="T101" fmla="*/ 1719 h 700"/>
                <a:gd name="T102" fmla="*/ 2153 w 521"/>
                <a:gd name="T103" fmla="*/ 1404 h 700"/>
                <a:gd name="T104" fmla="*/ 1955 w 521"/>
                <a:gd name="T105" fmla="*/ 1194 h 700"/>
                <a:gd name="T106" fmla="*/ 1810 w 521"/>
                <a:gd name="T107" fmla="*/ 1039 h 700"/>
                <a:gd name="T108" fmla="*/ 1699 w 521"/>
                <a:gd name="T109" fmla="*/ 922 h 700"/>
                <a:gd name="T110" fmla="*/ 1530 w 521"/>
                <a:gd name="T111" fmla="*/ 781 h 700"/>
                <a:gd name="T112" fmla="*/ 1389 w 521"/>
                <a:gd name="T113" fmla="*/ 637 h 700"/>
                <a:gd name="T114" fmla="*/ 1222 w 521"/>
                <a:gd name="T115" fmla="*/ 509 h 700"/>
                <a:gd name="T116" fmla="*/ 1044 w 521"/>
                <a:gd name="T117" fmla="*/ 355 h 700"/>
                <a:gd name="T118" fmla="*/ 908 w 521"/>
                <a:gd name="T119" fmla="*/ 266 h 700"/>
                <a:gd name="T120" fmla="*/ 749 w 521"/>
                <a:gd name="T121" fmla="*/ 169 h 700"/>
                <a:gd name="T122" fmla="*/ 597 w 521"/>
                <a:gd name="T123" fmla="*/ 81 h 7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21"/>
                <a:gd name="T187" fmla="*/ 0 h 700"/>
                <a:gd name="T188" fmla="*/ 521 w 521"/>
                <a:gd name="T189" fmla="*/ 700 h 7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21" h="700">
                  <a:moveTo>
                    <a:pt x="49" y="1"/>
                  </a:moveTo>
                  <a:lnTo>
                    <a:pt x="38" y="0"/>
                  </a:lnTo>
                  <a:lnTo>
                    <a:pt x="0" y="92"/>
                  </a:lnTo>
                  <a:lnTo>
                    <a:pt x="10" y="96"/>
                  </a:lnTo>
                  <a:lnTo>
                    <a:pt x="17" y="98"/>
                  </a:lnTo>
                  <a:lnTo>
                    <a:pt x="27" y="102"/>
                  </a:lnTo>
                  <a:lnTo>
                    <a:pt x="38" y="105"/>
                  </a:lnTo>
                  <a:lnTo>
                    <a:pt x="48" y="110"/>
                  </a:lnTo>
                  <a:lnTo>
                    <a:pt x="57" y="112"/>
                  </a:lnTo>
                  <a:lnTo>
                    <a:pt x="65" y="115"/>
                  </a:lnTo>
                  <a:lnTo>
                    <a:pt x="75" y="121"/>
                  </a:lnTo>
                  <a:lnTo>
                    <a:pt x="83" y="125"/>
                  </a:lnTo>
                  <a:lnTo>
                    <a:pt x="92" y="129"/>
                  </a:lnTo>
                  <a:lnTo>
                    <a:pt x="102" y="133"/>
                  </a:lnTo>
                  <a:lnTo>
                    <a:pt x="111" y="139"/>
                  </a:lnTo>
                  <a:lnTo>
                    <a:pt x="119" y="144"/>
                  </a:lnTo>
                  <a:lnTo>
                    <a:pt x="127" y="148"/>
                  </a:lnTo>
                  <a:lnTo>
                    <a:pt x="133" y="152"/>
                  </a:lnTo>
                  <a:lnTo>
                    <a:pt x="141" y="158"/>
                  </a:lnTo>
                  <a:lnTo>
                    <a:pt x="149" y="163"/>
                  </a:lnTo>
                  <a:lnTo>
                    <a:pt x="158" y="168"/>
                  </a:lnTo>
                  <a:lnTo>
                    <a:pt x="167" y="173"/>
                  </a:lnTo>
                  <a:lnTo>
                    <a:pt x="171" y="178"/>
                  </a:lnTo>
                  <a:lnTo>
                    <a:pt x="179" y="181"/>
                  </a:lnTo>
                  <a:lnTo>
                    <a:pt x="186" y="189"/>
                  </a:lnTo>
                  <a:lnTo>
                    <a:pt x="194" y="197"/>
                  </a:lnTo>
                  <a:lnTo>
                    <a:pt x="207" y="204"/>
                  </a:lnTo>
                  <a:lnTo>
                    <a:pt x="215" y="214"/>
                  </a:lnTo>
                  <a:lnTo>
                    <a:pt x="225" y="221"/>
                  </a:lnTo>
                  <a:lnTo>
                    <a:pt x="237" y="231"/>
                  </a:lnTo>
                  <a:lnTo>
                    <a:pt x="246" y="242"/>
                  </a:lnTo>
                  <a:lnTo>
                    <a:pt x="252" y="250"/>
                  </a:lnTo>
                  <a:lnTo>
                    <a:pt x="261" y="261"/>
                  </a:lnTo>
                  <a:lnTo>
                    <a:pt x="269" y="270"/>
                  </a:lnTo>
                  <a:lnTo>
                    <a:pt x="279" y="281"/>
                  </a:lnTo>
                  <a:lnTo>
                    <a:pt x="286" y="293"/>
                  </a:lnTo>
                  <a:lnTo>
                    <a:pt x="296" y="305"/>
                  </a:lnTo>
                  <a:lnTo>
                    <a:pt x="304" y="316"/>
                  </a:lnTo>
                  <a:lnTo>
                    <a:pt x="312" y="331"/>
                  </a:lnTo>
                  <a:lnTo>
                    <a:pt x="319" y="343"/>
                  </a:lnTo>
                  <a:lnTo>
                    <a:pt x="324" y="356"/>
                  </a:lnTo>
                  <a:lnTo>
                    <a:pt x="330" y="366"/>
                  </a:lnTo>
                  <a:lnTo>
                    <a:pt x="336" y="379"/>
                  </a:lnTo>
                  <a:lnTo>
                    <a:pt x="341" y="390"/>
                  </a:lnTo>
                  <a:lnTo>
                    <a:pt x="346" y="403"/>
                  </a:lnTo>
                  <a:lnTo>
                    <a:pt x="351" y="415"/>
                  </a:lnTo>
                  <a:lnTo>
                    <a:pt x="355" y="430"/>
                  </a:lnTo>
                  <a:lnTo>
                    <a:pt x="360" y="440"/>
                  </a:lnTo>
                  <a:lnTo>
                    <a:pt x="363" y="455"/>
                  </a:lnTo>
                  <a:lnTo>
                    <a:pt x="366" y="468"/>
                  </a:lnTo>
                  <a:lnTo>
                    <a:pt x="370" y="481"/>
                  </a:lnTo>
                  <a:lnTo>
                    <a:pt x="373" y="497"/>
                  </a:lnTo>
                  <a:lnTo>
                    <a:pt x="375" y="512"/>
                  </a:lnTo>
                  <a:lnTo>
                    <a:pt x="377" y="525"/>
                  </a:lnTo>
                  <a:lnTo>
                    <a:pt x="378" y="540"/>
                  </a:lnTo>
                  <a:lnTo>
                    <a:pt x="378" y="556"/>
                  </a:lnTo>
                  <a:lnTo>
                    <a:pt x="378" y="569"/>
                  </a:lnTo>
                  <a:lnTo>
                    <a:pt x="378" y="585"/>
                  </a:lnTo>
                  <a:lnTo>
                    <a:pt x="341" y="585"/>
                  </a:lnTo>
                  <a:lnTo>
                    <a:pt x="427" y="699"/>
                  </a:lnTo>
                  <a:lnTo>
                    <a:pt x="520" y="585"/>
                  </a:lnTo>
                  <a:lnTo>
                    <a:pt x="484" y="585"/>
                  </a:lnTo>
                  <a:lnTo>
                    <a:pt x="484" y="567"/>
                  </a:lnTo>
                  <a:lnTo>
                    <a:pt x="484" y="550"/>
                  </a:lnTo>
                  <a:lnTo>
                    <a:pt x="482" y="534"/>
                  </a:lnTo>
                  <a:lnTo>
                    <a:pt x="480" y="517"/>
                  </a:lnTo>
                  <a:lnTo>
                    <a:pt x="480" y="504"/>
                  </a:lnTo>
                  <a:lnTo>
                    <a:pt x="477" y="490"/>
                  </a:lnTo>
                  <a:lnTo>
                    <a:pt x="475" y="475"/>
                  </a:lnTo>
                  <a:lnTo>
                    <a:pt x="472" y="461"/>
                  </a:lnTo>
                  <a:lnTo>
                    <a:pt x="471" y="449"/>
                  </a:lnTo>
                  <a:lnTo>
                    <a:pt x="466" y="434"/>
                  </a:lnTo>
                  <a:lnTo>
                    <a:pt x="462" y="416"/>
                  </a:lnTo>
                  <a:lnTo>
                    <a:pt x="458" y="403"/>
                  </a:lnTo>
                  <a:lnTo>
                    <a:pt x="453" y="390"/>
                  </a:lnTo>
                  <a:lnTo>
                    <a:pt x="450" y="379"/>
                  </a:lnTo>
                  <a:lnTo>
                    <a:pt x="443" y="362"/>
                  </a:lnTo>
                  <a:lnTo>
                    <a:pt x="438" y="349"/>
                  </a:lnTo>
                  <a:lnTo>
                    <a:pt x="431" y="336"/>
                  </a:lnTo>
                  <a:lnTo>
                    <a:pt x="426" y="323"/>
                  </a:lnTo>
                  <a:lnTo>
                    <a:pt x="418" y="308"/>
                  </a:lnTo>
                  <a:lnTo>
                    <a:pt x="411" y="295"/>
                  </a:lnTo>
                  <a:lnTo>
                    <a:pt x="405" y="281"/>
                  </a:lnTo>
                  <a:lnTo>
                    <a:pt x="397" y="270"/>
                  </a:lnTo>
                  <a:lnTo>
                    <a:pt x="390" y="260"/>
                  </a:lnTo>
                  <a:lnTo>
                    <a:pt x="382" y="247"/>
                  </a:lnTo>
                  <a:lnTo>
                    <a:pt x="375" y="236"/>
                  </a:lnTo>
                  <a:lnTo>
                    <a:pt x="365" y="223"/>
                  </a:lnTo>
                  <a:lnTo>
                    <a:pt x="356" y="211"/>
                  </a:lnTo>
                  <a:lnTo>
                    <a:pt x="346" y="201"/>
                  </a:lnTo>
                  <a:lnTo>
                    <a:pt x="338" y="189"/>
                  </a:lnTo>
                  <a:lnTo>
                    <a:pt x="327" y="179"/>
                  </a:lnTo>
                  <a:lnTo>
                    <a:pt x="319" y="168"/>
                  </a:lnTo>
                  <a:lnTo>
                    <a:pt x="310" y="161"/>
                  </a:lnTo>
                  <a:lnTo>
                    <a:pt x="300" y="149"/>
                  </a:lnTo>
                  <a:lnTo>
                    <a:pt x="288" y="141"/>
                  </a:lnTo>
                  <a:lnTo>
                    <a:pt x="279" y="131"/>
                  </a:lnTo>
                  <a:lnTo>
                    <a:pt x="268" y="123"/>
                  </a:lnTo>
                  <a:lnTo>
                    <a:pt x="257" y="114"/>
                  </a:lnTo>
                  <a:lnTo>
                    <a:pt x="246" y="105"/>
                  </a:lnTo>
                  <a:lnTo>
                    <a:pt x="233" y="96"/>
                  </a:lnTo>
                  <a:lnTo>
                    <a:pt x="223" y="89"/>
                  </a:lnTo>
                  <a:lnTo>
                    <a:pt x="210" y="79"/>
                  </a:lnTo>
                  <a:lnTo>
                    <a:pt x="201" y="73"/>
                  </a:lnTo>
                  <a:lnTo>
                    <a:pt x="189" y="65"/>
                  </a:lnTo>
                  <a:lnTo>
                    <a:pt x="182" y="62"/>
                  </a:lnTo>
                  <a:lnTo>
                    <a:pt x="176" y="57"/>
                  </a:lnTo>
                  <a:lnTo>
                    <a:pt x="169" y="54"/>
                  </a:lnTo>
                  <a:lnTo>
                    <a:pt x="165" y="51"/>
                  </a:lnTo>
                  <a:lnTo>
                    <a:pt x="158" y="48"/>
                  </a:lnTo>
                  <a:lnTo>
                    <a:pt x="150" y="44"/>
                  </a:lnTo>
                  <a:lnTo>
                    <a:pt x="143" y="41"/>
                  </a:lnTo>
                  <a:lnTo>
                    <a:pt x="135" y="36"/>
                  </a:lnTo>
                  <a:lnTo>
                    <a:pt x="129" y="33"/>
                  </a:lnTo>
                  <a:lnTo>
                    <a:pt x="123" y="30"/>
                  </a:lnTo>
                  <a:lnTo>
                    <a:pt x="114" y="26"/>
                  </a:lnTo>
                  <a:lnTo>
                    <a:pt x="107" y="23"/>
                  </a:lnTo>
                  <a:lnTo>
                    <a:pt x="97" y="19"/>
                  </a:lnTo>
                  <a:lnTo>
                    <a:pt x="92" y="17"/>
                  </a:lnTo>
                  <a:lnTo>
                    <a:pt x="85" y="14"/>
                  </a:lnTo>
                  <a:lnTo>
                    <a:pt x="77" y="11"/>
                  </a:lnTo>
                  <a:lnTo>
                    <a:pt x="70" y="9"/>
                  </a:lnTo>
                  <a:lnTo>
                    <a:pt x="61" y="6"/>
                  </a:lnTo>
                  <a:lnTo>
                    <a:pt x="55" y="4"/>
                  </a:lnTo>
                </a:path>
              </a:pathLst>
            </a:custGeom>
            <a:solidFill>
              <a:srgbClr val="3399FF"/>
            </a:solidFill>
            <a:ln w="12700" cap="rnd">
              <a:solidFill>
                <a:srgbClr val="000000"/>
              </a:solidFill>
              <a:round/>
              <a:headEnd type="none" w="sm" len="sm"/>
              <a:tailEnd type="none" w="sm" len="sm"/>
            </a:ln>
          </p:spPr>
          <p:txBody>
            <a:bodyPr/>
            <a:lstStyle/>
            <a:p>
              <a:endParaRPr lang="en-US"/>
            </a:p>
          </p:txBody>
        </p:sp>
        <p:sp>
          <p:nvSpPr>
            <p:cNvPr id="19" name="Freeform 12">
              <a:extLst>
                <a:ext uri="{FF2B5EF4-FFF2-40B4-BE49-F238E27FC236}">
                  <a16:creationId xmlns:a16="http://schemas.microsoft.com/office/drawing/2014/main" id="{3B7E09A1-3564-4DCD-A561-1224D7067073}"/>
                </a:ext>
              </a:extLst>
            </p:cNvPr>
            <p:cNvSpPr>
              <a:spLocks/>
            </p:cNvSpPr>
            <p:nvPr/>
          </p:nvSpPr>
          <p:spPr bwMode="auto">
            <a:xfrm>
              <a:off x="2078" y="1081"/>
              <a:ext cx="1002" cy="693"/>
            </a:xfrm>
            <a:custGeom>
              <a:avLst/>
              <a:gdLst>
                <a:gd name="T0" fmla="*/ 1084 w 744"/>
                <a:gd name="T1" fmla="*/ 9178 h 479"/>
                <a:gd name="T2" fmla="*/ 1150 w 744"/>
                <a:gd name="T3" fmla="*/ 8847 h 479"/>
                <a:gd name="T4" fmla="*/ 1235 w 744"/>
                <a:gd name="T5" fmla="*/ 8474 h 479"/>
                <a:gd name="T6" fmla="*/ 1318 w 744"/>
                <a:gd name="T7" fmla="*/ 8170 h 479"/>
                <a:gd name="T8" fmla="*/ 1395 w 744"/>
                <a:gd name="T9" fmla="*/ 7847 h 479"/>
                <a:gd name="T10" fmla="*/ 1502 w 744"/>
                <a:gd name="T11" fmla="*/ 7510 h 479"/>
                <a:gd name="T12" fmla="*/ 1632 w 744"/>
                <a:gd name="T13" fmla="*/ 7163 h 479"/>
                <a:gd name="T14" fmla="*/ 1720 w 744"/>
                <a:gd name="T15" fmla="*/ 6953 h 479"/>
                <a:gd name="T16" fmla="*/ 1861 w 744"/>
                <a:gd name="T17" fmla="*/ 6657 h 479"/>
                <a:gd name="T18" fmla="*/ 1977 w 744"/>
                <a:gd name="T19" fmla="*/ 6357 h 479"/>
                <a:gd name="T20" fmla="*/ 2083 w 744"/>
                <a:gd name="T21" fmla="*/ 6127 h 479"/>
                <a:gd name="T22" fmla="*/ 2224 w 744"/>
                <a:gd name="T23" fmla="*/ 5843 h 479"/>
                <a:gd name="T24" fmla="*/ 2431 w 744"/>
                <a:gd name="T25" fmla="*/ 5462 h 479"/>
                <a:gd name="T26" fmla="*/ 2628 w 744"/>
                <a:gd name="T27" fmla="*/ 5117 h 479"/>
                <a:gd name="T28" fmla="*/ 2873 w 744"/>
                <a:gd name="T29" fmla="*/ 4779 h 479"/>
                <a:gd name="T30" fmla="*/ 3095 w 744"/>
                <a:gd name="T31" fmla="*/ 4512 h 479"/>
                <a:gd name="T32" fmla="*/ 3368 w 744"/>
                <a:gd name="T33" fmla="*/ 4168 h 479"/>
                <a:gd name="T34" fmla="*/ 3642 w 744"/>
                <a:gd name="T35" fmla="*/ 3873 h 479"/>
                <a:gd name="T36" fmla="*/ 3938 w 744"/>
                <a:gd name="T37" fmla="*/ 3592 h 479"/>
                <a:gd name="T38" fmla="*/ 4214 w 744"/>
                <a:gd name="T39" fmla="*/ 3391 h 479"/>
                <a:gd name="T40" fmla="*/ 4487 w 744"/>
                <a:gd name="T41" fmla="*/ 3206 h 479"/>
                <a:gd name="T42" fmla="*/ 4770 w 744"/>
                <a:gd name="T43" fmla="*/ 3037 h 479"/>
                <a:gd name="T44" fmla="*/ 5057 w 744"/>
                <a:gd name="T45" fmla="*/ 2881 h 479"/>
                <a:gd name="T46" fmla="*/ 5376 w 744"/>
                <a:gd name="T47" fmla="*/ 2756 h 479"/>
                <a:gd name="T48" fmla="*/ 5694 w 744"/>
                <a:gd name="T49" fmla="*/ 2624 h 479"/>
                <a:gd name="T50" fmla="*/ 6025 w 744"/>
                <a:gd name="T51" fmla="*/ 2581 h 479"/>
                <a:gd name="T52" fmla="*/ 6397 w 744"/>
                <a:gd name="T53" fmla="*/ 2529 h 479"/>
                <a:gd name="T54" fmla="*/ 6711 w 744"/>
                <a:gd name="T55" fmla="*/ 2529 h 479"/>
                <a:gd name="T56" fmla="*/ 8043 w 744"/>
                <a:gd name="T57" fmla="*/ 1645 h 479"/>
                <a:gd name="T58" fmla="*/ 6711 w 744"/>
                <a:gd name="T59" fmla="*/ 637 h 479"/>
                <a:gd name="T60" fmla="*/ 6327 w 744"/>
                <a:gd name="T61" fmla="*/ 637 h 479"/>
                <a:gd name="T62" fmla="*/ 5954 w 744"/>
                <a:gd name="T63" fmla="*/ 693 h 479"/>
                <a:gd name="T64" fmla="*/ 5627 w 744"/>
                <a:gd name="T65" fmla="*/ 741 h 479"/>
                <a:gd name="T66" fmla="*/ 5302 w 744"/>
                <a:gd name="T67" fmla="*/ 854 h 479"/>
                <a:gd name="T68" fmla="*/ 4988 w 744"/>
                <a:gd name="T69" fmla="*/ 951 h 479"/>
                <a:gd name="T70" fmla="*/ 4629 w 744"/>
                <a:gd name="T71" fmla="*/ 1091 h 479"/>
                <a:gd name="T72" fmla="*/ 4333 w 744"/>
                <a:gd name="T73" fmla="*/ 1254 h 479"/>
                <a:gd name="T74" fmla="*/ 3992 w 744"/>
                <a:gd name="T75" fmla="*/ 1458 h 479"/>
                <a:gd name="T76" fmla="*/ 3704 w 744"/>
                <a:gd name="T77" fmla="*/ 1687 h 479"/>
                <a:gd name="T78" fmla="*/ 3388 w 744"/>
                <a:gd name="T79" fmla="*/ 1931 h 479"/>
                <a:gd name="T80" fmla="*/ 3095 w 744"/>
                <a:gd name="T81" fmla="*/ 2196 h 479"/>
                <a:gd name="T82" fmla="*/ 2809 w 744"/>
                <a:gd name="T83" fmla="*/ 2483 h 479"/>
                <a:gd name="T84" fmla="*/ 2552 w 744"/>
                <a:gd name="T85" fmla="*/ 2792 h 479"/>
                <a:gd name="T86" fmla="*/ 2276 w 744"/>
                <a:gd name="T87" fmla="*/ 3125 h 479"/>
                <a:gd name="T88" fmla="*/ 2048 w 744"/>
                <a:gd name="T89" fmla="*/ 3443 h 479"/>
                <a:gd name="T90" fmla="*/ 1811 w 744"/>
                <a:gd name="T91" fmla="*/ 3775 h 479"/>
                <a:gd name="T92" fmla="*/ 1584 w 744"/>
                <a:gd name="T93" fmla="*/ 4168 h 479"/>
                <a:gd name="T94" fmla="*/ 1382 w 744"/>
                <a:gd name="T95" fmla="*/ 4512 h 479"/>
                <a:gd name="T96" fmla="*/ 1184 w 744"/>
                <a:gd name="T97" fmla="*/ 4906 h 479"/>
                <a:gd name="T98" fmla="*/ 995 w 744"/>
                <a:gd name="T99" fmla="*/ 5336 h 479"/>
                <a:gd name="T100" fmla="*/ 809 w 744"/>
                <a:gd name="T101" fmla="*/ 5745 h 479"/>
                <a:gd name="T102" fmla="*/ 691 w 744"/>
                <a:gd name="T103" fmla="*/ 6053 h 479"/>
                <a:gd name="T104" fmla="*/ 586 w 744"/>
                <a:gd name="T105" fmla="*/ 6298 h 479"/>
                <a:gd name="T106" fmla="*/ 527 w 744"/>
                <a:gd name="T107" fmla="*/ 6528 h 479"/>
                <a:gd name="T108" fmla="*/ 435 w 744"/>
                <a:gd name="T109" fmla="*/ 6778 h 479"/>
                <a:gd name="T110" fmla="*/ 368 w 744"/>
                <a:gd name="T111" fmla="*/ 7004 h 479"/>
                <a:gd name="T112" fmla="*/ 279 w 744"/>
                <a:gd name="T113" fmla="*/ 7267 h 479"/>
                <a:gd name="T114" fmla="*/ 190 w 744"/>
                <a:gd name="T115" fmla="*/ 7567 h 479"/>
                <a:gd name="T116" fmla="*/ 141 w 744"/>
                <a:gd name="T117" fmla="*/ 7815 h 479"/>
                <a:gd name="T118" fmla="*/ 88 w 744"/>
                <a:gd name="T119" fmla="*/ 8106 h 479"/>
                <a:gd name="T120" fmla="*/ 1 w 744"/>
                <a:gd name="T121" fmla="*/ 8345 h 4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44"/>
                <a:gd name="T184" fmla="*/ 0 h 479"/>
                <a:gd name="T185" fmla="*/ 744 w 744"/>
                <a:gd name="T186" fmla="*/ 479 h 4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44" h="479">
                  <a:moveTo>
                    <a:pt x="0" y="441"/>
                  </a:moveTo>
                  <a:lnTo>
                    <a:pt x="100" y="478"/>
                  </a:lnTo>
                  <a:lnTo>
                    <a:pt x="103" y="471"/>
                  </a:lnTo>
                  <a:lnTo>
                    <a:pt x="106" y="461"/>
                  </a:lnTo>
                  <a:lnTo>
                    <a:pt x="110" y="451"/>
                  </a:lnTo>
                  <a:lnTo>
                    <a:pt x="114" y="442"/>
                  </a:lnTo>
                  <a:lnTo>
                    <a:pt x="117" y="434"/>
                  </a:lnTo>
                  <a:lnTo>
                    <a:pt x="122" y="426"/>
                  </a:lnTo>
                  <a:lnTo>
                    <a:pt x="127" y="416"/>
                  </a:lnTo>
                  <a:lnTo>
                    <a:pt x="129" y="409"/>
                  </a:lnTo>
                  <a:lnTo>
                    <a:pt x="136" y="400"/>
                  </a:lnTo>
                  <a:lnTo>
                    <a:pt x="139" y="391"/>
                  </a:lnTo>
                  <a:lnTo>
                    <a:pt x="146" y="383"/>
                  </a:lnTo>
                  <a:lnTo>
                    <a:pt x="151" y="373"/>
                  </a:lnTo>
                  <a:lnTo>
                    <a:pt x="154" y="368"/>
                  </a:lnTo>
                  <a:lnTo>
                    <a:pt x="159" y="362"/>
                  </a:lnTo>
                  <a:lnTo>
                    <a:pt x="165" y="353"/>
                  </a:lnTo>
                  <a:lnTo>
                    <a:pt x="172" y="347"/>
                  </a:lnTo>
                  <a:lnTo>
                    <a:pt x="176" y="340"/>
                  </a:lnTo>
                  <a:lnTo>
                    <a:pt x="183" y="331"/>
                  </a:lnTo>
                  <a:lnTo>
                    <a:pt x="187" y="327"/>
                  </a:lnTo>
                  <a:lnTo>
                    <a:pt x="192" y="319"/>
                  </a:lnTo>
                  <a:lnTo>
                    <a:pt x="199" y="312"/>
                  </a:lnTo>
                  <a:lnTo>
                    <a:pt x="206" y="304"/>
                  </a:lnTo>
                  <a:lnTo>
                    <a:pt x="216" y="293"/>
                  </a:lnTo>
                  <a:lnTo>
                    <a:pt x="225" y="284"/>
                  </a:lnTo>
                  <a:lnTo>
                    <a:pt x="234" y="275"/>
                  </a:lnTo>
                  <a:lnTo>
                    <a:pt x="243" y="267"/>
                  </a:lnTo>
                  <a:lnTo>
                    <a:pt x="256" y="256"/>
                  </a:lnTo>
                  <a:lnTo>
                    <a:pt x="265" y="249"/>
                  </a:lnTo>
                  <a:lnTo>
                    <a:pt x="275" y="242"/>
                  </a:lnTo>
                  <a:lnTo>
                    <a:pt x="286" y="235"/>
                  </a:lnTo>
                  <a:lnTo>
                    <a:pt x="298" y="225"/>
                  </a:lnTo>
                  <a:lnTo>
                    <a:pt x="311" y="217"/>
                  </a:lnTo>
                  <a:lnTo>
                    <a:pt x="322" y="209"/>
                  </a:lnTo>
                  <a:lnTo>
                    <a:pt x="336" y="202"/>
                  </a:lnTo>
                  <a:lnTo>
                    <a:pt x="350" y="195"/>
                  </a:lnTo>
                  <a:lnTo>
                    <a:pt x="364" y="187"/>
                  </a:lnTo>
                  <a:lnTo>
                    <a:pt x="376" y="182"/>
                  </a:lnTo>
                  <a:lnTo>
                    <a:pt x="389" y="177"/>
                  </a:lnTo>
                  <a:lnTo>
                    <a:pt x="402" y="171"/>
                  </a:lnTo>
                  <a:lnTo>
                    <a:pt x="414" y="167"/>
                  </a:lnTo>
                  <a:lnTo>
                    <a:pt x="426" y="163"/>
                  </a:lnTo>
                  <a:lnTo>
                    <a:pt x="441" y="158"/>
                  </a:lnTo>
                  <a:lnTo>
                    <a:pt x="455" y="153"/>
                  </a:lnTo>
                  <a:lnTo>
                    <a:pt x="467" y="150"/>
                  </a:lnTo>
                  <a:lnTo>
                    <a:pt x="482" y="147"/>
                  </a:lnTo>
                  <a:lnTo>
                    <a:pt x="497" y="144"/>
                  </a:lnTo>
                  <a:lnTo>
                    <a:pt x="511" y="140"/>
                  </a:lnTo>
                  <a:lnTo>
                    <a:pt x="526" y="137"/>
                  </a:lnTo>
                  <a:lnTo>
                    <a:pt x="542" y="134"/>
                  </a:lnTo>
                  <a:lnTo>
                    <a:pt x="557" y="134"/>
                  </a:lnTo>
                  <a:lnTo>
                    <a:pt x="572" y="132"/>
                  </a:lnTo>
                  <a:lnTo>
                    <a:pt x="591" y="132"/>
                  </a:lnTo>
                  <a:lnTo>
                    <a:pt x="603" y="132"/>
                  </a:lnTo>
                  <a:lnTo>
                    <a:pt x="620" y="132"/>
                  </a:lnTo>
                  <a:lnTo>
                    <a:pt x="620" y="167"/>
                  </a:lnTo>
                  <a:lnTo>
                    <a:pt x="743" y="86"/>
                  </a:lnTo>
                  <a:lnTo>
                    <a:pt x="620" y="0"/>
                  </a:lnTo>
                  <a:lnTo>
                    <a:pt x="620" y="33"/>
                  </a:lnTo>
                  <a:lnTo>
                    <a:pt x="601" y="33"/>
                  </a:lnTo>
                  <a:lnTo>
                    <a:pt x="584" y="33"/>
                  </a:lnTo>
                  <a:lnTo>
                    <a:pt x="566" y="35"/>
                  </a:lnTo>
                  <a:lnTo>
                    <a:pt x="550" y="36"/>
                  </a:lnTo>
                  <a:lnTo>
                    <a:pt x="535" y="36"/>
                  </a:lnTo>
                  <a:lnTo>
                    <a:pt x="520" y="39"/>
                  </a:lnTo>
                  <a:lnTo>
                    <a:pt x="503" y="41"/>
                  </a:lnTo>
                  <a:lnTo>
                    <a:pt x="489" y="44"/>
                  </a:lnTo>
                  <a:lnTo>
                    <a:pt x="477" y="45"/>
                  </a:lnTo>
                  <a:lnTo>
                    <a:pt x="461" y="50"/>
                  </a:lnTo>
                  <a:lnTo>
                    <a:pt x="442" y="54"/>
                  </a:lnTo>
                  <a:lnTo>
                    <a:pt x="428" y="57"/>
                  </a:lnTo>
                  <a:lnTo>
                    <a:pt x="412" y="62"/>
                  </a:lnTo>
                  <a:lnTo>
                    <a:pt x="400" y="66"/>
                  </a:lnTo>
                  <a:lnTo>
                    <a:pt x="384" y="72"/>
                  </a:lnTo>
                  <a:lnTo>
                    <a:pt x="369" y="76"/>
                  </a:lnTo>
                  <a:lnTo>
                    <a:pt x="354" y="82"/>
                  </a:lnTo>
                  <a:lnTo>
                    <a:pt x="342" y="88"/>
                  </a:lnTo>
                  <a:lnTo>
                    <a:pt x="327" y="95"/>
                  </a:lnTo>
                  <a:lnTo>
                    <a:pt x="313" y="101"/>
                  </a:lnTo>
                  <a:lnTo>
                    <a:pt x="298" y="107"/>
                  </a:lnTo>
                  <a:lnTo>
                    <a:pt x="286" y="114"/>
                  </a:lnTo>
                  <a:lnTo>
                    <a:pt x="274" y="121"/>
                  </a:lnTo>
                  <a:lnTo>
                    <a:pt x="260" y="129"/>
                  </a:lnTo>
                  <a:lnTo>
                    <a:pt x="250" y="134"/>
                  </a:lnTo>
                  <a:lnTo>
                    <a:pt x="236" y="145"/>
                  </a:lnTo>
                  <a:lnTo>
                    <a:pt x="223" y="152"/>
                  </a:lnTo>
                  <a:lnTo>
                    <a:pt x="211" y="163"/>
                  </a:lnTo>
                  <a:lnTo>
                    <a:pt x="199" y="170"/>
                  </a:lnTo>
                  <a:lnTo>
                    <a:pt x="189" y="179"/>
                  </a:lnTo>
                  <a:lnTo>
                    <a:pt x="178" y="187"/>
                  </a:lnTo>
                  <a:lnTo>
                    <a:pt x="168" y="196"/>
                  </a:lnTo>
                  <a:lnTo>
                    <a:pt x="158" y="205"/>
                  </a:lnTo>
                  <a:lnTo>
                    <a:pt x="146" y="217"/>
                  </a:lnTo>
                  <a:lnTo>
                    <a:pt x="137" y="225"/>
                  </a:lnTo>
                  <a:lnTo>
                    <a:pt x="128" y="235"/>
                  </a:lnTo>
                  <a:lnTo>
                    <a:pt x="119" y="246"/>
                  </a:lnTo>
                  <a:lnTo>
                    <a:pt x="109" y="256"/>
                  </a:lnTo>
                  <a:lnTo>
                    <a:pt x="100" y="268"/>
                  </a:lnTo>
                  <a:lnTo>
                    <a:pt x="92" y="278"/>
                  </a:lnTo>
                  <a:lnTo>
                    <a:pt x="83" y="290"/>
                  </a:lnTo>
                  <a:lnTo>
                    <a:pt x="75" y="299"/>
                  </a:lnTo>
                  <a:lnTo>
                    <a:pt x="69" y="309"/>
                  </a:lnTo>
                  <a:lnTo>
                    <a:pt x="64" y="315"/>
                  </a:lnTo>
                  <a:lnTo>
                    <a:pt x="57" y="322"/>
                  </a:lnTo>
                  <a:lnTo>
                    <a:pt x="54" y="328"/>
                  </a:lnTo>
                  <a:lnTo>
                    <a:pt x="52" y="333"/>
                  </a:lnTo>
                  <a:lnTo>
                    <a:pt x="48" y="340"/>
                  </a:lnTo>
                  <a:lnTo>
                    <a:pt x="45" y="346"/>
                  </a:lnTo>
                  <a:lnTo>
                    <a:pt x="40" y="353"/>
                  </a:lnTo>
                  <a:lnTo>
                    <a:pt x="37" y="360"/>
                  </a:lnTo>
                  <a:lnTo>
                    <a:pt x="34" y="365"/>
                  </a:lnTo>
                  <a:lnTo>
                    <a:pt x="30" y="372"/>
                  </a:lnTo>
                  <a:lnTo>
                    <a:pt x="26" y="379"/>
                  </a:lnTo>
                  <a:lnTo>
                    <a:pt x="23" y="386"/>
                  </a:lnTo>
                  <a:lnTo>
                    <a:pt x="18" y="394"/>
                  </a:lnTo>
                  <a:lnTo>
                    <a:pt x="15" y="402"/>
                  </a:lnTo>
                  <a:lnTo>
                    <a:pt x="13" y="407"/>
                  </a:lnTo>
                  <a:lnTo>
                    <a:pt x="11" y="415"/>
                  </a:lnTo>
                  <a:lnTo>
                    <a:pt x="8" y="422"/>
                  </a:lnTo>
                  <a:lnTo>
                    <a:pt x="4" y="429"/>
                  </a:lnTo>
                  <a:lnTo>
                    <a:pt x="1" y="435"/>
                  </a:lnTo>
                </a:path>
              </a:pathLst>
            </a:custGeom>
            <a:solidFill>
              <a:schemeClr val="hlink"/>
            </a:solidFill>
            <a:ln w="12700" cap="rnd">
              <a:solidFill>
                <a:srgbClr val="000000"/>
              </a:solidFill>
              <a:round/>
              <a:headEnd type="none" w="sm" len="sm"/>
              <a:tailEnd type="none" w="sm" len="sm"/>
            </a:ln>
          </p:spPr>
          <p:txBody>
            <a:bodyPr/>
            <a:lstStyle/>
            <a:p>
              <a:endParaRPr lang="en-US"/>
            </a:p>
          </p:txBody>
        </p:sp>
        <p:sp>
          <p:nvSpPr>
            <p:cNvPr id="20" name="Freeform 13">
              <a:extLst>
                <a:ext uri="{FF2B5EF4-FFF2-40B4-BE49-F238E27FC236}">
                  <a16:creationId xmlns:a16="http://schemas.microsoft.com/office/drawing/2014/main" id="{5E608451-7308-4E8B-919E-4084D5F94F76}"/>
                </a:ext>
              </a:extLst>
            </p:cNvPr>
            <p:cNvSpPr>
              <a:spLocks/>
            </p:cNvSpPr>
            <p:nvPr/>
          </p:nvSpPr>
          <p:spPr bwMode="auto">
            <a:xfrm>
              <a:off x="3699" y="2468"/>
              <a:ext cx="1002" cy="692"/>
            </a:xfrm>
            <a:custGeom>
              <a:avLst/>
              <a:gdLst>
                <a:gd name="T0" fmla="*/ 1100 w 744"/>
                <a:gd name="T1" fmla="*/ 0 h 478"/>
                <a:gd name="T2" fmla="*/ 1157 w 744"/>
                <a:gd name="T3" fmla="*/ 304 h 478"/>
                <a:gd name="T4" fmla="*/ 1244 w 744"/>
                <a:gd name="T5" fmla="*/ 679 h 478"/>
                <a:gd name="T6" fmla="*/ 1312 w 744"/>
                <a:gd name="T7" fmla="*/ 983 h 478"/>
                <a:gd name="T8" fmla="*/ 1414 w 744"/>
                <a:gd name="T9" fmla="*/ 1307 h 478"/>
                <a:gd name="T10" fmla="*/ 1521 w 744"/>
                <a:gd name="T11" fmla="*/ 1666 h 478"/>
                <a:gd name="T12" fmla="*/ 1632 w 744"/>
                <a:gd name="T13" fmla="*/ 1991 h 478"/>
                <a:gd name="T14" fmla="*/ 1735 w 744"/>
                <a:gd name="T15" fmla="*/ 2238 h 478"/>
                <a:gd name="T16" fmla="*/ 1861 w 744"/>
                <a:gd name="T17" fmla="*/ 2503 h 478"/>
                <a:gd name="T18" fmla="*/ 1993 w 744"/>
                <a:gd name="T19" fmla="*/ 2813 h 478"/>
                <a:gd name="T20" fmla="*/ 2083 w 744"/>
                <a:gd name="T21" fmla="*/ 3058 h 478"/>
                <a:gd name="T22" fmla="*/ 2249 w 744"/>
                <a:gd name="T23" fmla="*/ 3356 h 478"/>
                <a:gd name="T24" fmla="*/ 2431 w 744"/>
                <a:gd name="T25" fmla="*/ 3721 h 478"/>
                <a:gd name="T26" fmla="*/ 2648 w 744"/>
                <a:gd name="T27" fmla="*/ 4088 h 478"/>
                <a:gd name="T28" fmla="*/ 2875 w 744"/>
                <a:gd name="T29" fmla="*/ 4404 h 478"/>
                <a:gd name="T30" fmla="*/ 3095 w 744"/>
                <a:gd name="T31" fmla="*/ 4704 h 478"/>
                <a:gd name="T32" fmla="*/ 3368 w 744"/>
                <a:gd name="T33" fmla="*/ 5013 h 478"/>
                <a:gd name="T34" fmla="*/ 3642 w 744"/>
                <a:gd name="T35" fmla="*/ 5300 h 478"/>
                <a:gd name="T36" fmla="*/ 3938 w 744"/>
                <a:gd name="T37" fmla="*/ 5571 h 478"/>
                <a:gd name="T38" fmla="*/ 4214 w 744"/>
                <a:gd name="T39" fmla="*/ 5808 h 478"/>
                <a:gd name="T40" fmla="*/ 4487 w 744"/>
                <a:gd name="T41" fmla="*/ 5983 h 478"/>
                <a:gd name="T42" fmla="*/ 4766 w 744"/>
                <a:gd name="T43" fmla="*/ 6132 h 478"/>
                <a:gd name="T44" fmla="*/ 5057 w 744"/>
                <a:gd name="T45" fmla="*/ 6309 h 478"/>
                <a:gd name="T46" fmla="*/ 5376 w 744"/>
                <a:gd name="T47" fmla="*/ 6452 h 478"/>
                <a:gd name="T48" fmla="*/ 5708 w 744"/>
                <a:gd name="T49" fmla="*/ 6545 h 478"/>
                <a:gd name="T50" fmla="*/ 6043 w 744"/>
                <a:gd name="T51" fmla="*/ 6629 h 478"/>
                <a:gd name="T52" fmla="*/ 6397 w 744"/>
                <a:gd name="T53" fmla="*/ 6643 h 478"/>
                <a:gd name="T54" fmla="*/ 6737 w 744"/>
                <a:gd name="T55" fmla="*/ 6643 h 478"/>
                <a:gd name="T56" fmla="*/ 8043 w 744"/>
                <a:gd name="T57" fmla="*/ 7528 h 478"/>
                <a:gd name="T58" fmla="*/ 6737 w 744"/>
                <a:gd name="T59" fmla="*/ 8567 h 478"/>
                <a:gd name="T60" fmla="*/ 6334 w 744"/>
                <a:gd name="T61" fmla="*/ 8567 h 478"/>
                <a:gd name="T62" fmla="*/ 5958 w 744"/>
                <a:gd name="T63" fmla="*/ 8491 h 478"/>
                <a:gd name="T64" fmla="*/ 5627 w 744"/>
                <a:gd name="T65" fmla="*/ 8436 h 478"/>
                <a:gd name="T66" fmla="*/ 5302 w 744"/>
                <a:gd name="T67" fmla="*/ 8362 h 478"/>
                <a:gd name="T68" fmla="*/ 4988 w 744"/>
                <a:gd name="T69" fmla="*/ 8268 h 478"/>
                <a:gd name="T70" fmla="*/ 4629 w 744"/>
                <a:gd name="T71" fmla="*/ 8094 h 478"/>
                <a:gd name="T72" fmla="*/ 4353 w 744"/>
                <a:gd name="T73" fmla="*/ 7941 h 478"/>
                <a:gd name="T74" fmla="*/ 4003 w 744"/>
                <a:gd name="T75" fmla="*/ 7744 h 478"/>
                <a:gd name="T76" fmla="*/ 3704 w 744"/>
                <a:gd name="T77" fmla="*/ 7528 h 478"/>
                <a:gd name="T78" fmla="*/ 3375 w 744"/>
                <a:gd name="T79" fmla="*/ 7257 h 478"/>
                <a:gd name="T80" fmla="*/ 3095 w 744"/>
                <a:gd name="T81" fmla="*/ 7007 h 478"/>
                <a:gd name="T82" fmla="*/ 2836 w 744"/>
                <a:gd name="T83" fmla="*/ 6722 h 478"/>
                <a:gd name="T84" fmla="*/ 2543 w 744"/>
                <a:gd name="T85" fmla="*/ 6452 h 478"/>
                <a:gd name="T86" fmla="*/ 2308 w 744"/>
                <a:gd name="T87" fmla="*/ 6092 h 478"/>
                <a:gd name="T88" fmla="*/ 2048 w 744"/>
                <a:gd name="T89" fmla="*/ 5740 h 478"/>
                <a:gd name="T90" fmla="*/ 1840 w 744"/>
                <a:gd name="T91" fmla="*/ 5443 h 478"/>
                <a:gd name="T92" fmla="*/ 1600 w 744"/>
                <a:gd name="T93" fmla="*/ 5013 h 478"/>
                <a:gd name="T94" fmla="*/ 1395 w 744"/>
                <a:gd name="T95" fmla="*/ 4649 h 478"/>
                <a:gd name="T96" fmla="*/ 1203 w 744"/>
                <a:gd name="T97" fmla="*/ 4236 h 478"/>
                <a:gd name="T98" fmla="*/ 999 w 744"/>
                <a:gd name="T99" fmla="*/ 3838 h 478"/>
                <a:gd name="T100" fmla="*/ 817 w 744"/>
                <a:gd name="T101" fmla="*/ 3441 h 478"/>
                <a:gd name="T102" fmla="*/ 691 w 744"/>
                <a:gd name="T103" fmla="*/ 3128 h 478"/>
                <a:gd name="T104" fmla="*/ 601 w 744"/>
                <a:gd name="T105" fmla="*/ 2894 h 478"/>
                <a:gd name="T106" fmla="*/ 533 w 744"/>
                <a:gd name="T107" fmla="*/ 2677 h 478"/>
                <a:gd name="T108" fmla="*/ 462 w 744"/>
                <a:gd name="T109" fmla="*/ 2405 h 478"/>
                <a:gd name="T110" fmla="*/ 368 w 744"/>
                <a:gd name="T111" fmla="*/ 2185 h 478"/>
                <a:gd name="T112" fmla="*/ 304 w 744"/>
                <a:gd name="T113" fmla="*/ 1892 h 478"/>
                <a:gd name="T114" fmla="*/ 190 w 744"/>
                <a:gd name="T115" fmla="*/ 1601 h 478"/>
                <a:gd name="T116" fmla="*/ 141 w 744"/>
                <a:gd name="T117" fmla="*/ 1342 h 478"/>
                <a:gd name="T118" fmla="*/ 88 w 744"/>
                <a:gd name="T119" fmla="*/ 1068 h 478"/>
                <a:gd name="T120" fmla="*/ 30 w 744"/>
                <a:gd name="T121" fmla="*/ 806 h 4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44"/>
                <a:gd name="T184" fmla="*/ 0 h 478"/>
                <a:gd name="T185" fmla="*/ 744 w 744"/>
                <a:gd name="T186" fmla="*/ 478 h 47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44" h="478">
                  <a:moveTo>
                    <a:pt x="0" y="36"/>
                  </a:moveTo>
                  <a:lnTo>
                    <a:pt x="102" y="0"/>
                  </a:lnTo>
                  <a:lnTo>
                    <a:pt x="102" y="9"/>
                  </a:lnTo>
                  <a:lnTo>
                    <a:pt x="107" y="16"/>
                  </a:lnTo>
                  <a:lnTo>
                    <a:pt x="111" y="26"/>
                  </a:lnTo>
                  <a:lnTo>
                    <a:pt x="115" y="35"/>
                  </a:lnTo>
                  <a:lnTo>
                    <a:pt x="119" y="45"/>
                  </a:lnTo>
                  <a:lnTo>
                    <a:pt x="121" y="51"/>
                  </a:lnTo>
                  <a:lnTo>
                    <a:pt x="128" y="61"/>
                  </a:lnTo>
                  <a:lnTo>
                    <a:pt x="131" y="68"/>
                  </a:lnTo>
                  <a:lnTo>
                    <a:pt x="136" y="77"/>
                  </a:lnTo>
                  <a:lnTo>
                    <a:pt x="140" y="86"/>
                  </a:lnTo>
                  <a:lnTo>
                    <a:pt x="146" y="95"/>
                  </a:lnTo>
                  <a:lnTo>
                    <a:pt x="151" y="103"/>
                  </a:lnTo>
                  <a:lnTo>
                    <a:pt x="156" y="110"/>
                  </a:lnTo>
                  <a:lnTo>
                    <a:pt x="160" y="116"/>
                  </a:lnTo>
                  <a:lnTo>
                    <a:pt x="165" y="124"/>
                  </a:lnTo>
                  <a:lnTo>
                    <a:pt x="172" y="130"/>
                  </a:lnTo>
                  <a:lnTo>
                    <a:pt x="177" y="139"/>
                  </a:lnTo>
                  <a:lnTo>
                    <a:pt x="184" y="146"/>
                  </a:lnTo>
                  <a:lnTo>
                    <a:pt x="187" y="150"/>
                  </a:lnTo>
                  <a:lnTo>
                    <a:pt x="192" y="158"/>
                  </a:lnTo>
                  <a:lnTo>
                    <a:pt x="200" y="165"/>
                  </a:lnTo>
                  <a:lnTo>
                    <a:pt x="208" y="174"/>
                  </a:lnTo>
                  <a:lnTo>
                    <a:pt x="215" y="184"/>
                  </a:lnTo>
                  <a:lnTo>
                    <a:pt x="225" y="193"/>
                  </a:lnTo>
                  <a:lnTo>
                    <a:pt x="234" y="201"/>
                  </a:lnTo>
                  <a:lnTo>
                    <a:pt x="245" y="212"/>
                  </a:lnTo>
                  <a:lnTo>
                    <a:pt x="256" y="220"/>
                  </a:lnTo>
                  <a:lnTo>
                    <a:pt x="266" y="228"/>
                  </a:lnTo>
                  <a:lnTo>
                    <a:pt x="275" y="235"/>
                  </a:lnTo>
                  <a:lnTo>
                    <a:pt x="286" y="244"/>
                  </a:lnTo>
                  <a:lnTo>
                    <a:pt x="298" y="251"/>
                  </a:lnTo>
                  <a:lnTo>
                    <a:pt x="311" y="260"/>
                  </a:lnTo>
                  <a:lnTo>
                    <a:pt x="324" y="267"/>
                  </a:lnTo>
                  <a:lnTo>
                    <a:pt x="336" y="275"/>
                  </a:lnTo>
                  <a:lnTo>
                    <a:pt x="351" y="284"/>
                  </a:lnTo>
                  <a:lnTo>
                    <a:pt x="364" y="289"/>
                  </a:lnTo>
                  <a:lnTo>
                    <a:pt x="378" y="295"/>
                  </a:lnTo>
                  <a:lnTo>
                    <a:pt x="389" y="301"/>
                  </a:lnTo>
                  <a:lnTo>
                    <a:pt x="402" y="305"/>
                  </a:lnTo>
                  <a:lnTo>
                    <a:pt x="414" y="310"/>
                  </a:lnTo>
                  <a:lnTo>
                    <a:pt x="428" y="314"/>
                  </a:lnTo>
                  <a:lnTo>
                    <a:pt x="440" y="318"/>
                  </a:lnTo>
                  <a:lnTo>
                    <a:pt x="455" y="323"/>
                  </a:lnTo>
                  <a:lnTo>
                    <a:pt x="467" y="327"/>
                  </a:lnTo>
                  <a:lnTo>
                    <a:pt x="483" y="330"/>
                  </a:lnTo>
                  <a:lnTo>
                    <a:pt x="497" y="334"/>
                  </a:lnTo>
                  <a:lnTo>
                    <a:pt x="511" y="337"/>
                  </a:lnTo>
                  <a:lnTo>
                    <a:pt x="527" y="339"/>
                  </a:lnTo>
                  <a:lnTo>
                    <a:pt x="544" y="342"/>
                  </a:lnTo>
                  <a:lnTo>
                    <a:pt x="558" y="343"/>
                  </a:lnTo>
                  <a:lnTo>
                    <a:pt x="573" y="345"/>
                  </a:lnTo>
                  <a:lnTo>
                    <a:pt x="591" y="345"/>
                  </a:lnTo>
                  <a:lnTo>
                    <a:pt x="605" y="345"/>
                  </a:lnTo>
                  <a:lnTo>
                    <a:pt x="622" y="345"/>
                  </a:lnTo>
                  <a:lnTo>
                    <a:pt x="622" y="310"/>
                  </a:lnTo>
                  <a:lnTo>
                    <a:pt x="743" y="390"/>
                  </a:lnTo>
                  <a:lnTo>
                    <a:pt x="622" y="477"/>
                  </a:lnTo>
                  <a:lnTo>
                    <a:pt x="622" y="444"/>
                  </a:lnTo>
                  <a:lnTo>
                    <a:pt x="604" y="444"/>
                  </a:lnTo>
                  <a:lnTo>
                    <a:pt x="585" y="444"/>
                  </a:lnTo>
                  <a:lnTo>
                    <a:pt x="568" y="443"/>
                  </a:lnTo>
                  <a:lnTo>
                    <a:pt x="551" y="440"/>
                  </a:lnTo>
                  <a:lnTo>
                    <a:pt x="536" y="440"/>
                  </a:lnTo>
                  <a:lnTo>
                    <a:pt x="520" y="437"/>
                  </a:lnTo>
                  <a:lnTo>
                    <a:pt x="505" y="435"/>
                  </a:lnTo>
                  <a:lnTo>
                    <a:pt x="489" y="433"/>
                  </a:lnTo>
                  <a:lnTo>
                    <a:pt x="476" y="431"/>
                  </a:lnTo>
                  <a:lnTo>
                    <a:pt x="461" y="428"/>
                  </a:lnTo>
                  <a:lnTo>
                    <a:pt x="442" y="422"/>
                  </a:lnTo>
                  <a:lnTo>
                    <a:pt x="428" y="419"/>
                  </a:lnTo>
                  <a:lnTo>
                    <a:pt x="414" y="415"/>
                  </a:lnTo>
                  <a:lnTo>
                    <a:pt x="402" y="412"/>
                  </a:lnTo>
                  <a:lnTo>
                    <a:pt x="384" y="405"/>
                  </a:lnTo>
                  <a:lnTo>
                    <a:pt x="370" y="401"/>
                  </a:lnTo>
                  <a:lnTo>
                    <a:pt x="356" y="395"/>
                  </a:lnTo>
                  <a:lnTo>
                    <a:pt x="342" y="390"/>
                  </a:lnTo>
                  <a:lnTo>
                    <a:pt x="327" y="383"/>
                  </a:lnTo>
                  <a:lnTo>
                    <a:pt x="312" y="376"/>
                  </a:lnTo>
                  <a:lnTo>
                    <a:pt x="300" y="369"/>
                  </a:lnTo>
                  <a:lnTo>
                    <a:pt x="286" y="363"/>
                  </a:lnTo>
                  <a:lnTo>
                    <a:pt x="275" y="356"/>
                  </a:lnTo>
                  <a:lnTo>
                    <a:pt x="262" y="348"/>
                  </a:lnTo>
                  <a:lnTo>
                    <a:pt x="250" y="342"/>
                  </a:lnTo>
                  <a:lnTo>
                    <a:pt x="235" y="334"/>
                  </a:lnTo>
                  <a:lnTo>
                    <a:pt x="223" y="324"/>
                  </a:lnTo>
                  <a:lnTo>
                    <a:pt x="213" y="316"/>
                  </a:lnTo>
                  <a:lnTo>
                    <a:pt x="200" y="307"/>
                  </a:lnTo>
                  <a:lnTo>
                    <a:pt x="189" y="298"/>
                  </a:lnTo>
                  <a:lnTo>
                    <a:pt x="177" y="289"/>
                  </a:lnTo>
                  <a:lnTo>
                    <a:pt x="170" y="282"/>
                  </a:lnTo>
                  <a:lnTo>
                    <a:pt x="158" y="272"/>
                  </a:lnTo>
                  <a:lnTo>
                    <a:pt x="148" y="260"/>
                  </a:lnTo>
                  <a:lnTo>
                    <a:pt x="139" y="251"/>
                  </a:lnTo>
                  <a:lnTo>
                    <a:pt x="129" y="241"/>
                  </a:lnTo>
                  <a:lnTo>
                    <a:pt x="120" y="231"/>
                  </a:lnTo>
                  <a:lnTo>
                    <a:pt x="111" y="220"/>
                  </a:lnTo>
                  <a:lnTo>
                    <a:pt x="102" y="210"/>
                  </a:lnTo>
                  <a:lnTo>
                    <a:pt x="93" y="199"/>
                  </a:lnTo>
                  <a:lnTo>
                    <a:pt x="83" y="187"/>
                  </a:lnTo>
                  <a:lnTo>
                    <a:pt x="76" y="178"/>
                  </a:lnTo>
                  <a:lnTo>
                    <a:pt x="68" y="168"/>
                  </a:lnTo>
                  <a:lnTo>
                    <a:pt x="64" y="162"/>
                  </a:lnTo>
                  <a:lnTo>
                    <a:pt x="59" y="156"/>
                  </a:lnTo>
                  <a:lnTo>
                    <a:pt x="56" y="150"/>
                  </a:lnTo>
                  <a:lnTo>
                    <a:pt x="53" y="145"/>
                  </a:lnTo>
                  <a:lnTo>
                    <a:pt x="49" y="139"/>
                  </a:lnTo>
                  <a:lnTo>
                    <a:pt x="47" y="132"/>
                  </a:lnTo>
                  <a:lnTo>
                    <a:pt x="42" y="124"/>
                  </a:lnTo>
                  <a:lnTo>
                    <a:pt x="37" y="118"/>
                  </a:lnTo>
                  <a:lnTo>
                    <a:pt x="34" y="113"/>
                  </a:lnTo>
                  <a:lnTo>
                    <a:pt x="31" y="105"/>
                  </a:lnTo>
                  <a:lnTo>
                    <a:pt x="28" y="98"/>
                  </a:lnTo>
                  <a:lnTo>
                    <a:pt x="23" y="90"/>
                  </a:lnTo>
                  <a:lnTo>
                    <a:pt x="18" y="83"/>
                  </a:lnTo>
                  <a:lnTo>
                    <a:pt x="17" y="76"/>
                  </a:lnTo>
                  <a:lnTo>
                    <a:pt x="13" y="70"/>
                  </a:lnTo>
                  <a:lnTo>
                    <a:pt x="10" y="63"/>
                  </a:lnTo>
                  <a:lnTo>
                    <a:pt x="8" y="55"/>
                  </a:lnTo>
                  <a:lnTo>
                    <a:pt x="4" y="48"/>
                  </a:lnTo>
                  <a:lnTo>
                    <a:pt x="3" y="42"/>
                  </a:lnTo>
                </a:path>
              </a:pathLst>
            </a:custGeom>
            <a:solidFill>
              <a:schemeClr val="accent2"/>
            </a:solidFill>
            <a:ln w="12700" cap="rnd">
              <a:solidFill>
                <a:srgbClr val="000000"/>
              </a:solidFill>
              <a:round/>
              <a:headEnd type="none" w="sm" len="sm"/>
              <a:tailEnd type="none" w="sm" len="sm"/>
            </a:ln>
          </p:spPr>
          <p:txBody>
            <a:bodyPr/>
            <a:lstStyle/>
            <a:p>
              <a:endParaRPr lang="en-US"/>
            </a:p>
          </p:txBody>
        </p:sp>
        <p:sp>
          <p:nvSpPr>
            <p:cNvPr id="21" name="Rectangle 14">
              <a:extLst>
                <a:ext uri="{FF2B5EF4-FFF2-40B4-BE49-F238E27FC236}">
                  <a16:creationId xmlns:a16="http://schemas.microsoft.com/office/drawing/2014/main" id="{A2671975-4227-4CBD-A1FB-FBAE5B0DD9CD}"/>
                </a:ext>
              </a:extLst>
            </p:cNvPr>
            <p:cNvSpPr>
              <a:spLocks noChangeArrowheads="1"/>
            </p:cNvSpPr>
            <p:nvPr/>
          </p:nvSpPr>
          <p:spPr bwMode="auto">
            <a:xfrm>
              <a:off x="1353" y="1386"/>
              <a:ext cx="779" cy="208"/>
            </a:xfrm>
            <a:prstGeom prst="rect">
              <a:avLst/>
            </a:prstGeom>
            <a:noFill/>
            <a:ln w="9525">
              <a:noFill/>
              <a:miter lim="800000"/>
              <a:headEnd/>
              <a:tailEnd/>
            </a:ln>
            <a:effectLst/>
          </p:spPr>
          <p:txBody>
            <a:bodyPr wrap="none" lIns="92075" tIns="46038" rIns="92075" bIns="46038">
              <a:spAutoFit/>
            </a:bodyPr>
            <a:lstStyle/>
            <a:p>
              <a:pPr marL="339725" indent="-339725" defTabSz="958850" eaLnBrk="0" hangingPunct="0">
                <a:lnSpc>
                  <a:spcPct val="50000"/>
                </a:lnSpc>
                <a:spcBef>
                  <a:spcPct val="40000"/>
                </a:spcBef>
                <a:defRPr/>
              </a:pPr>
              <a:r>
                <a:rPr lang="en-US" sz="2000" b="1" dirty="0">
                  <a:latin typeface="Arial Narrow" pitchFamily="34" charset="0"/>
                  <a:cs typeface="Arial" pitchFamily="34" charset="0"/>
                </a:rPr>
                <a:t>Planning</a:t>
              </a:r>
              <a:endParaRPr lang="en-US" sz="2000" b="1" dirty="0">
                <a:effectLst>
                  <a:outerShdw blurRad="38100" dist="38100" dir="2700000" algn="tl">
                    <a:srgbClr val="FFFFFF"/>
                  </a:outerShdw>
                </a:effectLst>
                <a:latin typeface="Arial Narrow" pitchFamily="34" charset="0"/>
                <a:cs typeface="Arial" pitchFamily="34" charset="0"/>
              </a:endParaRPr>
            </a:p>
          </p:txBody>
        </p:sp>
        <p:sp>
          <p:nvSpPr>
            <p:cNvPr id="22" name="Rectangle 15">
              <a:extLst>
                <a:ext uri="{FF2B5EF4-FFF2-40B4-BE49-F238E27FC236}">
                  <a16:creationId xmlns:a16="http://schemas.microsoft.com/office/drawing/2014/main" id="{8EC955DB-C61C-4B2C-9AC2-2C413607C7CC}"/>
                </a:ext>
              </a:extLst>
            </p:cNvPr>
            <p:cNvSpPr>
              <a:spLocks noChangeArrowheads="1"/>
            </p:cNvSpPr>
            <p:nvPr/>
          </p:nvSpPr>
          <p:spPr bwMode="auto">
            <a:xfrm>
              <a:off x="1780" y="816"/>
              <a:ext cx="1160" cy="208"/>
            </a:xfrm>
            <a:prstGeom prst="rect">
              <a:avLst/>
            </a:prstGeom>
            <a:noFill/>
            <a:ln w="9525">
              <a:noFill/>
              <a:miter lim="800000"/>
              <a:headEnd/>
              <a:tailEnd/>
            </a:ln>
            <a:effectLst/>
          </p:spPr>
          <p:txBody>
            <a:bodyPr lIns="92075" tIns="46038" rIns="92075" bIns="46038">
              <a:spAutoFit/>
            </a:bodyPr>
            <a:lstStyle/>
            <a:p>
              <a:pPr marL="339725" indent="-339725" defTabSz="958850" eaLnBrk="0" hangingPunct="0">
                <a:lnSpc>
                  <a:spcPct val="50000"/>
                </a:lnSpc>
                <a:spcBef>
                  <a:spcPct val="40000"/>
                </a:spcBef>
                <a:defRPr/>
              </a:pPr>
              <a:r>
                <a:rPr lang="en-US" sz="2000" b="1" dirty="0">
                  <a:latin typeface="Arial Narrow" pitchFamily="34" charset="0"/>
                  <a:cs typeface="Arial" pitchFamily="34" charset="0"/>
                </a:rPr>
                <a:t>Requirements</a:t>
              </a:r>
              <a:endParaRPr lang="en-US" sz="2000" b="1" dirty="0">
                <a:effectLst>
                  <a:outerShdw blurRad="38100" dist="38100" dir="2700000" algn="tl">
                    <a:srgbClr val="FFFFFF"/>
                  </a:outerShdw>
                </a:effectLst>
                <a:latin typeface="Arial Narrow" pitchFamily="34" charset="0"/>
                <a:cs typeface="Arial" pitchFamily="34" charset="0"/>
              </a:endParaRPr>
            </a:p>
          </p:txBody>
        </p:sp>
        <p:sp>
          <p:nvSpPr>
            <p:cNvPr id="23" name="Rectangle 16">
              <a:extLst>
                <a:ext uri="{FF2B5EF4-FFF2-40B4-BE49-F238E27FC236}">
                  <a16:creationId xmlns:a16="http://schemas.microsoft.com/office/drawing/2014/main" id="{0D82783B-0649-48D5-A400-1654903B2C76}"/>
                </a:ext>
              </a:extLst>
            </p:cNvPr>
            <p:cNvSpPr>
              <a:spLocks noChangeArrowheads="1"/>
            </p:cNvSpPr>
            <p:nvPr/>
          </p:nvSpPr>
          <p:spPr bwMode="auto">
            <a:xfrm>
              <a:off x="3331" y="1105"/>
              <a:ext cx="146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marL="339725" indent="-339725" defTabSz="958850" eaLnBrk="0" hangingPunct="0">
                <a:lnSpc>
                  <a:spcPct val="50000"/>
                </a:lnSpc>
                <a:spcBef>
                  <a:spcPct val="40000"/>
                </a:spcBef>
              </a:pPr>
              <a:r>
                <a:rPr lang="en-US" sz="2000" b="1">
                  <a:latin typeface="Arial Narrow" pitchFamily="34" charset="0"/>
                </a:rPr>
                <a:t>Analysis &amp; Design</a:t>
              </a:r>
            </a:p>
          </p:txBody>
        </p:sp>
        <p:sp>
          <p:nvSpPr>
            <p:cNvPr id="24" name="Rectangle 17">
              <a:extLst>
                <a:ext uri="{FF2B5EF4-FFF2-40B4-BE49-F238E27FC236}">
                  <a16:creationId xmlns:a16="http://schemas.microsoft.com/office/drawing/2014/main" id="{B79F293F-7006-4737-82F8-6BEB19D16903}"/>
                </a:ext>
              </a:extLst>
            </p:cNvPr>
            <p:cNvSpPr>
              <a:spLocks noChangeArrowheads="1"/>
            </p:cNvSpPr>
            <p:nvPr/>
          </p:nvSpPr>
          <p:spPr bwMode="auto">
            <a:xfrm>
              <a:off x="3849" y="1592"/>
              <a:ext cx="126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marL="339725" indent="-339725" defTabSz="958850" eaLnBrk="0" hangingPunct="0">
                <a:lnSpc>
                  <a:spcPct val="50000"/>
                </a:lnSpc>
                <a:spcBef>
                  <a:spcPct val="40000"/>
                </a:spcBef>
              </a:pPr>
              <a:r>
                <a:rPr lang="en-US" sz="2000" b="1">
                  <a:latin typeface="Arial Narrow" pitchFamily="34" charset="0"/>
                </a:rPr>
                <a:t>Implementation</a:t>
              </a:r>
            </a:p>
          </p:txBody>
        </p:sp>
        <p:sp>
          <p:nvSpPr>
            <p:cNvPr id="25" name="Rectangle 18">
              <a:extLst>
                <a:ext uri="{FF2B5EF4-FFF2-40B4-BE49-F238E27FC236}">
                  <a16:creationId xmlns:a16="http://schemas.microsoft.com/office/drawing/2014/main" id="{075273D8-8500-47C8-8519-D2343AAACC09}"/>
                </a:ext>
              </a:extLst>
            </p:cNvPr>
            <p:cNvSpPr>
              <a:spLocks noChangeArrowheads="1"/>
            </p:cNvSpPr>
            <p:nvPr/>
          </p:nvSpPr>
          <p:spPr bwMode="auto">
            <a:xfrm>
              <a:off x="3264" y="3110"/>
              <a:ext cx="100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marL="339725" indent="-339725" defTabSz="958850" eaLnBrk="0" hangingPunct="0">
                <a:lnSpc>
                  <a:spcPct val="50000"/>
                </a:lnSpc>
                <a:spcBef>
                  <a:spcPct val="40000"/>
                </a:spcBef>
              </a:pPr>
              <a:r>
                <a:rPr lang="en-US" sz="2000" b="1">
                  <a:latin typeface="Arial Narrow" pitchFamily="34" charset="0"/>
                </a:rPr>
                <a:t>Deployment</a:t>
              </a:r>
            </a:p>
          </p:txBody>
        </p:sp>
        <p:sp>
          <p:nvSpPr>
            <p:cNvPr id="26" name="Rectangle 19">
              <a:extLst>
                <a:ext uri="{FF2B5EF4-FFF2-40B4-BE49-F238E27FC236}">
                  <a16:creationId xmlns:a16="http://schemas.microsoft.com/office/drawing/2014/main" id="{76408719-923B-4BC6-B09E-997B87DEE8E7}"/>
                </a:ext>
              </a:extLst>
            </p:cNvPr>
            <p:cNvSpPr>
              <a:spLocks noChangeArrowheads="1"/>
            </p:cNvSpPr>
            <p:nvPr/>
          </p:nvSpPr>
          <p:spPr bwMode="auto">
            <a:xfrm>
              <a:off x="4003" y="2261"/>
              <a:ext cx="43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marL="339725" indent="-339725" defTabSz="958850" eaLnBrk="0" hangingPunct="0">
                <a:lnSpc>
                  <a:spcPct val="50000"/>
                </a:lnSpc>
                <a:spcBef>
                  <a:spcPct val="40000"/>
                </a:spcBef>
              </a:pPr>
              <a:r>
                <a:rPr lang="en-US" sz="2000" b="1" dirty="0">
                  <a:latin typeface="Arial Narrow" pitchFamily="34" charset="0"/>
                </a:rPr>
                <a:t>Test</a:t>
              </a:r>
            </a:p>
          </p:txBody>
        </p:sp>
        <p:sp>
          <p:nvSpPr>
            <p:cNvPr id="27" name="Rectangle 20">
              <a:extLst>
                <a:ext uri="{FF2B5EF4-FFF2-40B4-BE49-F238E27FC236}">
                  <a16:creationId xmlns:a16="http://schemas.microsoft.com/office/drawing/2014/main" id="{7C25B634-1B2B-4DC1-B151-A4784AA40DB0}"/>
                </a:ext>
              </a:extLst>
            </p:cNvPr>
            <p:cNvSpPr>
              <a:spLocks noChangeArrowheads="1"/>
            </p:cNvSpPr>
            <p:nvPr/>
          </p:nvSpPr>
          <p:spPr bwMode="auto">
            <a:xfrm>
              <a:off x="1263" y="2738"/>
              <a:ext cx="90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marL="339725" indent="-339725" defTabSz="958850" eaLnBrk="0" hangingPunct="0">
                <a:lnSpc>
                  <a:spcPct val="50000"/>
                </a:lnSpc>
                <a:spcBef>
                  <a:spcPct val="40000"/>
                </a:spcBef>
              </a:pPr>
              <a:r>
                <a:rPr lang="en-US" sz="2000" b="1">
                  <a:latin typeface="Arial Narrow" pitchFamily="34" charset="0"/>
                </a:rPr>
                <a:t>Evaluation</a:t>
              </a:r>
            </a:p>
          </p:txBody>
        </p:sp>
        <p:sp>
          <p:nvSpPr>
            <p:cNvPr id="28" name="Rectangle 21">
              <a:extLst>
                <a:ext uri="{FF2B5EF4-FFF2-40B4-BE49-F238E27FC236}">
                  <a16:creationId xmlns:a16="http://schemas.microsoft.com/office/drawing/2014/main" id="{BD2A270A-02CF-4FFF-9BB2-5CE940D5696A}"/>
                </a:ext>
              </a:extLst>
            </p:cNvPr>
            <p:cNvSpPr>
              <a:spLocks noChangeArrowheads="1"/>
            </p:cNvSpPr>
            <p:nvPr/>
          </p:nvSpPr>
          <p:spPr bwMode="auto">
            <a:xfrm>
              <a:off x="2371" y="1853"/>
              <a:ext cx="1069" cy="425"/>
            </a:xfrm>
            <a:prstGeom prst="rect">
              <a:avLst/>
            </a:prstGeom>
            <a:noFill/>
            <a:ln w="9525">
              <a:noFill/>
              <a:miter lim="800000"/>
              <a:headEnd/>
              <a:tailEnd/>
            </a:ln>
            <a:effectLst/>
          </p:spPr>
          <p:txBody>
            <a:bodyPr wrap="none" lIns="92075" tIns="46038" rIns="92075" bIns="46038">
              <a:spAutoFit/>
            </a:bodyPr>
            <a:lstStyle/>
            <a:p>
              <a:pPr marL="339725" indent="-339725" defTabSz="958850" eaLnBrk="0" hangingPunct="0">
                <a:lnSpc>
                  <a:spcPct val="50000"/>
                </a:lnSpc>
                <a:spcBef>
                  <a:spcPct val="40000"/>
                </a:spcBef>
                <a:defRPr/>
              </a:pPr>
              <a:r>
                <a:rPr lang="en-US" sz="2000" b="1">
                  <a:latin typeface="Arial Narrow" pitchFamily="34" charset="0"/>
                  <a:cs typeface="Arial" pitchFamily="34" charset="0"/>
                </a:rPr>
                <a:t>Management</a:t>
              </a:r>
            </a:p>
            <a:p>
              <a:pPr marL="339725" indent="-339725" defTabSz="958850" eaLnBrk="0" hangingPunct="0">
                <a:lnSpc>
                  <a:spcPct val="50000"/>
                </a:lnSpc>
                <a:spcBef>
                  <a:spcPct val="40000"/>
                </a:spcBef>
                <a:defRPr/>
              </a:pPr>
              <a:r>
                <a:rPr lang="en-US" sz="2000" b="1">
                  <a:latin typeface="Arial Narrow" pitchFamily="34" charset="0"/>
                  <a:cs typeface="Arial" pitchFamily="34" charset="0"/>
                </a:rPr>
                <a:t>Environment</a:t>
              </a:r>
              <a:endParaRPr lang="en-US" sz="2000" b="1">
                <a:effectLst>
                  <a:outerShdw blurRad="38100" dist="38100" dir="2700000" algn="tl">
                    <a:srgbClr val="FFFFFF"/>
                  </a:outerShdw>
                </a:effectLst>
                <a:latin typeface="Arial Narrow" pitchFamily="34" charset="0"/>
                <a:cs typeface="Arial" pitchFamily="34" charset="0"/>
              </a:endParaRPr>
            </a:p>
          </p:txBody>
        </p:sp>
      </p:grpSp>
      <p:pic>
        <p:nvPicPr>
          <p:cNvPr id="6149" name="Image 2">
            <a:extLst>
              <a:ext uri="{FF2B5EF4-FFF2-40B4-BE49-F238E27FC236}">
                <a16:creationId xmlns:a16="http://schemas.microsoft.com/office/drawing/2014/main" id="{068F7126-4D6B-4F0F-96AA-57DAAAD19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031" y="2121750"/>
            <a:ext cx="3057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2</a:t>
            </a:r>
            <a:r>
              <a:rPr lang="en-US" dirty="0">
                <a:solidFill>
                  <a:schemeClr val="bg1"/>
                </a:solidFill>
              </a:rPr>
              <a:t> </a:t>
            </a:r>
            <a:r>
              <a:rPr lang="hr-HR" dirty="0"/>
              <a:t>  DAILY SCRUM / STAND UP – IS NOT</a:t>
            </a:r>
            <a:endParaRPr lang="en-GB" dirty="0"/>
          </a:p>
        </p:txBody>
      </p:sp>
      <p:sp>
        <p:nvSpPr>
          <p:cNvPr id="3" name="Inhaltsplatzhalter 2"/>
          <p:cNvSpPr>
            <a:spLocks noGrp="1"/>
          </p:cNvSpPr>
          <p:nvPr>
            <p:ph idx="1"/>
          </p:nvPr>
        </p:nvSpPr>
        <p:spPr>
          <a:xfrm>
            <a:off x="838200" y="1899138"/>
            <a:ext cx="6358247" cy="4455950"/>
          </a:xfrm>
        </p:spPr>
        <p:txBody>
          <a:bodyPr>
            <a:normAutofit/>
          </a:bodyPr>
          <a:lstStyle/>
          <a:p>
            <a:r>
              <a:rPr lang="en-US" dirty="0"/>
              <a:t>Is NOT a problem solving session</a:t>
            </a:r>
          </a:p>
          <a:p>
            <a:r>
              <a:rPr lang="en-US" dirty="0"/>
              <a:t>Is NOT a way to collect information about WHO is behind the schedule</a:t>
            </a:r>
          </a:p>
          <a:p>
            <a:r>
              <a:rPr lang="en-US" dirty="0"/>
              <a:t>Is a meeting in which </a:t>
            </a:r>
            <a:r>
              <a:rPr lang="hr-HR" dirty="0"/>
              <a:t>Development </a:t>
            </a:r>
            <a:r>
              <a:rPr lang="en-US" dirty="0"/>
              <a:t>team members make commitments to each other and to the Scrum Master</a:t>
            </a:r>
          </a:p>
          <a:p>
            <a:r>
              <a:rPr lang="en-US" dirty="0"/>
              <a:t>Is a good way for a Scrum Master to track the progress of the </a:t>
            </a:r>
            <a:r>
              <a:rPr lang="hr-HR" dirty="0"/>
              <a:t>Development t</a:t>
            </a:r>
            <a:r>
              <a:rPr lang="en-US" dirty="0" err="1"/>
              <a:t>eam</a:t>
            </a:r>
            <a:endParaRPr lang="ru-RU" dirty="0"/>
          </a:p>
          <a:p>
            <a:endParaRPr lang="en-GB" dirty="0"/>
          </a:p>
        </p:txBody>
      </p:sp>
      <p:pic>
        <p:nvPicPr>
          <p:cNvPr id="6"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8000" y="1558373"/>
            <a:ext cx="3977283" cy="4308033"/>
          </a:xfrm>
          <a:prstGeom prst="rect">
            <a:avLst/>
          </a:prstGeom>
        </p:spPr>
      </p:pic>
    </p:spTree>
    <p:extLst>
      <p:ext uri="{BB962C8B-B14F-4D97-AF65-F5344CB8AC3E}">
        <p14:creationId xmlns:p14="http://schemas.microsoft.com/office/powerpoint/2010/main" val="5444222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hr-HR" dirty="0"/>
              <a:t>       </a:t>
            </a:r>
            <a:r>
              <a:rPr lang="en-US" dirty="0"/>
              <a:t>SCRUM BOARD (REPRESENTATION OF SPRINT BACKLOG)</a:t>
            </a:r>
            <a:endParaRPr lang="en-GB" dirty="0"/>
          </a:p>
        </p:txBody>
      </p:sp>
      <p:pic>
        <p:nvPicPr>
          <p:cNvPr id="6" name="Inhaltsplatzhalt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50742" y="1608006"/>
            <a:ext cx="4897479" cy="3892461"/>
          </a:xfrm>
        </p:spPr>
      </p:pic>
      <p:sp>
        <p:nvSpPr>
          <p:cNvPr id="7" name="Inhaltsplatzhalter 6"/>
          <p:cNvSpPr>
            <a:spLocks noGrp="1"/>
          </p:cNvSpPr>
          <p:nvPr>
            <p:ph sz="half" idx="2"/>
          </p:nvPr>
        </p:nvSpPr>
        <p:spPr/>
        <p:txBody>
          <a:bodyPr/>
          <a:lstStyle/>
          <a:p>
            <a:pPr marL="0" indent="0">
              <a:buNone/>
            </a:pPr>
            <a:r>
              <a:rPr lang="en-GB" dirty="0"/>
              <a:t>Sprint backlog is represented on a scrum board which provides a constantly visible depiction of the status of the User Stories and tasks in the backlog. </a:t>
            </a:r>
          </a:p>
          <a:p>
            <a:pPr marL="0" indent="0">
              <a:buNone/>
            </a:pPr>
            <a:endParaRPr lang="en-GB" dirty="0"/>
          </a:p>
        </p:txBody>
      </p:sp>
      <p:sp>
        <p:nvSpPr>
          <p:cNvPr id="5" name="Ellipse 4"/>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elle 2"/>
          <p:cNvGraphicFramePr>
            <a:graphicFrameLocks noGrp="1"/>
          </p:cNvGraphicFramePr>
          <p:nvPr/>
        </p:nvGraphicFramePr>
        <p:xfrm>
          <a:off x="1237803" y="2600251"/>
          <a:ext cx="2254992" cy="291592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FA</a:t>
                      </a:r>
                    </a:p>
                    <a:p>
                      <a:r>
                        <a:rPr lang="hr-HR" b="1" dirty="0">
                          <a:solidFill>
                            <a:schemeClr val="bg1"/>
                          </a:solidFill>
                        </a:rPr>
                        <a:t>          </a:t>
                      </a:r>
                      <a:r>
                        <a:rPr lang="hr-HR" b="0" i="1" dirty="0">
                          <a:solidFill>
                            <a:schemeClr val="bg1"/>
                          </a:solidFill>
                        </a:rPr>
                        <a:t>FA points</a:t>
                      </a:r>
                      <a:endParaRPr lang="en-GB"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FB</a:t>
                      </a:r>
                    </a:p>
                    <a:p>
                      <a:r>
                        <a:rPr lang="hr-HR" b="1" dirty="0">
                          <a:solidFill>
                            <a:schemeClr val="bg1"/>
                          </a:solidFill>
                        </a:rPr>
                        <a:t>          </a:t>
                      </a:r>
                      <a:r>
                        <a:rPr lang="hr-HR" b="0" i="1" dirty="0">
                          <a:solidFill>
                            <a:schemeClr val="bg1"/>
                          </a:solidFill>
                        </a:rPr>
                        <a:t>FB points</a:t>
                      </a:r>
                      <a:endParaRPr lang="en-GB" b="0" i="1" dirty="0">
                        <a:solidFill>
                          <a:schemeClr val="bg1"/>
                        </a:solidFill>
                      </a:endParaRPr>
                    </a:p>
                    <a:p>
                      <a:endParaRPr lang="hr-HR" sz="1100" b="0" i="1" dirty="0">
                        <a:solidFill>
                          <a:schemeClr val="bg1"/>
                        </a:solidFill>
                      </a:endParaRPr>
                    </a:p>
                    <a:p>
                      <a:r>
                        <a:rPr lang="hr-HR" b="1" dirty="0">
                          <a:solidFill>
                            <a:schemeClr val="bg1"/>
                          </a:solidFill>
                        </a:rPr>
                        <a:t>FC</a:t>
                      </a:r>
                    </a:p>
                    <a:p>
                      <a:r>
                        <a:rPr lang="hr-HR" b="1" dirty="0">
                          <a:solidFill>
                            <a:schemeClr val="bg1"/>
                          </a:solidFill>
                        </a:rPr>
                        <a:t>          </a:t>
                      </a:r>
                      <a:r>
                        <a:rPr lang="hr-HR" b="0" i="1" dirty="0">
                          <a:solidFill>
                            <a:schemeClr val="bg1"/>
                          </a:solidFill>
                        </a:rPr>
                        <a:t>FC points</a:t>
                      </a:r>
                      <a:endParaRPr lang="en-GB"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p>
                      <a:r>
                        <a:rPr lang="hr-HR" b="1" dirty="0">
                          <a:solidFill>
                            <a:schemeClr val="bg1"/>
                          </a:solidFill>
                        </a:rPr>
                        <a:t>Impediments</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679731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BURNDOWN CHART</a:t>
            </a:r>
            <a:endParaRPr lang="en-GB" dirty="0"/>
          </a:p>
        </p:txBody>
      </p:sp>
      <p:pic>
        <p:nvPicPr>
          <p:cNvPr id="6" name="Inhaltsplatzhalt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5095" y="1656812"/>
            <a:ext cx="4009292" cy="3360540"/>
          </a:xfrm>
        </p:spPr>
      </p:pic>
      <p:sp>
        <p:nvSpPr>
          <p:cNvPr id="4" name="Inhaltsplatzhalter 3"/>
          <p:cNvSpPr>
            <a:spLocks noGrp="1"/>
          </p:cNvSpPr>
          <p:nvPr>
            <p:ph sz="half" idx="4294967295"/>
          </p:nvPr>
        </p:nvSpPr>
        <p:spPr>
          <a:xfrm>
            <a:off x="5683348" y="1825625"/>
            <a:ext cx="5670452" cy="4691063"/>
          </a:xfrm>
        </p:spPr>
        <p:txBody>
          <a:bodyPr>
            <a:normAutofit fontScale="70000" lnSpcReduction="20000"/>
          </a:bodyPr>
          <a:lstStyle/>
          <a:p>
            <a:pPr marL="0" indent="0">
              <a:buNone/>
            </a:pPr>
            <a:r>
              <a:rPr lang="en-US" b="1" dirty="0"/>
              <a:t>Sprint </a:t>
            </a:r>
            <a:r>
              <a:rPr lang="en-US" b="1" dirty="0" err="1"/>
              <a:t>burndown</a:t>
            </a:r>
            <a:r>
              <a:rPr lang="en-US" b="1" dirty="0"/>
              <a:t> </a:t>
            </a:r>
            <a:r>
              <a:rPr lang="hr-HR" b="1" dirty="0"/>
              <a:t>is</a:t>
            </a:r>
            <a:r>
              <a:rPr lang="en-US" b="1" dirty="0"/>
              <a:t> </a:t>
            </a:r>
            <a:r>
              <a:rPr lang="hr-HR" b="1" dirty="0"/>
              <a:t>a </a:t>
            </a:r>
            <a:r>
              <a:rPr lang="en-US" b="1" dirty="0"/>
              <a:t>chart which represent</a:t>
            </a:r>
            <a:r>
              <a:rPr lang="hr-HR" b="1" dirty="0"/>
              <a:t>s</a:t>
            </a:r>
            <a:r>
              <a:rPr lang="en-US" b="1" dirty="0"/>
              <a:t> progress of work during the sprint</a:t>
            </a:r>
            <a:r>
              <a:rPr lang="hr-HR" b="1" dirty="0"/>
              <a:t>. </a:t>
            </a:r>
          </a:p>
          <a:p>
            <a:pPr marL="0" indent="0">
              <a:buNone/>
            </a:pPr>
            <a:endParaRPr lang="hr-HR" b="1" dirty="0"/>
          </a:p>
          <a:p>
            <a:pPr marL="0" indent="0">
              <a:buNone/>
            </a:pPr>
            <a:r>
              <a:rPr lang="en-US" b="1" dirty="0"/>
              <a:t>Burn-down Chart:</a:t>
            </a:r>
            <a:r>
              <a:rPr lang="en-US" dirty="0"/>
              <a:t> shows the amount of work which is thought to remain in a backlog. </a:t>
            </a:r>
            <a:endParaRPr lang="hr-HR" dirty="0"/>
          </a:p>
          <a:p>
            <a:pPr marL="0" indent="0">
              <a:buNone/>
            </a:pPr>
            <a:endParaRPr lang="hr-HR" b="1" dirty="0"/>
          </a:p>
          <a:p>
            <a:pPr marL="0" indent="0">
              <a:buNone/>
            </a:pPr>
            <a:r>
              <a:rPr lang="hr-HR" b="1" dirty="0"/>
              <a:t>Burndown displays work outstanding</a:t>
            </a:r>
            <a:r>
              <a:rPr lang="en-US" b="1" dirty="0"/>
              <a:t> </a:t>
            </a:r>
            <a:endParaRPr lang="hr-HR" b="1" dirty="0"/>
          </a:p>
          <a:p>
            <a:pPr marL="0" indent="0">
              <a:buNone/>
            </a:pPr>
            <a:endParaRPr lang="hr-HR" b="1" dirty="0"/>
          </a:p>
          <a:p>
            <a:pPr marL="0" indent="0">
              <a:buNone/>
            </a:pPr>
            <a:r>
              <a:rPr lang="hr-HR" b="1" dirty="0"/>
              <a:t>How to do it...</a:t>
            </a:r>
          </a:p>
          <a:p>
            <a:pPr marL="457200" indent="-457200">
              <a:buFont typeface="+mj-lt"/>
              <a:buAutoNum type="arabicPeriod"/>
            </a:pPr>
            <a:r>
              <a:rPr lang="en-US" dirty="0"/>
              <a:t>Have user stories </a:t>
            </a:r>
            <a:endParaRPr lang="hr-HR" dirty="0"/>
          </a:p>
          <a:p>
            <a:pPr marL="457200" indent="-457200">
              <a:buFont typeface="+mj-lt"/>
              <a:buAutoNum type="arabicPeriod"/>
            </a:pPr>
            <a:r>
              <a:rPr lang="en-US" dirty="0"/>
              <a:t>Estimate each user story together with your </a:t>
            </a:r>
            <a:r>
              <a:rPr lang="hr-HR" dirty="0"/>
              <a:t>Development </a:t>
            </a:r>
            <a:r>
              <a:rPr lang="en-US" dirty="0"/>
              <a:t>team in story points </a:t>
            </a:r>
            <a:endParaRPr lang="hr-HR" dirty="0"/>
          </a:p>
          <a:p>
            <a:pPr marL="457200" indent="-457200">
              <a:buFont typeface="+mj-lt"/>
              <a:buAutoNum type="arabicPeriod"/>
            </a:pPr>
            <a:r>
              <a:rPr lang="en-US" dirty="0"/>
              <a:t>Calculate total number of story points in sprint</a:t>
            </a:r>
            <a:r>
              <a:rPr lang="hr-HR" dirty="0"/>
              <a:t> </a:t>
            </a:r>
          </a:p>
          <a:p>
            <a:pPr marL="457200" indent="-457200">
              <a:buFont typeface="+mj-lt"/>
              <a:buAutoNum type="arabicPeriod"/>
            </a:pPr>
            <a:r>
              <a:rPr lang="en-US" dirty="0"/>
              <a:t>Calculate total number of working days in sprint </a:t>
            </a:r>
            <a:endParaRPr lang="hr-HR" dirty="0"/>
          </a:p>
          <a:p>
            <a:pPr marL="457200" indent="-457200">
              <a:buFont typeface="+mj-lt"/>
              <a:buAutoNum type="arabicPeriod"/>
            </a:pPr>
            <a:r>
              <a:rPr lang="en-US" dirty="0"/>
              <a:t>Should be updated by the </a:t>
            </a:r>
            <a:r>
              <a:rPr lang="hr-HR" dirty="0"/>
              <a:t>Development </a:t>
            </a:r>
            <a:r>
              <a:rPr lang="en-US" dirty="0"/>
              <a:t>team at the same time every day</a:t>
            </a:r>
            <a:endParaRPr lang="en-GB" dirty="0"/>
          </a:p>
          <a:p>
            <a:pPr marL="457200" indent="-457200">
              <a:buFont typeface="+mj-lt"/>
              <a:buAutoNum type="arabicPeriod"/>
            </a:pPr>
            <a:endParaRPr lang="en-GB" dirty="0"/>
          </a:p>
        </p:txBody>
      </p:sp>
      <p:sp>
        <p:nvSpPr>
          <p:cNvPr id="5" name="Ellipse 4"/>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9238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4055" y="557467"/>
            <a:ext cx="9679744" cy="727778"/>
          </a:xfrm>
        </p:spPr>
        <p:txBody>
          <a:bodyPr>
            <a:normAutofit fontScale="90000"/>
          </a:bodyPr>
          <a:lstStyle/>
          <a:p>
            <a:r>
              <a:rPr lang="hr-HR" dirty="0"/>
              <a:t>BURNDOWN CHART </a:t>
            </a:r>
            <a:br>
              <a:rPr lang="hr-HR" dirty="0"/>
            </a:br>
            <a:r>
              <a:rPr lang="hr-HR" dirty="0"/>
              <a:t>- EXAMPLE </a:t>
            </a:r>
            <a:endParaRPr lang="en-GB" dirty="0"/>
          </a:p>
        </p:txBody>
      </p:sp>
      <p:sp>
        <p:nvSpPr>
          <p:cNvPr id="4" name="Rectangle 1">
            <a:extLst>
              <a:ext uri="{FF2B5EF4-FFF2-40B4-BE49-F238E27FC236}">
                <a16:creationId xmlns:a16="http://schemas.microsoft.com/office/drawing/2014/main" id="{99358310-F858-024F-AE3A-79CC5AACD79A}"/>
              </a:ext>
            </a:extLst>
          </p:cNvPr>
          <p:cNvSpPr>
            <a:spLocks/>
          </p:cNvSpPr>
          <p:nvPr/>
        </p:nvSpPr>
        <p:spPr bwMode="auto">
          <a:xfrm>
            <a:off x="5380494" y="3073400"/>
            <a:ext cx="6055441" cy="3695700"/>
          </a:xfrm>
          <a:prstGeom prst="rect">
            <a:avLst/>
          </a:prstGeom>
          <a:blipFill dpi="0" rotWithShape="0">
            <a:blip r:embed="rId2"/>
            <a:srcRect/>
            <a:tile tx="0" ty="0" sx="100000" sy="100000" flip="none" algn="tl"/>
          </a:blipFill>
          <a:ln w="12700">
            <a:solidFill>
              <a:srgbClr val="8E8E8E"/>
            </a:solidFill>
            <a:miter lim="800000"/>
            <a:headEnd/>
            <a:tailEnd/>
          </a:ln>
          <a:effectLst>
            <a:outerShdw blurRad="76200" dist="50800" dir="21480060" algn="ctr" rotWithShape="0">
              <a:schemeClr val="bg2">
                <a:alpha val="39998"/>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32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5" name="Rectangle 2"/>
          <p:cNvSpPr>
            <a:spLocks/>
          </p:cNvSpPr>
          <p:nvPr/>
        </p:nvSpPr>
        <p:spPr bwMode="auto">
          <a:xfrm rot="16200000">
            <a:off x="4339094" y="4730750"/>
            <a:ext cx="284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Points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6" name="Line 3"/>
          <p:cNvSpPr>
            <a:spLocks noChangeShapeType="1"/>
          </p:cNvSpPr>
          <p:nvPr/>
        </p:nvSpPr>
        <p:spPr bwMode="auto">
          <a:xfrm flipV="1">
            <a:off x="6447294" y="5717268"/>
            <a:ext cx="4878612" cy="10432"/>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7" name="Line 4"/>
          <p:cNvSpPr>
            <a:spLocks noChangeShapeType="1"/>
          </p:cNvSpPr>
          <p:nvPr/>
        </p:nvSpPr>
        <p:spPr bwMode="auto">
          <a:xfrm flipV="1">
            <a:off x="6447294" y="4074342"/>
            <a:ext cx="4878612" cy="15058"/>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8" name="Line 5"/>
          <p:cNvSpPr>
            <a:spLocks noChangeShapeType="1"/>
          </p:cNvSpPr>
          <p:nvPr/>
        </p:nvSpPr>
        <p:spPr bwMode="auto">
          <a:xfrm flipV="1">
            <a:off x="6447294" y="4618196"/>
            <a:ext cx="4878612" cy="17304"/>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9" name="Line 6"/>
          <p:cNvSpPr>
            <a:spLocks noChangeShapeType="1"/>
          </p:cNvSpPr>
          <p:nvPr/>
        </p:nvSpPr>
        <p:spPr bwMode="auto">
          <a:xfrm flipV="1">
            <a:off x="6447294" y="5151351"/>
            <a:ext cx="4878612" cy="30249"/>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10" name="Line 7"/>
          <p:cNvSpPr>
            <a:spLocks noChangeShapeType="1"/>
          </p:cNvSpPr>
          <p:nvPr/>
        </p:nvSpPr>
        <p:spPr bwMode="auto">
          <a:xfrm flipV="1">
            <a:off x="6447294" y="6247019"/>
            <a:ext cx="4878612" cy="26781"/>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11" name="Rectangle 8"/>
          <p:cNvSpPr>
            <a:spLocks/>
          </p:cNvSpPr>
          <p:nvPr/>
        </p:nvSpPr>
        <p:spPr bwMode="auto">
          <a:xfrm>
            <a:off x="5850394" y="38798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40</a:t>
            </a:r>
          </a:p>
        </p:txBody>
      </p:sp>
      <p:sp>
        <p:nvSpPr>
          <p:cNvPr id="12" name="Rectangle 9"/>
          <p:cNvSpPr>
            <a:spLocks/>
          </p:cNvSpPr>
          <p:nvPr/>
        </p:nvSpPr>
        <p:spPr bwMode="auto">
          <a:xfrm>
            <a:off x="5850394" y="44259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30</a:t>
            </a:r>
          </a:p>
        </p:txBody>
      </p:sp>
      <p:sp>
        <p:nvSpPr>
          <p:cNvPr id="13" name="Rectangle 10"/>
          <p:cNvSpPr>
            <a:spLocks/>
          </p:cNvSpPr>
          <p:nvPr/>
        </p:nvSpPr>
        <p:spPr bwMode="auto">
          <a:xfrm>
            <a:off x="5850394" y="49720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20</a:t>
            </a:r>
          </a:p>
        </p:txBody>
      </p:sp>
      <p:sp>
        <p:nvSpPr>
          <p:cNvPr id="14" name="Rectangle 11"/>
          <p:cNvSpPr>
            <a:spLocks/>
          </p:cNvSpPr>
          <p:nvPr/>
        </p:nvSpPr>
        <p:spPr bwMode="auto">
          <a:xfrm>
            <a:off x="5850394" y="55181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10</a:t>
            </a:r>
          </a:p>
        </p:txBody>
      </p:sp>
      <p:sp>
        <p:nvSpPr>
          <p:cNvPr id="15" name="Rectangle 12"/>
          <p:cNvSpPr>
            <a:spLocks/>
          </p:cNvSpPr>
          <p:nvPr/>
        </p:nvSpPr>
        <p:spPr bwMode="auto">
          <a:xfrm>
            <a:off x="5850394" y="60388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0</a:t>
            </a:r>
          </a:p>
        </p:txBody>
      </p:sp>
      <p:sp>
        <p:nvSpPr>
          <p:cNvPr id="94" name="Line 33"/>
          <p:cNvSpPr>
            <a:spLocks noChangeShapeType="1"/>
          </p:cNvSpPr>
          <p:nvPr/>
        </p:nvSpPr>
        <p:spPr bwMode="auto">
          <a:xfrm>
            <a:off x="6921957" y="3797300"/>
            <a:ext cx="3979182" cy="2419349"/>
          </a:xfrm>
          <a:prstGeom prst="line">
            <a:avLst/>
          </a:prstGeom>
          <a:noFill/>
          <a:ln w="38100">
            <a:solidFill>
              <a:srgbClr val="00B05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16" name="Rectangle 13"/>
          <p:cNvSpPr>
            <a:spLocks/>
          </p:cNvSpPr>
          <p:nvPr/>
        </p:nvSpPr>
        <p:spPr bwMode="auto">
          <a:xfrm>
            <a:off x="6561594" y="6216650"/>
            <a:ext cx="660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Mo</a:t>
            </a:r>
          </a:p>
        </p:txBody>
      </p:sp>
      <p:sp>
        <p:nvSpPr>
          <p:cNvPr id="17" name="Rectangle 14"/>
          <p:cNvSpPr>
            <a:spLocks/>
          </p:cNvSpPr>
          <p:nvPr/>
        </p:nvSpPr>
        <p:spPr bwMode="auto">
          <a:xfrm>
            <a:off x="7501398" y="6216650"/>
            <a:ext cx="7620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Tu</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18" name="Rectangle 15"/>
          <p:cNvSpPr>
            <a:spLocks/>
          </p:cNvSpPr>
          <p:nvPr/>
        </p:nvSpPr>
        <p:spPr bwMode="auto">
          <a:xfrm>
            <a:off x="8713342" y="6216650"/>
            <a:ext cx="660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We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19" name="Rectangle 16"/>
          <p:cNvSpPr>
            <a:spLocks/>
          </p:cNvSpPr>
          <p:nvPr/>
        </p:nvSpPr>
        <p:spPr bwMode="auto">
          <a:xfrm>
            <a:off x="9683968" y="6216650"/>
            <a:ext cx="660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Th</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20" name="Rectangle 17"/>
          <p:cNvSpPr>
            <a:spLocks/>
          </p:cNvSpPr>
          <p:nvPr/>
        </p:nvSpPr>
        <p:spPr bwMode="auto">
          <a:xfrm>
            <a:off x="10676394" y="6247019"/>
            <a:ext cx="660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Fr</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35" name="Line 32"/>
          <p:cNvSpPr>
            <a:spLocks noChangeShapeType="1"/>
          </p:cNvSpPr>
          <p:nvPr/>
        </p:nvSpPr>
        <p:spPr bwMode="auto">
          <a:xfrm flipV="1">
            <a:off x="6447294" y="3542128"/>
            <a:ext cx="4889500" cy="1172"/>
          </a:xfrm>
          <a:prstGeom prst="line">
            <a:avLst/>
          </a:prstGeom>
          <a:noFill/>
          <a:ln w="25400">
            <a:solidFill>
              <a:srgbClr val="5F7BAE">
                <a:alpha val="50195"/>
              </a:srgbClr>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36" name="Line 33"/>
          <p:cNvSpPr>
            <a:spLocks noChangeShapeType="1"/>
          </p:cNvSpPr>
          <p:nvPr/>
        </p:nvSpPr>
        <p:spPr bwMode="auto">
          <a:xfrm>
            <a:off x="6921957" y="3797301"/>
            <a:ext cx="881287" cy="77184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37" name="Oval 34">
            <a:extLst>
              <a:ext uri="{FF2B5EF4-FFF2-40B4-BE49-F238E27FC236}">
                <a16:creationId xmlns:a16="http://schemas.microsoft.com/office/drawing/2014/main" id="{CB7F9251-ECEF-C54F-8419-772EC19C0175}"/>
              </a:ext>
            </a:extLst>
          </p:cNvPr>
          <p:cNvSpPr>
            <a:spLocks/>
          </p:cNvSpPr>
          <p:nvPr/>
        </p:nvSpPr>
        <p:spPr bwMode="auto">
          <a:xfrm>
            <a:off x="6739394" y="3632200"/>
            <a:ext cx="292100" cy="292100"/>
          </a:xfrm>
          <a:prstGeom prst="ellipse">
            <a:avLst/>
          </a:prstGeom>
          <a:solidFill>
            <a:srgbClr val="C00000"/>
          </a:solidFill>
          <a:ln w="25400">
            <a:noFill/>
            <a:round/>
            <a:headEnd/>
            <a:tailEnd/>
          </a:ln>
          <a:effectLst>
            <a:outerShdw blurRad="114300" dist="63500" dir="2700000" algn="ctr" rotWithShape="0">
              <a:schemeClr val="bg2">
                <a:alpha val="29999"/>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43" name="Line 40"/>
          <p:cNvSpPr>
            <a:spLocks noChangeShapeType="1"/>
          </p:cNvSpPr>
          <p:nvPr/>
        </p:nvSpPr>
        <p:spPr bwMode="auto">
          <a:xfrm rot="10800000" flipH="1" flipV="1">
            <a:off x="7874436" y="4592795"/>
            <a:ext cx="1075897" cy="22887"/>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44" name="Oval 41">
            <a:extLst>
              <a:ext uri="{FF2B5EF4-FFF2-40B4-BE49-F238E27FC236}">
                <a16:creationId xmlns:a16="http://schemas.microsoft.com/office/drawing/2014/main" id="{7C686D15-8371-A94D-8C4A-920B01A0641C}"/>
              </a:ext>
            </a:extLst>
          </p:cNvPr>
          <p:cNvSpPr>
            <a:spLocks/>
          </p:cNvSpPr>
          <p:nvPr/>
        </p:nvSpPr>
        <p:spPr bwMode="auto">
          <a:xfrm>
            <a:off x="7700970" y="4432300"/>
            <a:ext cx="292100" cy="292100"/>
          </a:xfrm>
          <a:prstGeom prst="ellipse">
            <a:avLst/>
          </a:prstGeom>
          <a:solidFill>
            <a:srgbClr val="C00000"/>
          </a:solidFill>
          <a:ln w="25400">
            <a:noFill/>
            <a:round/>
            <a:headEnd/>
            <a:tailEnd/>
          </a:ln>
          <a:effectLst>
            <a:outerShdw blurRad="114300" dist="63500" dir="2700000" algn="ctr" rotWithShape="0">
              <a:schemeClr val="bg2">
                <a:alpha val="29999"/>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45" name="Line 42"/>
          <p:cNvSpPr>
            <a:spLocks noChangeShapeType="1"/>
          </p:cNvSpPr>
          <p:nvPr/>
        </p:nvSpPr>
        <p:spPr bwMode="auto">
          <a:xfrm>
            <a:off x="8950333" y="4615683"/>
            <a:ext cx="1081975" cy="710648"/>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46" name="Oval 43">
            <a:extLst>
              <a:ext uri="{FF2B5EF4-FFF2-40B4-BE49-F238E27FC236}">
                <a16:creationId xmlns:a16="http://schemas.microsoft.com/office/drawing/2014/main" id="{9E44D734-E53B-8D45-BA82-59DEDE6D799F}"/>
              </a:ext>
            </a:extLst>
          </p:cNvPr>
          <p:cNvSpPr>
            <a:spLocks/>
          </p:cNvSpPr>
          <p:nvPr/>
        </p:nvSpPr>
        <p:spPr bwMode="auto">
          <a:xfrm>
            <a:off x="8760507" y="4485982"/>
            <a:ext cx="292100" cy="292100"/>
          </a:xfrm>
          <a:prstGeom prst="ellipse">
            <a:avLst/>
          </a:prstGeom>
          <a:solidFill>
            <a:srgbClr val="C00000"/>
          </a:solidFill>
          <a:ln w="25400">
            <a:noFill/>
            <a:round/>
            <a:headEnd/>
            <a:tailEnd/>
          </a:ln>
          <a:effectLst>
            <a:outerShdw blurRad="114300" dist="63500" dir="2700000" algn="ctr" rotWithShape="0">
              <a:schemeClr val="bg2">
                <a:alpha val="29999"/>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47" name="Line 44"/>
          <p:cNvSpPr>
            <a:spLocks noChangeShapeType="1"/>
          </p:cNvSpPr>
          <p:nvPr/>
        </p:nvSpPr>
        <p:spPr bwMode="auto">
          <a:xfrm>
            <a:off x="10032308" y="5339057"/>
            <a:ext cx="868831" cy="495273"/>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ヒラギノ角ゴ ProN W3" pitchFamily="1" charset="-128"/>
              <a:cs typeface="+mn-cs"/>
              <a:sym typeface="Arial" panose="020B0604020202020204" pitchFamily="34" charset="0"/>
            </a:endParaRPr>
          </a:p>
        </p:txBody>
      </p:sp>
      <p:sp>
        <p:nvSpPr>
          <p:cNvPr id="48" name="Oval 45">
            <a:extLst>
              <a:ext uri="{FF2B5EF4-FFF2-40B4-BE49-F238E27FC236}">
                <a16:creationId xmlns:a16="http://schemas.microsoft.com/office/drawing/2014/main" id="{D522F06B-FFDF-4447-B657-2BD0647F1FF0}"/>
              </a:ext>
            </a:extLst>
          </p:cNvPr>
          <p:cNvSpPr>
            <a:spLocks/>
          </p:cNvSpPr>
          <p:nvPr/>
        </p:nvSpPr>
        <p:spPr bwMode="auto">
          <a:xfrm>
            <a:off x="10781607" y="5717268"/>
            <a:ext cx="292100" cy="292100"/>
          </a:xfrm>
          <a:prstGeom prst="ellipse">
            <a:avLst/>
          </a:prstGeom>
          <a:solidFill>
            <a:srgbClr val="C00000"/>
          </a:solidFill>
          <a:ln w="25400">
            <a:noFill/>
            <a:round/>
            <a:headEnd/>
            <a:tailEnd/>
          </a:ln>
          <a:effectLst>
            <a:outerShdw blurRad="114300" dist="63500" dir="2700000" algn="ctr" rotWithShape="0">
              <a:schemeClr val="bg2">
                <a:alpha val="29999"/>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49" name="Oval 46">
            <a:extLst>
              <a:ext uri="{FF2B5EF4-FFF2-40B4-BE49-F238E27FC236}">
                <a16:creationId xmlns:a16="http://schemas.microsoft.com/office/drawing/2014/main" id="{DFCDCC07-B87B-5B4E-816A-90572E25D947}"/>
              </a:ext>
            </a:extLst>
          </p:cNvPr>
          <p:cNvSpPr>
            <a:spLocks/>
          </p:cNvSpPr>
          <p:nvPr/>
        </p:nvSpPr>
        <p:spPr bwMode="auto">
          <a:xfrm>
            <a:off x="9808688" y="5168873"/>
            <a:ext cx="292100" cy="292100"/>
          </a:xfrm>
          <a:prstGeom prst="ellipse">
            <a:avLst/>
          </a:prstGeom>
          <a:solidFill>
            <a:srgbClr val="C00000"/>
          </a:solidFill>
          <a:ln w="25400">
            <a:noFill/>
            <a:round/>
            <a:headEnd/>
            <a:tailEnd/>
          </a:ln>
          <a:effectLst>
            <a:outerShdw blurRad="114300" dist="63500" dir="2700000" algn="ctr" rotWithShape="0">
              <a:schemeClr val="bg2">
                <a:alpha val="29999"/>
              </a:schemeClr>
            </a:outerShdw>
          </a:effectLst>
        </p:spPr>
        <p:txBody>
          <a:bodyPr lIns="0" tIns="0" rIns="0" bIns="0"/>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charset="0"/>
              <a:ea typeface="ヒラギノ角ゴ ProN W3" charset="0"/>
              <a:cs typeface="+mn-cs"/>
              <a:sym typeface="Arial" charset="0"/>
            </a:endParaRPr>
          </a:p>
        </p:txBody>
      </p:sp>
      <p:sp>
        <p:nvSpPr>
          <p:cNvPr id="58" name="Rectangle 87"/>
          <p:cNvSpPr>
            <a:spLocks/>
          </p:cNvSpPr>
          <p:nvPr/>
        </p:nvSpPr>
        <p:spPr bwMode="auto">
          <a:xfrm>
            <a:off x="5850394" y="3333750"/>
            <a:ext cx="5461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defPPr>
              <a:defRPr lang="en-US"/>
            </a:defPPr>
            <a:lvl1pPr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1pPr>
            <a:lvl2pPr marL="4572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2pPr>
            <a:lvl3pPr marL="9144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3pPr>
            <a:lvl4pPr marL="13716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4pPr>
            <a:lvl5pPr marL="1828800" algn="l" rtl="0" eaLnBrk="0" fontAlgn="base" hangingPunct="0">
              <a:spcBef>
                <a:spcPct val="0"/>
              </a:spcBef>
              <a:spcAft>
                <a:spcPct val="0"/>
              </a:spcAft>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5pPr>
            <a:lvl6pPr marL="22860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6pPr>
            <a:lvl7pPr marL="27432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7pPr>
            <a:lvl8pPr marL="32004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8pPr>
            <a:lvl9pPr marL="3657600" algn="l" defTabSz="914400" rtl="0" eaLnBrk="1" latinLnBrk="0" hangingPunct="1">
              <a:defRPr sz="3200" kern="1200">
                <a:solidFill>
                  <a:srgbClr val="000000"/>
                </a:solidFill>
                <a:latin typeface="Arial" panose="020B0604020202020204" pitchFamily="34" charset="0"/>
                <a:ea typeface="ヒラギノ角ゴ ProN W3" pitchFamily="1" charset="-128"/>
                <a:cs typeface="+mn-cs"/>
                <a:sym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ヒラギノ角ゴ ProN W3" pitchFamily="1" charset="-128"/>
                <a:cs typeface="+mn-cs"/>
                <a:sym typeface="Arial" panose="020B0604020202020204" pitchFamily="34" charset="0"/>
              </a:rPr>
              <a:t>50</a:t>
            </a:r>
          </a:p>
        </p:txBody>
      </p:sp>
      <p:graphicFrame>
        <p:nvGraphicFramePr>
          <p:cNvPr id="3" name="Tabelle 2"/>
          <p:cNvGraphicFramePr>
            <a:graphicFrameLocks noGrp="1"/>
          </p:cNvGraphicFramePr>
          <p:nvPr>
            <p:extLst>
              <p:ext uri="{D42A27DB-BD31-4B8C-83A1-F6EECF244321}">
                <p14:modId xmlns:p14="http://schemas.microsoft.com/office/powerpoint/2010/main" val="1735585393"/>
              </p:ext>
            </p:extLst>
          </p:nvPr>
        </p:nvGraphicFramePr>
        <p:xfrm>
          <a:off x="5380496" y="659060"/>
          <a:ext cx="6044376" cy="2225040"/>
        </p:xfrm>
        <a:graphic>
          <a:graphicData uri="http://schemas.openxmlformats.org/drawingml/2006/table">
            <a:tbl>
              <a:tblPr firstRow="1" bandRow="1">
                <a:tableStyleId>{5C22544A-7EE6-4342-B048-85BDC9FD1C3A}</a:tableStyleId>
              </a:tblPr>
              <a:tblGrid>
                <a:gridCol w="1007396">
                  <a:extLst>
                    <a:ext uri="{9D8B030D-6E8A-4147-A177-3AD203B41FA5}">
                      <a16:colId xmlns:a16="http://schemas.microsoft.com/office/drawing/2014/main" val="20000"/>
                    </a:ext>
                  </a:extLst>
                </a:gridCol>
                <a:gridCol w="1007396">
                  <a:extLst>
                    <a:ext uri="{9D8B030D-6E8A-4147-A177-3AD203B41FA5}">
                      <a16:colId xmlns:a16="http://schemas.microsoft.com/office/drawing/2014/main" val="20001"/>
                    </a:ext>
                  </a:extLst>
                </a:gridCol>
                <a:gridCol w="1007396">
                  <a:extLst>
                    <a:ext uri="{9D8B030D-6E8A-4147-A177-3AD203B41FA5}">
                      <a16:colId xmlns:a16="http://schemas.microsoft.com/office/drawing/2014/main" val="20002"/>
                    </a:ext>
                  </a:extLst>
                </a:gridCol>
                <a:gridCol w="1007396">
                  <a:extLst>
                    <a:ext uri="{9D8B030D-6E8A-4147-A177-3AD203B41FA5}">
                      <a16:colId xmlns:a16="http://schemas.microsoft.com/office/drawing/2014/main" val="20003"/>
                    </a:ext>
                  </a:extLst>
                </a:gridCol>
                <a:gridCol w="1007396">
                  <a:extLst>
                    <a:ext uri="{9D8B030D-6E8A-4147-A177-3AD203B41FA5}">
                      <a16:colId xmlns:a16="http://schemas.microsoft.com/office/drawing/2014/main" val="20004"/>
                    </a:ext>
                  </a:extLst>
                </a:gridCol>
                <a:gridCol w="1007396">
                  <a:extLst>
                    <a:ext uri="{9D8B030D-6E8A-4147-A177-3AD203B41FA5}">
                      <a16:colId xmlns:a16="http://schemas.microsoft.com/office/drawing/2014/main" val="20005"/>
                    </a:ext>
                  </a:extLst>
                </a:gridCol>
              </a:tblGrid>
              <a:tr h="370840">
                <a:tc>
                  <a:txBody>
                    <a:bodyPr/>
                    <a:lstStyle/>
                    <a:p>
                      <a:pPr algn="ctr"/>
                      <a:r>
                        <a:rPr lang="hr-HR" dirty="0"/>
                        <a:t>Tasks</a:t>
                      </a:r>
                      <a:endParaRPr lang="en-GB" dirty="0"/>
                    </a:p>
                  </a:txBody>
                  <a:tcPr>
                    <a:solidFill>
                      <a:schemeClr val="tx1"/>
                    </a:solidFill>
                  </a:tcPr>
                </a:tc>
                <a:tc>
                  <a:txBody>
                    <a:bodyPr/>
                    <a:lstStyle/>
                    <a:p>
                      <a:pPr algn="ctr"/>
                      <a:r>
                        <a:rPr lang="hr-HR" dirty="0"/>
                        <a:t>Mo</a:t>
                      </a:r>
                      <a:endParaRPr lang="en-GB" dirty="0"/>
                    </a:p>
                  </a:txBody>
                  <a:tcPr>
                    <a:solidFill>
                      <a:schemeClr val="tx1"/>
                    </a:solidFill>
                  </a:tcPr>
                </a:tc>
                <a:tc>
                  <a:txBody>
                    <a:bodyPr/>
                    <a:lstStyle/>
                    <a:p>
                      <a:pPr algn="ctr"/>
                      <a:r>
                        <a:rPr lang="hr-HR" dirty="0"/>
                        <a:t>Tu</a:t>
                      </a:r>
                      <a:endParaRPr lang="en-GB" dirty="0"/>
                    </a:p>
                  </a:txBody>
                  <a:tcPr>
                    <a:solidFill>
                      <a:schemeClr val="tx1"/>
                    </a:solidFill>
                  </a:tcPr>
                </a:tc>
                <a:tc>
                  <a:txBody>
                    <a:bodyPr/>
                    <a:lstStyle/>
                    <a:p>
                      <a:pPr algn="ctr"/>
                      <a:r>
                        <a:rPr lang="hr-HR" dirty="0"/>
                        <a:t>We</a:t>
                      </a:r>
                      <a:endParaRPr lang="en-GB" dirty="0"/>
                    </a:p>
                  </a:txBody>
                  <a:tcPr>
                    <a:solidFill>
                      <a:schemeClr val="tx1"/>
                    </a:solidFill>
                  </a:tcPr>
                </a:tc>
                <a:tc>
                  <a:txBody>
                    <a:bodyPr/>
                    <a:lstStyle/>
                    <a:p>
                      <a:pPr algn="ctr"/>
                      <a:r>
                        <a:rPr lang="hr-HR" dirty="0"/>
                        <a:t>Th</a:t>
                      </a:r>
                      <a:endParaRPr lang="en-GB" dirty="0"/>
                    </a:p>
                  </a:txBody>
                  <a:tcPr>
                    <a:solidFill>
                      <a:schemeClr val="tx1"/>
                    </a:solidFill>
                  </a:tcPr>
                </a:tc>
                <a:tc>
                  <a:txBody>
                    <a:bodyPr/>
                    <a:lstStyle/>
                    <a:p>
                      <a:pPr algn="ctr"/>
                      <a:r>
                        <a:rPr lang="hr-HR" dirty="0"/>
                        <a:t>Fr</a:t>
                      </a:r>
                      <a:endParaRPr lang="en-GB" dirty="0"/>
                    </a:p>
                  </a:txBody>
                  <a:tcPr>
                    <a:solidFill>
                      <a:schemeClr val="tx1"/>
                    </a:solidFill>
                  </a:tcPr>
                </a:tc>
                <a:extLst>
                  <a:ext uri="{0D108BD9-81ED-4DB2-BD59-A6C34878D82A}">
                    <a16:rowId xmlns:a16="http://schemas.microsoft.com/office/drawing/2014/main" val="10000"/>
                  </a:ext>
                </a:extLst>
              </a:tr>
              <a:tr h="370840">
                <a:tc>
                  <a:txBody>
                    <a:bodyPr/>
                    <a:lstStyle/>
                    <a:p>
                      <a:pPr algn="ctr"/>
                      <a:r>
                        <a:rPr lang="hr-HR" b="1" dirty="0"/>
                        <a:t>Task</a:t>
                      </a:r>
                      <a:r>
                        <a:rPr lang="hr-HR" b="1" baseline="0" dirty="0"/>
                        <a:t> 1</a:t>
                      </a:r>
                      <a:endParaRPr lang="en-GB" b="1" dirty="0"/>
                    </a:p>
                  </a:txBody>
                  <a:tcPr>
                    <a:solidFill>
                      <a:srgbClr val="FFC000"/>
                    </a:solidFill>
                  </a:tcPr>
                </a:tc>
                <a:tc>
                  <a:txBody>
                    <a:bodyPr/>
                    <a:lstStyle/>
                    <a:p>
                      <a:pPr algn="ctr"/>
                      <a:r>
                        <a:rPr lang="hr-HR" dirty="0"/>
                        <a:t>8</a:t>
                      </a:r>
                      <a:endParaRPr lang="en-GB" dirty="0"/>
                    </a:p>
                  </a:txBody>
                  <a:tcPr/>
                </a:tc>
                <a:tc>
                  <a:txBody>
                    <a:bodyPr/>
                    <a:lstStyle/>
                    <a:p>
                      <a:pPr algn="ctr"/>
                      <a:r>
                        <a:rPr lang="hr-HR" dirty="0"/>
                        <a:t>4</a:t>
                      </a:r>
                      <a:endParaRPr lang="en-GB" dirty="0"/>
                    </a:p>
                  </a:txBody>
                  <a:tcPr/>
                </a:tc>
                <a:tc>
                  <a:txBody>
                    <a:bodyPr/>
                    <a:lstStyle/>
                    <a:p>
                      <a:pPr algn="ctr"/>
                      <a:r>
                        <a:rPr lang="hr-HR" dirty="0"/>
                        <a:t>4</a:t>
                      </a:r>
                      <a:endParaRPr lang="en-GB" dirty="0"/>
                    </a:p>
                  </a:txBody>
                  <a:tcPr/>
                </a:tc>
                <a:tc>
                  <a:txBody>
                    <a:bodyPr/>
                    <a:lstStyle/>
                    <a:p>
                      <a:pPr algn="ctr"/>
                      <a:endParaRPr lang="en-GB" dirty="0"/>
                    </a:p>
                  </a:txBody>
                  <a:tcPr/>
                </a:tc>
                <a:tc>
                  <a:txBody>
                    <a:bodyPr/>
                    <a:lstStyle/>
                    <a:p>
                      <a:pPr algn="ctr"/>
                      <a:endParaRPr lang="en-GB"/>
                    </a:p>
                  </a:txBody>
                  <a:tcPr/>
                </a:tc>
                <a:extLst>
                  <a:ext uri="{0D108BD9-81ED-4DB2-BD59-A6C34878D82A}">
                    <a16:rowId xmlns:a16="http://schemas.microsoft.com/office/drawing/2014/main" val="10001"/>
                  </a:ext>
                </a:extLst>
              </a:tr>
              <a:tr h="370840">
                <a:tc>
                  <a:txBody>
                    <a:bodyPr/>
                    <a:lstStyle/>
                    <a:p>
                      <a:pPr algn="ctr"/>
                      <a:r>
                        <a:rPr lang="hr-HR" b="1" dirty="0"/>
                        <a:t>Task 2</a:t>
                      </a:r>
                      <a:endParaRPr lang="en-GB" b="1" dirty="0"/>
                    </a:p>
                  </a:txBody>
                  <a:tcPr>
                    <a:solidFill>
                      <a:srgbClr val="FFC000"/>
                    </a:solidFill>
                  </a:tcPr>
                </a:tc>
                <a:tc>
                  <a:txBody>
                    <a:bodyPr/>
                    <a:lstStyle/>
                    <a:p>
                      <a:pPr algn="ctr"/>
                      <a:r>
                        <a:rPr lang="hr-HR" dirty="0"/>
                        <a:t>16</a:t>
                      </a:r>
                      <a:endParaRPr lang="en-GB" dirty="0"/>
                    </a:p>
                  </a:txBody>
                  <a:tcPr/>
                </a:tc>
                <a:tc>
                  <a:txBody>
                    <a:bodyPr/>
                    <a:lstStyle/>
                    <a:p>
                      <a:pPr algn="ctr"/>
                      <a:r>
                        <a:rPr lang="hr-HR" dirty="0"/>
                        <a:t>12</a:t>
                      </a:r>
                      <a:endParaRPr lang="en-GB" dirty="0"/>
                    </a:p>
                  </a:txBody>
                  <a:tcPr/>
                </a:tc>
                <a:tc>
                  <a:txBody>
                    <a:bodyPr/>
                    <a:lstStyle/>
                    <a:p>
                      <a:pPr algn="ctr"/>
                      <a:r>
                        <a:rPr lang="hr-HR" dirty="0"/>
                        <a:t>10</a:t>
                      </a:r>
                      <a:endParaRPr lang="en-GB" dirty="0"/>
                    </a:p>
                  </a:txBody>
                  <a:tcPr/>
                </a:tc>
                <a:tc>
                  <a:txBody>
                    <a:bodyPr/>
                    <a:lstStyle/>
                    <a:p>
                      <a:pPr algn="ctr"/>
                      <a:r>
                        <a:rPr lang="hr-HR" dirty="0"/>
                        <a:t>7</a:t>
                      </a:r>
                      <a:endParaRPr lang="en-GB" dirty="0"/>
                    </a:p>
                  </a:txBody>
                  <a:tcPr/>
                </a:tc>
                <a:tc>
                  <a:txBody>
                    <a:bodyPr/>
                    <a:lstStyle/>
                    <a:p>
                      <a:pPr algn="ctr"/>
                      <a:endParaRPr lang="en-GB"/>
                    </a:p>
                  </a:txBody>
                  <a:tcPr/>
                </a:tc>
                <a:extLst>
                  <a:ext uri="{0D108BD9-81ED-4DB2-BD59-A6C34878D82A}">
                    <a16:rowId xmlns:a16="http://schemas.microsoft.com/office/drawing/2014/main" val="10002"/>
                  </a:ext>
                </a:extLst>
              </a:tr>
              <a:tr h="370840">
                <a:tc>
                  <a:txBody>
                    <a:bodyPr/>
                    <a:lstStyle/>
                    <a:p>
                      <a:pPr algn="ctr"/>
                      <a:r>
                        <a:rPr lang="hr-HR" b="1" dirty="0"/>
                        <a:t>Task 3</a:t>
                      </a:r>
                      <a:endParaRPr lang="en-GB" b="1" dirty="0"/>
                    </a:p>
                  </a:txBody>
                  <a:tcPr>
                    <a:solidFill>
                      <a:srgbClr val="FFC000"/>
                    </a:solidFill>
                  </a:tcPr>
                </a:tc>
                <a:tc>
                  <a:txBody>
                    <a:bodyPr/>
                    <a:lstStyle/>
                    <a:p>
                      <a:pPr algn="ctr"/>
                      <a:r>
                        <a:rPr lang="hr-HR" dirty="0"/>
                        <a:t>8</a:t>
                      </a:r>
                      <a:endParaRPr lang="en-GB" dirty="0"/>
                    </a:p>
                  </a:txBody>
                  <a:tcPr/>
                </a:tc>
                <a:tc>
                  <a:txBody>
                    <a:bodyPr/>
                    <a:lstStyle/>
                    <a:p>
                      <a:pPr algn="ctr"/>
                      <a:r>
                        <a:rPr lang="hr-HR" dirty="0"/>
                        <a:t>8</a:t>
                      </a:r>
                      <a:endParaRPr lang="en-GB" dirty="0"/>
                    </a:p>
                  </a:txBody>
                  <a:tcPr/>
                </a:tc>
                <a:tc>
                  <a:txBody>
                    <a:bodyPr/>
                    <a:lstStyle/>
                    <a:p>
                      <a:pPr algn="ctr"/>
                      <a:r>
                        <a:rPr lang="hr-HR" dirty="0"/>
                        <a:t>8</a:t>
                      </a:r>
                      <a:endParaRPr lang="en-GB" dirty="0"/>
                    </a:p>
                  </a:txBody>
                  <a:tcPr/>
                </a:tc>
                <a:tc>
                  <a:txBody>
                    <a:bodyPr/>
                    <a:lstStyle/>
                    <a:p>
                      <a:pPr algn="ctr"/>
                      <a:r>
                        <a:rPr lang="hr-HR" dirty="0"/>
                        <a:t>5</a:t>
                      </a:r>
                      <a:endParaRPr lang="en-GB" dirty="0"/>
                    </a:p>
                  </a:txBody>
                  <a:tcPr/>
                </a:tc>
                <a:tc>
                  <a:txBody>
                    <a:bodyPr/>
                    <a:lstStyle/>
                    <a:p>
                      <a:pPr algn="ctr"/>
                      <a:r>
                        <a:rPr lang="hr-HR" dirty="0"/>
                        <a:t>5</a:t>
                      </a:r>
                      <a:endParaRPr lang="en-GB" dirty="0"/>
                    </a:p>
                  </a:txBody>
                  <a:tcPr/>
                </a:tc>
                <a:extLst>
                  <a:ext uri="{0D108BD9-81ED-4DB2-BD59-A6C34878D82A}">
                    <a16:rowId xmlns:a16="http://schemas.microsoft.com/office/drawing/2014/main" val="10003"/>
                  </a:ext>
                </a:extLst>
              </a:tr>
              <a:tr h="370840">
                <a:tc>
                  <a:txBody>
                    <a:bodyPr/>
                    <a:lstStyle/>
                    <a:p>
                      <a:pPr algn="ctr"/>
                      <a:r>
                        <a:rPr lang="hr-HR" b="1" dirty="0"/>
                        <a:t>Task 4</a:t>
                      </a:r>
                      <a:endParaRPr lang="en-GB" b="1" dirty="0"/>
                    </a:p>
                  </a:txBody>
                  <a:tcPr>
                    <a:solidFill>
                      <a:srgbClr val="FFC000"/>
                    </a:solidFill>
                  </a:tcPr>
                </a:tc>
                <a:tc>
                  <a:txBody>
                    <a:bodyPr/>
                    <a:lstStyle/>
                    <a:p>
                      <a:pPr algn="ctr"/>
                      <a:r>
                        <a:rPr lang="hr-HR" dirty="0"/>
                        <a:t>12</a:t>
                      </a:r>
                      <a:endParaRPr lang="en-GB" dirty="0"/>
                    </a:p>
                  </a:txBody>
                  <a:tcPr/>
                </a:tc>
                <a:tc>
                  <a:txBody>
                    <a:bodyPr/>
                    <a:lstStyle/>
                    <a:p>
                      <a:pPr algn="ctr"/>
                      <a:r>
                        <a:rPr lang="en-GB" dirty="0"/>
                        <a:t>8</a:t>
                      </a:r>
                    </a:p>
                  </a:txBody>
                  <a:tcPr/>
                </a:tc>
                <a:tc>
                  <a:txBody>
                    <a:bodyPr/>
                    <a:lstStyle/>
                    <a:p>
                      <a:pPr algn="ctr"/>
                      <a:r>
                        <a:rPr lang="en-GB" dirty="0"/>
                        <a:t>8</a:t>
                      </a:r>
                    </a:p>
                  </a:txBody>
                  <a:tcPr/>
                </a:tc>
                <a:tc>
                  <a:txBody>
                    <a:bodyPr/>
                    <a:lstStyle/>
                    <a:p>
                      <a:pPr algn="ctr"/>
                      <a:r>
                        <a:rPr lang="en-GB" dirty="0"/>
                        <a:t>5</a:t>
                      </a:r>
                    </a:p>
                  </a:txBody>
                  <a:tcPr/>
                </a:tc>
                <a:tc>
                  <a:txBody>
                    <a:bodyPr/>
                    <a:lstStyle/>
                    <a:p>
                      <a:pPr algn="ctr"/>
                      <a:r>
                        <a:rPr lang="en-GB" dirty="0"/>
                        <a:t>5</a:t>
                      </a:r>
                    </a:p>
                  </a:txBody>
                  <a:tcPr/>
                </a:tc>
                <a:extLst>
                  <a:ext uri="{0D108BD9-81ED-4DB2-BD59-A6C34878D82A}">
                    <a16:rowId xmlns:a16="http://schemas.microsoft.com/office/drawing/2014/main" val="10004"/>
                  </a:ext>
                </a:extLst>
              </a:tr>
              <a:tr h="370840">
                <a:tc>
                  <a:txBody>
                    <a:bodyPr/>
                    <a:lstStyle/>
                    <a:p>
                      <a:pPr algn="ctr"/>
                      <a:r>
                        <a:rPr lang="hr-HR" dirty="0">
                          <a:solidFill>
                            <a:schemeClr val="bg1"/>
                          </a:solidFill>
                        </a:rPr>
                        <a:t>Total:</a:t>
                      </a:r>
                      <a:endParaRPr lang="en-GB" dirty="0">
                        <a:solidFill>
                          <a:schemeClr val="bg1"/>
                        </a:solidFill>
                      </a:endParaRPr>
                    </a:p>
                  </a:txBody>
                  <a:tcPr>
                    <a:solidFill>
                      <a:schemeClr val="tx1">
                        <a:lumMod val="75000"/>
                        <a:lumOff val="25000"/>
                      </a:schemeClr>
                    </a:solidFill>
                  </a:tcPr>
                </a:tc>
                <a:tc>
                  <a:txBody>
                    <a:bodyPr/>
                    <a:lstStyle/>
                    <a:p>
                      <a:pPr algn="ctr"/>
                      <a:r>
                        <a:rPr lang="hr-HR" dirty="0">
                          <a:solidFill>
                            <a:schemeClr val="bg1"/>
                          </a:solidFill>
                        </a:rPr>
                        <a:t>44</a:t>
                      </a:r>
                      <a:endParaRPr lang="en-GB" dirty="0">
                        <a:solidFill>
                          <a:schemeClr val="bg1"/>
                        </a:solidFill>
                      </a:endParaRPr>
                    </a:p>
                  </a:txBody>
                  <a:tcPr>
                    <a:solidFill>
                      <a:schemeClr val="tx1">
                        <a:lumMod val="75000"/>
                        <a:lumOff val="25000"/>
                      </a:schemeClr>
                    </a:solidFill>
                  </a:tcPr>
                </a:tc>
                <a:tc>
                  <a:txBody>
                    <a:bodyPr/>
                    <a:lstStyle/>
                    <a:p>
                      <a:pPr algn="ctr"/>
                      <a:r>
                        <a:rPr lang="hr-HR" dirty="0">
                          <a:solidFill>
                            <a:schemeClr val="bg1"/>
                          </a:solidFill>
                        </a:rPr>
                        <a:t>32</a:t>
                      </a:r>
                      <a:endParaRPr lang="en-GB" dirty="0">
                        <a:solidFill>
                          <a:schemeClr val="bg1"/>
                        </a:solidFill>
                      </a:endParaRPr>
                    </a:p>
                  </a:txBody>
                  <a:tcPr>
                    <a:solidFill>
                      <a:schemeClr val="tx1">
                        <a:lumMod val="75000"/>
                        <a:lumOff val="25000"/>
                      </a:schemeClr>
                    </a:solidFill>
                  </a:tcPr>
                </a:tc>
                <a:tc>
                  <a:txBody>
                    <a:bodyPr/>
                    <a:lstStyle/>
                    <a:p>
                      <a:pPr algn="ctr"/>
                      <a:r>
                        <a:rPr lang="hr-HR" dirty="0">
                          <a:solidFill>
                            <a:schemeClr val="bg1"/>
                          </a:solidFill>
                        </a:rPr>
                        <a:t>30</a:t>
                      </a:r>
                      <a:endParaRPr lang="en-GB" dirty="0">
                        <a:solidFill>
                          <a:schemeClr val="bg1"/>
                        </a:solidFill>
                      </a:endParaRPr>
                    </a:p>
                  </a:txBody>
                  <a:tcPr>
                    <a:solidFill>
                      <a:schemeClr val="tx1">
                        <a:lumMod val="75000"/>
                        <a:lumOff val="25000"/>
                      </a:schemeClr>
                    </a:solidFill>
                  </a:tcPr>
                </a:tc>
                <a:tc>
                  <a:txBody>
                    <a:bodyPr/>
                    <a:lstStyle/>
                    <a:p>
                      <a:pPr algn="ctr"/>
                      <a:r>
                        <a:rPr lang="hr-HR" dirty="0">
                          <a:solidFill>
                            <a:schemeClr val="bg1"/>
                          </a:solidFill>
                        </a:rPr>
                        <a:t>17</a:t>
                      </a:r>
                      <a:endParaRPr lang="en-GB" dirty="0">
                        <a:solidFill>
                          <a:schemeClr val="bg1"/>
                        </a:solidFill>
                      </a:endParaRPr>
                    </a:p>
                  </a:txBody>
                  <a:tcPr>
                    <a:solidFill>
                      <a:schemeClr val="tx1">
                        <a:lumMod val="75000"/>
                        <a:lumOff val="25000"/>
                      </a:schemeClr>
                    </a:solidFill>
                  </a:tcPr>
                </a:tc>
                <a:tc>
                  <a:txBody>
                    <a:bodyPr/>
                    <a:lstStyle/>
                    <a:p>
                      <a:pPr algn="ctr"/>
                      <a:r>
                        <a:rPr lang="hr-HR" dirty="0">
                          <a:solidFill>
                            <a:schemeClr val="bg1"/>
                          </a:solidFill>
                        </a:rPr>
                        <a:t>10</a:t>
                      </a:r>
                      <a:endParaRPr lang="en-GB"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10005"/>
                  </a:ext>
                </a:extLst>
              </a:tr>
            </a:tbl>
          </a:graphicData>
        </a:graphic>
      </p:graphicFrame>
      <p:pic>
        <p:nvPicPr>
          <p:cNvPr id="38" name="Inhaltsplatzhalt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36188" y="2930291"/>
            <a:ext cx="2988577" cy="2505860"/>
          </a:xfrm>
        </p:spPr>
      </p:pic>
      <p:sp>
        <p:nvSpPr>
          <p:cNvPr id="39" name="Ellipse 38"/>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7647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74055" y="332656"/>
            <a:ext cx="9679744" cy="727778"/>
          </a:xfrm>
        </p:spPr>
        <p:txBody>
          <a:bodyPr>
            <a:normAutofit/>
          </a:bodyPr>
          <a:lstStyle/>
          <a:p>
            <a:r>
              <a:rPr lang="hr-HR" dirty="0"/>
              <a:t>BURNDOWN CHART SHEET </a:t>
            </a:r>
            <a:endParaRPr lang="en-GB" dirty="0"/>
          </a:p>
        </p:txBody>
      </p:sp>
      <p:sp>
        <p:nvSpPr>
          <p:cNvPr id="39" name="Ellipse 38"/>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Slide Number Placeholder 5">
            <a:extLst>
              <a:ext uri="{FF2B5EF4-FFF2-40B4-BE49-F238E27FC236}">
                <a16:creationId xmlns:a16="http://schemas.microsoft.com/office/drawing/2014/main" id="{44D06B00-5B47-F849-B514-3CE5FBDE8A53}"/>
              </a:ext>
            </a:extLst>
          </p:cNvPr>
          <p:cNvSpPr>
            <a:spLocks noGrp="1"/>
          </p:cNvSpPr>
          <p:nvPr>
            <p:ph type="sldNum" sz="quarter" idx="12"/>
          </p:nvPr>
        </p:nvSpPr>
        <p:spPr>
          <a:xfrm>
            <a:off x="9185448" y="6356350"/>
            <a:ext cx="2743200" cy="365125"/>
          </a:xfrm>
          <a:noFill/>
          <a:extLst>
            <a:ext uri="{91240B29-F687-4F45-9708-019B960494DF}">
              <a14:hiddenLine xmlns:a14="http://schemas.microsoft.com/office/drawing/2010/main" w="9525">
                <a:solidFill>
                  <a:srgbClr val="3465A4"/>
                </a:solidFill>
                <a:round/>
                <a:headEnd/>
                <a:tailEnd/>
              </a14:hiddenLine>
            </a:ext>
          </a:extLst>
        </p:spPr>
        <p:txBody>
          <a:bodyPr/>
          <a:lstStyle>
            <a:lvl1pPr>
              <a:spcBef>
                <a:spcPts val="7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000000"/>
                </a:solidFill>
                <a:latin typeface="Verdana" panose="020B0604030504040204" pitchFamily="34" charset="0"/>
                <a:cs typeface="Noto Sans CJK SC Regular" charset="0"/>
              </a:defRPr>
            </a:lvl1pPr>
            <a:lvl2pPr>
              <a:spcBef>
                <a:spcPts val="65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600">
                <a:solidFill>
                  <a:srgbClr val="000000"/>
                </a:solidFill>
                <a:latin typeface="Verdana" panose="020B0604030504040204" pitchFamily="34" charset="0"/>
                <a:cs typeface="Noto Sans CJK SC Regular" charset="0"/>
              </a:defRPr>
            </a:lvl2pPr>
            <a:lvl3pPr>
              <a:spcBef>
                <a:spcPts val="57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rgbClr val="000000"/>
                </a:solidFill>
                <a:latin typeface="Verdana" panose="020B0604030504040204" pitchFamily="34" charset="0"/>
                <a:cs typeface="Noto Sans CJK SC Regular" charset="0"/>
              </a:defRPr>
            </a:lvl3pPr>
            <a:lvl4pPr>
              <a:spcBef>
                <a:spcPts val="5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4pPr>
            <a:lvl5pPr>
              <a:spcBef>
                <a:spcPts val="625"/>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5pPr>
            <a:lvl6pPr marL="25146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6pPr>
            <a:lvl7pPr marL="29718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7pPr>
            <a:lvl8pPr marL="34290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8pPr>
            <a:lvl9pPr marL="3886200" indent="-228600" defTabSz="457200" eaLnBrk="0" fontAlgn="base" hangingPunct="0">
              <a:spcBef>
                <a:spcPts val="625"/>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Verdana" panose="020B0604030504040204" pitchFamily="34" charset="0"/>
                <a:cs typeface="Noto Sans CJK SC Regular" charset="0"/>
              </a:defRPr>
            </a:lvl9pPr>
          </a:lstStyle>
          <a:p>
            <a:pPr>
              <a:spcBef>
                <a:spcPct val="0"/>
              </a:spcBef>
              <a:buClrTx/>
              <a:buFontTx/>
              <a:buNone/>
            </a:pPr>
            <a:fld id="{DE0C4233-5ED2-4B9D-8F18-3C3A327ED251}" type="slidenum">
              <a:rPr lang="en-US" altLang="fr-FR" sz="1800">
                <a:latin typeface="Arial" panose="020B0604020202020204" pitchFamily="34" charset="0"/>
                <a:cs typeface="DejaVu Sans" charset="0"/>
              </a:rPr>
              <a:pPr>
                <a:spcBef>
                  <a:spcPct val="0"/>
                </a:spcBef>
                <a:buClrTx/>
                <a:buFontTx/>
                <a:buNone/>
              </a:pPr>
              <a:t>134</a:t>
            </a:fld>
            <a:endParaRPr lang="en-US" altLang="fr-FR" sz="1800">
              <a:latin typeface="Arial" panose="020B0604020202020204" pitchFamily="34" charset="0"/>
              <a:cs typeface="DejaVu Sans" charset="0"/>
            </a:endParaRPr>
          </a:p>
        </p:txBody>
      </p:sp>
      <p:pic>
        <p:nvPicPr>
          <p:cNvPr id="41" name="Picture 40">
            <a:extLst>
              <a:ext uri="{FF2B5EF4-FFF2-40B4-BE49-F238E27FC236}">
                <a16:creationId xmlns:a16="http://schemas.microsoft.com/office/drawing/2014/main" id="{A3B31C79-ACF4-D344-93E9-25F295AFC369}"/>
              </a:ext>
            </a:extLst>
          </p:cNvPr>
          <p:cNvPicPr>
            <a:picLocks noChangeAspect="1"/>
          </p:cNvPicPr>
          <p:nvPr/>
        </p:nvPicPr>
        <p:blipFill>
          <a:blip r:embed="rId2"/>
          <a:stretch>
            <a:fillRect/>
          </a:stretch>
        </p:blipFill>
        <p:spPr>
          <a:xfrm>
            <a:off x="1270248" y="1086236"/>
            <a:ext cx="10560496" cy="4441330"/>
          </a:xfrm>
          <a:prstGeom prst="rect">
            <a:avLst/>
          </a:prstGeom>
        </p:spPr>
      </p:pic>
      <p:pic>
        <p:nvPicPr>
          <p:cNvPr id="42" name="Picture 41">
            <a:extLst>
              <a:ext uri="{FF2B5EF4-FFF2-40B4-BE49-F238E27FC236}">
                <a16:creationId xmlns:a16="http://schemas.microsoft.com/office/drawing/2014/main" id="{3487C43A-3310-6149-8ADD-C2E48868F6C7}"/>
              </a:ext>
            </a:extLst>
          </p:cNvPr>
          <p:cNvPicPr>
            <a:picLocks noChangeAspect="1"/>
          </p:cNvPicPr>
          <p:nvPr/>
        </p:nvPicPr>
        <p:blipFill>
          <a:blip r:embed="rId3"/>
          <a:stretch>
            <a:fillRect/>
          </a:stretch>
        </p:blipFill>
        <p:spPr>
          <a:xfrm>
            <a:off x="6635793" y="4599517"/>
            <a:ext cx="4038730" cy="2091796"/>
          </a:xfrm>
          <a:prstGeom prst="rect">
            <a:avLst/>
          </a:prstGeom>
        </p:spPr>
      </p:pic>
    </p:spTree>
    <p:extLst>
      <p:ext uri="{BB962C8B-B14F-4D97-AF65-F5344CB8AC3E}">
        <p14:creationId xmlns:p14="http://schemas.microsoft.com/office/powerpoint/2010/main" val="23434175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70170" y="569044"/>
            <a:ext cx="5083629" cy="736562"/>
          </a:xfrm>
        </p:spPr>
        <p:txBody>
          <a:bodyPr/>
          <a:lstStyle/>
          <a:p>
            <a:r>
              <a:rPr lang="hr-HR" dirty="0"/>
              <a:t>Daily scrum &amp; Impediments</a:t>
            </a:r>
            <a:endParaRPr lang="en-GB" dirty="0"/>
          </a:p>
        </p:txBody>
      </p:sp>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p:txBody>
          <a:bodyPr/>
          <a:lstStyle/>
          <a:p>
            <a:pPr marL="0" indent="0">
              <a:buNone/>
            </a:pPr>
            <a:endParaRPr lang="hr-HR" dirty="0"/>
          </a:p>
          <a:p>
            <a:pPr marL="0" indent="0">
              <a:buNone/>
            </a:pPr>
            <a:r>
              <a:rPr lang="en-US" dirty="0"/>
              <a:t>“You aren’t going to fix problems in fifteen minutes—I don’t care how task-oriented you are.” “You’re right; that’s not what the stand-ups are for. They’re to point out problems—or what in Scrum we call ‘impediments’.” </a:t>
            </a:r>
            <a:endParaRPr lang="hr-HR" dirty="0"/>
          </a:p>
          <a:p>
            <a:pPr marL="0" indent="0">
              <a:buNone/>
            </a:pPr>
            <a:br>
              <a:rPr lang="en-US" dirty="0"/>
            </a:br>
            <a:r>
              <a:rPr lang="en-US" sz="2000" dirty="0"/>
              <a:t>― Jeff Sutherland</a:t>
            </a:r>
            <a:br>
              <a:rPr lang="en-US" dirty="0"/>
            </a:br>
            <a:endParaRPr lang="hr-HR" dirty="0"/>
          </a:p>
        </p:txBody>
      </p:sp>
      <p:cxnSp>
        <p:nvCxnSpPr>
          <p:cNvPr id="6" name="Gerader Verbinder 5"/>
          <p:cNvCxnSpPr/>
          <p:nvPr/>
        </p:nvCxnSpPr>
        <p:spPr>
          <a:xfrm>
            <a:off x="5913912" y="79564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04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IMPEDIMENT (</a:t>
            </a:r>
            <a:r>
              <a:rPr lang="hr-HR" dirty="0" err="1"/>
              <a:t>also</a:t>
            </a:r>
            <a:r>
              <a:rPr lang="hr-HR" dirty="0"/>
              <a:t> </a:t>
            </a:r>
            <a:r>
              <a:rPr lang="hr-HR" dirty="0" err="1"/>
              <a:t>Technical</a:t>
            </a:r>
            <a:r>
              <a:rPr lang="hr-HR" dirty="0"/>
              <a:t> </a:t>
            </a:r>
            <a:r>
              <a:rPr lang="hr-HR" dirty="0" err="1"/>
              <a:t>Debt</a:t>
            </a:r>
            <a:r>
              <a:rPr lang="hr-HR" dirty="0"/>
              <a:t>)</a:t>
            </a:r>
            <a:endParaRPr lang="en-GB" dirty="0"/>
          </a:p>
        </p:txBody>
      </p:sp>
      <p:sp>
        <p:nvSpPr>
          <p:cNvPr id="3" name="Inhaltsplatzhalter 2"/>
          <p:cNvSpPr>
            <a:spLocks noGrp="1"/>
          </p:cNvSpPr>
          <p:nvPr>
            <p:ph sz="half" idx="1"/>
          </p:nvPr>
        </p:nvSpPr>
        <p:spPr/>
        <p:txBody>
          <a:bodyPr>
            <a:normAutofit fontScale="77500" lnSpcReduction="20000"/>
          </a:bodyPr>
          <a:lstStyle/>
          <a:p>
            <a:pPr marL="0" indent="0">
              <a:buNone/>
            </a:pPr>
            <a:r>
              <a:rPr lang="en-US" sz="2800" b="1" dirty="0"/>
              <a:t>Impediment is anything which is standing in team’s way towards achieving the </a:t>
            </a:r>
            <a:r>
              <a:rPr lang="hr-HR" sz="2800" b="1" dirty="0"/>
              <a:t>s</a:t>
            </a:r>
            <a:r>
              <a:rPr lang="en-US" sz="2800" b="1" dirty="0"/>
              <a:t>print goal </a:t>
            </a:r>
          </a:p>
          <a:p>
            <a:pPr marL="0" indent="0">
              <a:buNone/>
            </a:pPr>
            <a:endParaRPr lang="hr-HR" dirty="0"/>
          </a:p>
          <a:p>
            <a:pPr marL="0" indent="0">
              <a:buNone/>
            </a:pPr>
            <a:endParaRPr lang="en-GB" dirty="0"/>
          </a:p>
        </p:txBody>
      </p:sp>
      <p:sp>
        <p:nvSpPr>
          <p:cNvPr id="4" name="Inhaltsplatzhalter 3"/>
          <p:cNvSpPr>
            <a:spLocks noGrp="1"/>
          </p:cNvSpPr>
          <p:nvPr>
            <p:ph sz="half" idx="2"/>
          </p:nvPr>
        </p:nvSpPr>
        <p:spPr>
          <a:xfrm>
            <a:off x="6172200" y="1825624"/>
            <a:ext cx="5181600" cy="4599559"/>
          </a:xfrm>
        </p:spPr>
        <p:txBody>
          <a:bodyPr>
            <a:normAutofit fontScale="77500" lnSpcReduction="20000"/>
          </a:bodyPr>
          <a:lstStyle/>
          <a:p>
            <a:pPr marL="0" indent="0">
              <a:buNone/>
            </a:pPr>
            <a:r>
              <a:rPr lang="hr-HR" b="1" dirty="0"/>
              <a:t>Discovering Impediments:</a:t>
            </a:r>
          </a:p>
          <a:p>
            <a:pPr marL="0" indent="0">
              <a:buNone/>
            </a:pPr>
            <a:r>
              <a:rPr lang="en-US" dirty="0"/>
              <a:t>One of the techniques to identify impediments is to ask a 4th question at standup. </a:t>
            </a:r>
            <a:endParaRPr lang="hr-HR" dirty="0"/>
          </a:p>
          <a:p>
            <a:pPr marL="0" indent="0">
              <a:buNone/>
            </a:pPr>
            <a:endParaRPr lang="hr-HR" dirty="0"/>
          </a:p>
          <a:p>
            <a:pPr marL="0" indent="0">
              <a:buNone/>
            </a:pPr>
            <a:r>
              <a:rPr lang="en-US" sz="3100" b="1" dirty="0"/>
              <a:t>‘How confident are you that you will achieve sprint goal?’</a:t>
            </a:r>
            <a:endParaRPr lang="hr-HR" sz="3100" b="1" dirty="0"/>
          </a:p>
          <a:p>
            <a:pPr marL="0" indent="0">
              <a:buNone/>
            </a:pPr>
            <a:endParaRPr lang="hr-HR" dirty="0"/>
          </a:p>
          <a:p>
            <a:pPr marL="0" indent="0">
              <a:buNone/>
            </a:pPr>
            <a:r>
              <a:rPr lang="en-US" dirty="0"/>
              <a:t>If it is anything less than 100%, by asking why, you will discover an impediment. </a:t>
            </a:r>
            <a:endParaRPr lang="hr-HR" dirty="0"/>
          </a:p>
          <a:p>
            <a:pPr marL="0" indent="0">
              <a:buNone/>
            </a:pPr>
            <a:endParaRPr lang="hr-HR" b="1" dirty="0"/>
          </a:p>
          <a:p>
            <a:pPr marL="0" indent="0">
              <a:buNone/>
            </a:pPr>
            <a:r>
              <a:rPr lang="en-US" sz="3300" b="1" dirty="0"/>
              <a:t>‘How can we go faster?’ </a:t>
            </a:r>
            <a:endParaRPr lang="hr-HR" sz="3300" b="1" dirty="0"/>
          </a:p>
          <a:p>
            <a:pPr marL="0" indent="0">
              <a:buNone/>
            </a:pPr>
            <a:endParaRPr lang="hr-HR" dirty="0"/>
          </a:p>
          <a:p>
            <a:pPr marL="0" indent="0">
              <a:buNone/>
            </a:pPr>
            <a:r>
              <a:rPr lang="en-US" dirty="0"/>
              <a:t>Is another question to bring out impediments to the surface</a:t>
            </a:r>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923" y="2921146"/>
            <a:ext cx="4778061" cy="3806444"/>
          </a:xfrm>
          <a:prstGeom prst="rect">
            <a:avLst/>
          </a:prstGeom>
        </p:spPr>
      </p:pic>
      <p:graphicFrame>
        <p:nvGraphicFramePr>
          <p:cNvPr id="7" name="Tabelle 6"/>
          <p:cNvGraphicFramePr>
            <a:graphicFrameLocks noGrp="1"/>
          </p:cNvGraphicFramePr>
          <p:nvPr/>
        </p:nvGraphicFramePr>
        <p:xfrm>
          <a:off x="1119053" y="3835287"/>
          <a:ext cx="2254992" cy="291592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FA</a:t>
                      </a:r>
                    </a:p>
                    <a:p>
                      <a:r>
                        <a:rPr lang="hr-HR" b="1" dirty="0">
                          <a:solidFill>
                            <a:schemeClr val="bg1"/>
                          </a:solidFill>
                        </a:rPr>
                        <a:t>          </a:t>
                      </a:r>
                      <a:r>
                        <a:rPr lang="hr-HR" b="0" i="1" dirty="0">
                          <a:solidFill>
                            <a:schemeClr val="bg1"/>
                          </a:solidFill>
                        </a:rPr>
                        <a:t>FA points</a:t>
                      </a:r>
                      <a:endParaRPr lang="en-GB"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FB</a:t>
                      </a:r>
                    </a:p>
                    <a:p>
                      <a:r>
                        <a:rPr lang="hr-HR" b="1" dirty="0">
                          <a:solidFill>
                            <a:schemeClr val="bg1"/>
                          </a:solidFill>
                        </a:rPr>
                        <a:t>          </a:t>
                      </a:r>
                      <a:r>
                        <a:rPr lang="hr-HR" b="0" i="1" dirty="0">
                          <a:solidFill>
                            <a:schemeClr val="bg1"/>
                          </a:solidFill>
                        </a:rPr>
                        <a:t>FB points</a:t>
                      </a:r>
                      <a:endParaRPr lang="en-GB" b="0" i="1" dirty="0">
                        <a:solidFill>
                          <a:schemeClr val="bg1"/>
                        </a:solidFill>
                      </a:endParaRPr>
                    </a:p>
                    <a:p>
                      <a:endParaRPr lang="hr-HR" sz="1100" b="0" i="1" dirty="0">
                        <a:solidFill>
                          <a:schemeClr val="bg1"/>
                        </a:solidFill>
                      </a:endParaRPr>
                    </a:p>
                    <a:p>
                      <a:r>
                        <a:rPr lang="hr-HR" b="1" dirty="0">
                          <a:solidFill>
                            <a:schemeClr val="bg1"/>
                          </a:solidFill>
                        </a:rPr>
                        <a:t>FC</a:t>
                      </a:r>
                    </a:p>
                    <a:p>
                      <a:r>
                        <a:rPr lang="hr-HR" b="1" dirty="0">
                          <a:solidFill>
                            <a:schemeClr val="bg1"/>
                          </a:solidFill>
                        </a:rPr>
                        <a:t>          </a:t>
                      </a:r>
                      <a:r>
                        <a:rPr lang="hr-HR" b="0" i="1" dirty="0">
                          <a:solidFill>
                            <a:schemeClr val="bg1"/>
                          </a:solidFill>
                        </a:rPr>
                        <a:t>FC points</a:t>
                      </a:r>
                      <a:endParaRPr lang="en-GB"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p>
                      <a:r>
                        <a:rPr lang="hr-HR" b="1" dirty="0">
                          <a:solidFill>
                            <a:schemeClr val="bg1"/>
                          </a:solidFill>
                        </a:rPr>
                        <a:t>Impediments</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27485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IMPEDIMENTS – TIPS &amp; TRICKS</a:t>
            </a:r>
            <a:endParaRPr lang="en-GB" dirty="0"/>
          </a:p>
        </p:txBody>
      </p:sp>
      <p:sp>
        <p:nvSpPr>
          <p:cNvPr id="3" name="Inhaltsplatzhalter 2"/>
          <p:cNvSpPr>
            <a:spLocks noGrp="1"/>
          </p:cNvSpPr>
          <p:nvPr>
            <p:ph sz="half" idx="1"/>
          </p:nvPr>
        </p:nvSpPr>
        <p:spPr>
          <a:xfrm>
            <a:off x="838200" y="2180491"/>
            <a:ext cx="5181600" cy="3996471"/>
          </a:xfrm>
        </p:spPr>
        <p:txBody>
          <a:bodyPr>
            <a:normAutofit fontScale="92500" lnSpcReduction="10000"/>
          </a:bodyPr>
          <a:lstStyle/>
          <a:p>
            <a:r>
              <a:rPr lang="en-US" dirty="0"/>
              <a:t>Make the impediments visible—use special </a:t>
            </a:r>
            <a:r>
              <a:rPr lang="en-US" dirty="0" err="1"/>
              <a:t>colour</a:t>
            </a:r>
            <a:r>
              <a:rPr lang="en-US" dirty="0"/>
              <a:t> post-it notes for them Search for impediments. </a:t>
            </a:r>
            <a:endParaRPr lang="hr-HR" dirty="0"/>
          </a:p>
          <a:p>
            <a:r>
              <a:rPr lang="en-US" dirty="0"/>
              <a:t>Look out for impediment words (‘still waiting’, ‘not available’, ‘hopefully’, ‘wish’, ‘guess’, expected’, I thought’, ‘try’) </a:t>
            </a:r>
            <a:endParaRPr lang="hr-HR" dirty="0"/>
          </a:p>
          <a:p>
            <a:r>
              <a:rPr lang="en-US" dirty="0"/>
              <a:t>Limit the number of impediments. Select 3 biggest ones and put a big red dot on each of them. It will help the </a:t>
            </a:r>
            <a:r>
              <a:rPr lang="hr-HR" dirty="0"/>
              <a:t>Development </a:t>
            </a:r>
            <a:r>
              <a:rPr lang="en-US" dirty="0"/>
              <a:t>team focus </a:t>
            </a:r>
            <a:endParaRPr lang="hr-HR" dirty="0"/>
          </a:p>
          <a:p>
            <a:r>
              <a:rPr lang="en-US" dirty="0"/>
              <a:t>Help the </a:t>
            </a:r>
            <a:r>
              <a:rPr lang="hr-HR" dirty="0"/>
              <a:t>Development </a:t>
            </a:r>
            <a:r>
              <a:rPr lang="en-US" dirty="0"/>
              <a:t>team to resolve impediments</a:t>
            </a:r>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96820" y="2030493"/>
            <a:ext cx="4778061" cy="3806444"/>
          </a:xfrm>
        </p:spPr>
      </p:pic>
      <p:graphicFrame>
        <p:nvGraphicFramePr>
          <p:cNvPr id="7" name="Tabelle 6"/>
          <p:cNvGraphicFramePr>
            <a:graphicFrameLocks noGrp="1"/>
          </p:cNvGraphicFramePr>
          <p:nvPr/>
        </p:nvGraphicFramePr>
        <p:xfrm>
          <a:off x="6842950" y="2944634"/>
          <a:ext cx="2254992" cy="291592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FA</a:t>
                      </a:r>
                    </a:p>
                    <a:p>
                      <a:r>
                        <a:rPr lang="hr-HR" b="1" dirty="0">
                          <a:solidFill>
                            <a:schemeClr val="bg1"/>
                          </a:solidFill>
                        </a:rPr>
                        <a:t>          </a:t>
                      </a:r>
                      <a:r>
                        <a:rPr lang="hr-HR" b="0" i="1" dirty="0">
                          <a:solidFill>
                            <a:schemeClr val="bg1"/>
                          </a:solidFill>
                        </a:rPr>
                        <a:t>FA points</a:t>
                      </a:r>
                      <a:endParaRPr lang="en-GB"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FB</a:t>
                      </a:r>
                    </a:p>
                    <a:p>
                      <a:r>
                        <a:rPr lang="hr-HR" b="1" dirty="0">
                          <a:solidFill>
                            <a:schemeClr val="bg1"/>
                          </a:solidFill>
                        </a:rPr>
                        <a:t>          </a:t>
                      </a:r>
                      <a:r>
                        <a:rPr lang="hr-HR" b="0" i="1" dirty="0">
                          <a:solidFill>
                            <a:schemeClr val="bg1"/>
                          </a:solidFill>
                        </a:rPr>
                        <a:t>FB points</a:t>
                      </a:r>
                      <a:endParaRPr lang="en-GB" b="0" i="1" dirty="0">
                        <a:solidFill>
                          <a:schemeClr val="bg1"/>
                        </a:solidFill>
                      </a:endParaRPr>
                    </a:p>
                    <a:p>
                      <a:endParaRPr lang="hr-HR" sz="1100" b="0" i="1" dirty="0">
                        <a:solidFill>
                          <a:schemeClr val="bg1"/>
                        </a:solidFill>
                      </a:endParaRPr>
                    </a:p>
                    <a:p>
                      <a:r>
                        <a:rPr lang="hr-HR" b="1" dirty="0">
                          <a:solidFill>
                            <a:schemeClr val="bg1"/>
                          </a:solidFill>
                        </a:rPr>
                        <a:t>FC</a:t>
                      </a:r>
                    </a:p>
                    <a:p>
                      <a:r>
                        <a:rPr lang="hr-HR" b="1" dirty="0">
                          <a:solidFill>
                            <a:schemeClr val="bg1"/>
                          </a:solidFill>
                        </a:rPr>
                        <a:t>          </a:t>
                      </a:r>
                      <a:r>
                        <a:rPr lang="hr-HR" b="0" i="1" dirty="0">
                          <a:solidFill>
                            <a:schemeClr val="bg1"/>
                          </a:solidFill>
                        </a:rPr>
                        <a:t>FC points</a:t>
                      </a:r>
                      <a:endParaRPr lang="en-GB"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p>
                      <a:r>
                        <a:rPr lang="hr-HR" b="1" dirty="0">
                          <a:solidFill>
                            <a:schemeClr val="bg1"/>
                          </a:solidFill>
                        </a:rPr>
                        <a:t>Impediments</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6326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IMPEDIMENT BACKLOG</a:t>
            </a:r>
            <a:endParaRPr lang="en-GB" dirty="0"/>
          </a:p>
        </p:txBody>
      </p:sp>
      <p:sp>
        <p:nvSpPr>
          <p:cNvPr id="3" name="Inhaltsplatzhalter 2"/>
          <p:cNvSpPr>
            <a:spLocks noGrp="1"/>
          </p:cNvSpPr>
          <p:nvPr>
            <p:ph sz="half" idx="1"/>
          </p:nvPr>
        </p:nvSpPr>
        <p:spPr/>
        <p:txBody>
          <a:bodyPr>
            <a:normAutofit fontScale="85000" lnSpcReduction="20000"/>
          </a:bodyPr>
          <a:lstStyle/>
          <a:p>
            <a:r>
              <a:rPr lang="en-US" dirty="0"/>
              <a:t>Any issue that prevents the Scrum Teams from being able to progress an activity should be placed on the Impediment Log. </a:t>
            </a:r>
          </a:p>
          <a:p>
            <a:r>
              <a:rPr lang="en-US" dirty="0"/>
              <a:t>Any issue that is highlighted and known to impact the Scrum Teams at a future date or future sprint, should be placed on the Impediment Log</a:t>
            </a:r>
          </a:p>
          <a:p>
            <a:r>
              <a:rPr lang="en-US" dirty="0"/>
              <a:t>It is the responsibility of Scrum Master to resolve impediments locally. If the impediments cannot be resolved locally, then these need to be raised at the Scrum-of-Scrum daily meetings for escalation</a:t>
            </a:r>
          </a:p>
          <a:p>
            <a:r>
              <a:rPr lang="en-US" dirty="0"/>
              <a:t>Anyone in the Team can raise an Impediment identifying a blocker to project progress.</a:t>
            </a:r>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501815" y="1828616"/>
            <a:ext cx="4778061" cy="3806444"/>
          </a:xfrm>
        </p:spPr>
      </p:pic>
      <p:graphicFrame>
        <p:nvGraphicFramePr>
          <p:cNvPr id="7" name="Tabelle 6"/>
          <p:cNvGraphicFramePr>
            <a:graphicFrameLocks noGrp="1"/>
          </p:cNvGraphicFramePr>
          <p:nvPr/>
        </p:nvGraphicFramePr>
        <p:xfrm>
          <a:off x="6747945" y="2742757"/>
          <a:ext cx="2254992" cy="291592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FA</a:t>
                      </a:r>
                    </a:p>
                    <a:p>
                      <a:r>
                        <a:rPr lang="hr-HR" b="1" dirty="0">
                          <a:solidFill>
                            <a:schemeClr val="bg1"/>
                          </a:solidFill>
                        </a:rPr>
                        <a:t>          </a:t>
                      </a:r>
                      <a:r>
                        <a:rPr lang="hr-HR" b="0" i="1" dirty="0">
                          <a:solidFill>
                            <a:schemeClr val="bg1"/>
                          </a:solidFill>
                        </a:rPr>
                        <a:t>FA points</a:t>
                      </a:r>
                      <a:endParaRPr lang="en-GB"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FB</a:t>
                      </a:r>
                    </a:p>
                    <a:p>
                      <a:r>
                        <a:rPr lang="hr-HR" b="1" dirty="0">
                          <a:solidFill>
                            <a:schemeClr val="bg1"/>
                          </a:solidFill>
                        </a:rPr>
                        <a:t>          </a:t>
                      </a:r>
                      <a:r>
                        <a:rPr lang="hr-HR" b="0" i="1" dirty="0">
                          <a:solidFill>
                            <a:schemeClr val="bg1"/>
                          </a:solidFill>
                        </a:rPr>
                        <a:t>FB points</a:t>
                      </a:r>
                      <a:endParaRPr lang="en-GB" b="0" i="1" dirty="0">
                        <a:solidFill>
                          <a:schemeClr val="bg1"/>
                        </a:solidFill>
                      </a:endParaRPr>
                    </a:p>
                    <a:p>
                      <a:endParaRPr lang="hr-HR" sz="1100" b="0" i="1" dirty="0">
                        <a:solidFill>
                          <a:schemeClr val="bg1"/>
                        </a:solidFill>
                      </a:endParaRPr>
                    </a:p>
                    <a:p>
                      <a:r>
                        <a:rPr lang="hr-HR" b="1" dirty="0">
                          <a:solidFill>
                            <a:schemeClr val="bg1"/>
                          </a:solidFill>
                        </a:rPr>
                        <a:t>FC</a:t>
                      </a:r>
                    </a:p>
                    <a:p>
                      <a:r>
                        <a:rPr lang="hr-HR" b="1" dirty="0">
                          <a:solidFill>
                            <a:schemeClr val="bg1"/>
                          </a:solidFill>
                        </a:rPr>
                        <a:t>          </a:t>
                      </a:r>
                      <a:r>
                        <a:rPr lang="hr-HR" b="0" i="1" dirty="0">
                          <a:solidFill>
                            <a:schemeClr val="bg1"/>
                          </a:solidFill>
                        </a:rPr>
                        <a:t>FC points</a:t>
                      </a:r>
                      <a:endParaRPr lang="en-GB"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p>
                      <a:r>
                        <a:rPr lang="hr-HR" b="1" dirty="0">
                          <a:solidFill>
                            <a:schemeClr val="bg1"/>
                          </a:solidFill>
                        </a:rPr>
                        <a:t>Impediments</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667364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   </a:t>
            </a:r>
            <a:r>
              <a:rPr lang="en-US" dirty="0">
                <a:solidFill>
                  <a:schemeClr val="bg1"/>
                </a:solidFill>
              </a:rPr>
              <a:t> </a:t>
            </a:r>
            <a:r>
              <a:rPr lang="hr-HR" dirty="0"/>
              <a:t>  </a:t>
            </a:r>
            <a:r>
              <a:rPr lang="en-US" dirty="0"/>
              <a:t>BACKLOG REFINEMENT</a:t>
            </a:r>
            <a:endParaRPr lang="en-GB" dirty="0"/>
          </a:p>
        </p:txBody>
      </p:sp>
      <p:sp>
        <p:nvSpPr>
          <p:cNvPr id="3" name="Inhaltsplatzhalter 2"/>
          <p:cNvSpPr>
            <a:spLocks noGrp="1"/>
          </p:cNvSpPr>
          <p:nvPr>
            <p:ph idx="1"/>
          </p:nvPr>
        </p:nvSpPr>
        <p:spPr>
          <a:xfrm>
            <a:off x="551384" y="1487224"/>
            <a:ext cx="5721096" cy="4689739"/>
          </a:xfrm>
        </p:spPr>
        <p:txBody>
          <a:bodyPr>
            <a:normAutofit fontScale="70000" lnSpcReduction="20000"/>
          </a:bodyPr>
          <a:lstStyle/>
          <a:p>
            <a:pPr marL="0" indent="0">
              <a:buNone/>
            </a:pPr>
            <a:r>
              <a:rPr lang="en-GB" b="1" dirty="0"/>
              <a:t>Backlog refinement is an event to help the team to get user stories ready for future sprints </a:t>
            </a:r>
            <a:r>
              <a:rPr lang="en-GB" dirty="0"/>
              <a:t>i.e. </a:t>
            </a:r>
            <a:endParaRPr lang="hr-HR" dirty="0"/>
          </a:p>
          <a:p>
            <a:r>
              <a:rPr lang="en-GB" dirty="0"/>
              <a:t>get user stories ready; </a:t>
            </a:r>
            <a:endParaRPr lang="hr-HR" dirty="0"/>
          </a:p>
          <a:p>
            <a:r>
              <a:rPr lang="en-GB" dirty="0"/>
              <a:t>add detail to user stories; </a:t>
            </a:r>
            <a:endParaRPr lang="hr-HR" dirty="0"/>
          </a:p>
          <a:p>
            <a:r>
              <a:rPr lang="en-GB" dirty="0"/>
              <a:t>estimate user stories; </a:t>
            </a:r>
            <a:endParaRPr lang="hr-HR" dirty="0"/>
          </a:p>
          <a:p>
            <a:r>
              <a:rPr lang="en-GB" dirty="0"/>
              <a:t>identify risks and issues before sprint planning; </a:t>
            </a:r>
            <a:endParaRPr lang="hr-HR" dirty="0"/>
          </a:p>
          <a:p>
            <a:r>
              <a:rPr lang="en-GB" dirty="0"/>
              <a:t>update priority of user stories.</a:t>
            </a:r>
          </a:p>
          <a:p>
            <a:r>
              <a:rPr lang="en-GB" dirty="0"/>
              <a:t>removing user stories that no longer appear relevant</a:t>
            </a:r>
          </a:p>
          <a:p>
            <a:r>
              <a:rPr lang="en-GB" dirty="0"/>
              <a:t>creating new user stories in response to newly discovered needs</a:t>
            </a:r>
          </a:p>
          <a:p>
            <a:r>
              <a:rPr lang="en-GB" dirty="0"/>
              <a:t>re-assessing the relative priority of stories</a:t>
            </a:r>
          </a:p>
          <a:p>
            <a:r>
              <a:rPr lang="en-GB" dirty="0"/>
              <a:t>assigning estimates to stories which have yet to receive one</a:t>
            </a:r>
          </a:p>
          <a:p>
            <a:r>
              <a:rPr lang="en-GB" dirty="0"/>
              <a:t>correcting estimates in light of newly discovered information</a:t>
            </a:r>
          </a:p>
          <a:p>
            <a:r>
              <a:rPr lang="en-GB" dirty="0"/>
              <a:t>splitting user stories which are high priority but too coarse grained to fit in an upcoming iteration</a:t>
            </a:r>
          </a:p>
          <a:p>
            <a:pPr marL="0" indent="0">
              <a:buNone/>
            </a:pPr>
            <a:endParaRPr lang="en-GB" dirty="0"/>
          </a:p>
        </p:txBody>
      </p:sp>
      <p:graphicFrame>
        <p:nvGraphicFramePr>
          <p:cNvPr id="6" name="Inhaltsplatzhalter 3">
            <a:extLst>
              <a:ext uri="{FF2B5EF4-FFF2-40B4-BE49-F238E27FC236}">
                <a16:creationId xmlns:a16="http://schemas.microsoft.com/office/drawing/2014/main" id="{AC39163C-E4EA-7540-8D67-EEAE2CBD2962}"/>
              </a:ext>
            </a:extLst>
          </p:cNvPr>
          <p:cNvGraphicFramePr>
            <a:graphicFrameLocks/>
          </p:cNvGraphicFramePr>
          <p:nvPr>
            <p:extLst>
              <p:ext uri="{D42A27DB-BD31-4B8C-83A1-F6EECF244321}">
                <p14:modId xmlns:p14="http://schemas.microsoft.com/office/powerpoint/2010/main" val="1878484935"/>
              </p:ext>
            </p:extLst>
          </p:nvPr>
        </p:nvGraphicFramePr>
        <p:xfrm>
          <a:off x="6312024" y="2868538"/>
          <a:ext cx="5505072" cy="3512790"/>
        </p:xfrm>
        <a:graphic>
          <a:graphicData uri="http://schemas.openxmlformats.org/drawingml/2006/table">
            <a:tbl>
              <a:tblPr firstRow="1" firstCol="1" bandRow="1">
                <a:tableStyleId>{793D81CF-94F2-401A-BA57-92F5A7B2D0C5}</a:tableStyleId>
              </a:tblPr>
              <a:tblGrid>
                <a:gridCol w="5505072">
                  <a:extLst>
                    <a:ext uri="{9D8B030D-6E8A-4147-A177-3AD203B41FA5}">
                      <a16:colId xmlns:a16="http://schemas.microsoft.com/office/drawing/2014/main" val="20000"/>
                    </a:ext>
                  </a:extLst>
                </a:gridCol>
              </a:tblGrid>
              <a:tr h="338044">
                <a:tc>
                  <a:txBody>
                    <a:bodyPr/>
                    <a:lstStyle/>
                    <a:p>
                      <a:pPr marL="0" marR="0" algn="ctr">
                        <a:lnSpc>
                          <a:spcPct val="107000"/>
                        </a:lnSpc>
                        <a:spcBef>
                          <a:spcPts val="0"/>
                        </a:spcBef>
                        <a:spcAft>
                          <a:spcPts val="0"/>
                        </a:spcAft>
                      </a:pPr>
                      <a:r>
                        <a:rPr lang="en-GB" sz="1800" dirty="0">
                          <a:effectLst/>
                          <a:latin typeface="Arial" panose="020B0604020202020204" pitchFamily="34" charset="0"/>
                          <a:cs typeface="Arial" panose="020B0604020202020204" pitchFamily="34" charset="0"/>
                        </a:rPr>
                        <a:t>Backlog Grooming Agenda</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130726" marR="130726"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0000"/>
                  </a:ext>
                </a:extLst>
              </a:tr>
              <a:tr h="3167588">
                <a:tc>
                  <a:txBody>
                    <a:bodyPr/>
                    <a:lstStyle/>
                    <a:p>
                      <a:pPr marL="0" marR="0">
                        <a:lnSpc>
                          <a:spcPct val="107000"/>
                        </a:lnSpc>
                        <a:spcBef>
                          <a:spcPts val="0"/>
                        </a:spcBef>
                        <a:spcAft>
                          <a:spcPts val="0"/>
                        </a:spcAft>
                      </a:pPr>
                      <a:r>
                        <a:rPr lang="en-GB" sz="1800" dirty="0">
                          <a:effectLst/>
                          <a:latin typeface="Arial" panose="020B0604020202020204" pitchFamily="34" charset="0"/>
                          <a:cs typeface="Arial" panose="020B0604020202020204" pitchFamily="34" charset="0"/>
                        </a:rPr>
                        <a:t>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Identify user stories to refine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Clarify requirements for these user stories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Identify open items/questions for these user stories and assign owners to them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Break down user stories which are too big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Discuss priority of these user stories and update if necessary </a:t>
                      </a:r>
                    </a:p>
                    <a:p>
                      <a:pPr marL="342900" marR="0" lvl="0"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Estimate user stories</a:t>
                      </a:r>
                    </a:p>
                    <a:p>
                      <a:pPr marL="0" marR="0">
                        <a:lnSpc>
                          <a:spcPct val="107000"/>
                        </a:lnSpc>
                        <a:spcBef>
                          <a:spcPts val="0"/>
                        </a:spcBef>
                        <a:spcAft>
                          <a:spcPts val="0"/>
                        </a:spcAft>
                      </a:pPr>
                      <a:r>
                        <a:rPr lang="en-GB" sz="1800" dirty="0">
                          <a:effectLst/>
                          <a:latin typeface="Arial" panose="020B0604020202020204" pitchFamily="34" charset="0"/>
                          <a:cs typeface="Arial" panose="020B0604020202020204" pitchFamily="34" charset="0"/>
                        </a:rPr>
                        <a:t> </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130726" marR="130726"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4" name="Inhaltsplatzhalter 3"/>
          <p:cNvSpPr>
            <a:spLocks noGrp="1"/>
          </p:cNvSpPr>
          <p:nvPr>
            <p:ph sz="half" idx="4294967295"/>
          </p:nvPr>
        </p:nvSpPr>
        <p:spPr>
          <a:xfrm>
            <a:off x="7176120" y="875156"/>
            <a:ext cx="4032448" cy="1224136"/>
          </a:xfrm>
        </p:spPr>
        <p:txBody>
          <a:bodyPr>
            <a:normAutofit/>
          </a:bodyPr>
          <a:lstStyle/>
          <a:p>
            <a:pPr marL="0" indent="0">
              <a:buNone/>
            </a:pPr>
            <a:r>
              <a:rPr lang="en-GB" sz="1800" dirty="0"/>
              <a:t>- </a:t>
            </a:r>
            <a:r>
              <a:rPr lang="hr-HR" sz="1800" dirty="0" err="1"/>
              <a:t>Scrum</a:t>
            </a:r>
            <a:r>
              <a:rPr lang="hr-HR" sz="1800" dirty="0"/>
              <a:t> </a:t>
            </a:r>
            <a:r>
              <a:rPr lang="hr-HR" sz="1800" dirty="0" err="1"/>
              <a:t>team</a:t>
            </a:r>
            <a:r>
              <a:rPr lang="hr-HR" sz="1800" dirty="0"/>
              <a:t>, </a:t>
            </a:r>
            <a:r>
              <a:rPr lang="en-GB" sz="1800" dirty="0"/>
              <a:t>optional: stakeholders </a:t>
            </a:r>
          </a:p>
          <a:p>
            <a:pPr marL="0" indent="0">
              <a:buNone/>
            </a:pPr>
            <a:r>
              <a:rPr lang="en-GB" sz="1800" dirty="0"/>
              <a:t>- During sprint ( e.g. weekly)</a:t>
            </a:r>
          </a:p>
          <a:p>
            <a:pPr marL="0" indent="0">
              <a:buNone/>
            </a:pPr>
            <a:r>
              <a:rPr lang="en-GB" sz="1800" dirty="0"/>
              <a:t>- 30 min - 2 hours</a:t>
            </a:r>
          </a:p>
          <a:p>
            <a:endParaRPr lang="en-GB" sz="1800" dirty="0"/>
          </a:p>
        </p:txBody>
      </p:sp>
    </p:spTree>
    <p:extLst>
      <p:ext uri="{BB962C8B-B14F-4D97-AF65-F5344CB8AC3E}">
        <p14:creationId xmlns:p14="http://schemas.microsoft.com/office/powerpoint/2010/main" val="273393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a:extLst>
              <a:ext uri="{FF2B5EF4-FFF2-40B4-BE49-F238E27FC236}">
                <a16:creationId xmlns:a16="http://schemas.microsoft.com/office/drawing/2014/main" id="{5579E768-7922-4BD3-9AE2-F15A47AB33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6147" name="Slide Number Placeholder 5">
            <a:extLst>
              <a:ext uri="{FF2B5EF4-FFF2-40B4-BE49-F238E27FC236}">
                <a16:creationId xmlns:a16="http://schemas.microsoft.com/office/drawing/2014/main" id="{3A64DE1F-6EE0-44FC-A469-A4D3D5777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4188D6ED-C83B-4681-A5ED-83C78AF1D75D}" type="slidenum">
              <a:rPr lang="en-US" altLang="fr-FR" sz="900"/>
              <a:pPr>
                <a:spcBef>
                  <a:spcPct val="0"/>
                </a:spcBef>
                <a:buFontTx/>
                <a:buNone/>
              </a:pPr>
              <a:t>14</a:t>
            </a:fld>
            <a:endParaRPr lang="en-US" altLang="fr-FR" sz="900"/>
          </a:p>
        </p:txBody>
      </p:sp>
      <p:sp>
        <p:nvSpPr>
          <p:cNvPr id="6148" name="Rectangle 2">
            <a:extLst>
              <a:ext uri="{FF2B5EF4-FFF2-40B4-BE49-F238E27FC236}">
                <a16:creationId xmlns:a16="http://schemas.microsoft.com/office/drawing/2014/main" id="{8D38A6A6-AA8A-4E8B-8582-08A6D92A7E9C}"/>
              </a:ext>
            </a:extLst>
          </p:cNvPr>
          <p:cNvSpPr>
            <a:spLocks noGrp="1" noChangeArrowheads="1"/>
          </p:cNvSpPr>
          <p:nvPr>
            <p:ph type="title"/>
          </p:nvPr>
        </p:nvSpPr>
        <p:spPr>
          <a:xfrm>
            <a:off x="479376" y="274638"/>
            <a:ext cx="11233248" cy="778098"/>
          </a:xfr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txBody>
          <a:bodyPr>
            <a:normAutofit/>
          </a:bodyPr>
          <a:lstStyle/>
          <a:p>
            <a:r>
              <a:rPr lang="en-US" altLang="fr-FR" dirty="0"/>
              <a:t>Iterative</a:t>
            </a:r>
            <a:r>
              <a:rPr lang="en-US" altLang="fr-FR"/>
              <a:t>/Incremental</a:t>
            </a:r>
            <a:endParaRPr lang="en-US" altLang="fr-FR" dirty="0"/>
          </a:p>
        </p:txBody>
      </p:sp>
      <p:pic>
        <p:nvPicPr>
          <p:cNvPr id="3" name="Picture 2">
            <a:extLst>
              <a:ext uri="{FF2B5EF4-FFF2-40B4-BE49-F238E27FC236}">
                <a16:creationId xmlns:a16="http://schemas.microsoft.com/office/drawing/2014/main" id="{B2D3A101-C918-8645-8249-2E1B253BC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642" y="1988840"/>
            <a:ext cx="5378725" cy="3666852"/>
          </a:xfrm>
          <a:prstGeom prst="rect">
            <a:avLst/>
          </a:prstGeom>
        </p:spPr>
      </p:pic>
      <p:pic>
        <p:nvPicPr>
          <p:cNvPr id="5" name="Picture 4">
            <a:extLst>
              <a:ext uri="{FF2B5EF4-FFF2-40B4-BE49-F238E27FC236}">
                <a16:creationId xmlns:a16="http://schemas.microsoft.com/office/drawing/2014/main" id="{88F78782-8CD6-0849-AE9C-02E69B0B0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5" y="2110284"/>
            <a:ext cx="6056795" cy="3406947"/>
          </a:xfrm>
          <a:prstGeom prst="rect">
            <a:avLst/>
          </a:prstGeom>
        </p:spPr>
      </p:pic>
    </p:spTree>
    <p:extLst>
      <p:ext uri="{BB962C8B-B14F-4D97-AF65-F5344CB8AC3E}">
        <p14:creationId xmlns:p14="http://schemas.microsoft.com/office/powerpoint/2010/main" val="13730464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5024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   </a:t>
            </a:r>
            <a:r>
              <a:rPr lang="en-US" dirty="0">
                <a:solidFill>
                  <a:schemeClr val="bg1"/>
                </a:solidFill>
              </a:rPr>
              <a:t> </a:t>
            </a:r>
            <a:r>
              <a:rPr lang="hr-HR" dirty="0"/>
              <a:t>  </a:t>
            </a:r>
            <a:r>
              <a:rPr lang="en-US" dirty="0"/>
              <a:t>BACKLOG REFINEMENT</a:t>
            </a:r>
            <a:endParaRPr lang="en-GB" dirty="0"/>
          </a:p>
        </p:txBody>
      </p:sp>
      <p:pic>
        <p:nvPicPr>
          <p:cNvPr id="135170" name="Picture 2">
            <a:extLst>
              <a:ext uri="{FF2B5EF4-FFF2-40B4-BE49-F238E27FC236}">
                <a16:creationId xmlns:a16="http://schemas.microsoft.com/office/drawing/2014/main" id="{7621AC79-8775-E544-A0FB-CA31D9558E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501" y="1285245"/>
            <a:ext cx="3702443" cy="2143755"/>
          </a:xfrm>
          <a:prstGeom prst="rect">
            <a:avLst/>
          </a:prstGeom>
          <a:noFill/>
          <a:extLst>
            <a:ext uri="{909E8E84-426E-40DD-AFC4-6F175D3DCCD1}">
              <a14:hiddenFill xmlns:a14="http://schemas.microsoft.com/office/drawing/2010/main">
                <a:solidFill>
                  <a:srgbClr val="FFFFFF"/>
                </a:solidFill>
              </a14:hiddenFill>
            </a:ext>
          </a:extLst>
        </p:spPr>
      </p:pic>
      <p:pic>
        <p:nvPicPr>
          <p:cNvPr id="135172" name="Picture 4">
            <a:extLst>
              <a:ext uri="{FF2B5EF4-FFF2-40B4-BE49-F238E27FC236}">
                <a16:creationId xmlns:a16="http://schemas.microsoft.com/office/drawing/2014/main" id="{19FBE22E-649C-AD4C-B064-D0EC9FE900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6024" y="3564810"/>
            <a:ext cx="3504393" cy="3187825"/>
          </a:xfrm>
          <a:prstGeom prst="rect">
            <a:avLst/>
          </a:prstGeom>
          <a:noFill/>
          <a:extLst>
            <a:ext uri="{909E8E84-426E-40DD-AFC4-6F175D3DCCD1}">
              <a14:hiddenFill xmlns:a14="http://schemas.microsoft.com/office/drawing/2010/main">
                <a:solidFill>
                  <a:srgbClr val="FFFFFF"/>
                </a:solidFill>
              </a14:hiddenFill>
            </a:ext>
          </a:extLst>
        </p:spPr>
      </p:pic>
      <p:pic>
        <p:nvPicPr>
          <p:cNvPr id="135174" name="Picture 6">
            <a:extLst>
              <a:ext uri="{FF2B5EF4-FFF2-40B4-BE49-F238E27FC236}">
                <a16:creationId xmlns:a16="http://schemas.microsoft.com/office/drawing/2014/main" id="{372F133B-EA63-1B42-84DD-4DA56A3E91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1944" y="3727276"/>
            <a:ext cx="60960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135176" name="Picture 8">
            <a:extLst>
              <a:ext uri="{FF2B5EF4-FFF2-40B4-BE49-F238E27FC236}">
                <a16:creationId xmlns:a16="http://schemas.microsoft.com/office/drawing/2014/main" id="{63685EB6-40F5-704E-98BE-950E174B67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0042" y="44624"/>
            <a:ext cx="4864057" cy="367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059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27384"/>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pic>
        <p:nvPicPr>
          <p:cNvPr id="5"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graphicFrame>
        <p:nvGraphicFramePr>
          <p:cNvPr id="3" name="Tabelle 2"/>
          <p:cNvGraphicFramePr>
            <a:graphicFrameLocks noGrp="1"/>
          </p:cNvGraphicFramePr>
          <p:nvPr/>
        </p:nvGraphicFramePr>
        <p:xfrm>
          <a:off x="420915" y="406405"/>
          <a:ext cx="3643086" cy="6174148"/>
        </p:xfrm>
        <a:graphic>
          <a:graphicData uri="http://schemas.openxmlformats.org/drawingml/2006/table">
            <a:tbl>
              <a:tblPr firstRow="1" bandRow="1">
                <a:tableStyleId>{5C22544A-7EE6-4342-B048-85BDC9FD1C3A}</a:tableStyleId>
              </a:tblPr>
              <a:tblGrid>
                <a:gridCol w="537028">
                  <a:extLst>
                    <a:ext uri="{9D8B030D-6E8A-4147-A177-3AD203B41FA5}">
                      <a16:colId xmlns:a16="http://schemas.microsoft.com/office/drawing/2014/main" val="20000"/>
                    </a:ext>
                  </a:extLst>
                </a:gridCol>
                <a:gridCol w="3106058">
                  <a:extLst>
                    <a:ext uri="{9D8B030D-6E8A-4147-A177-3AD203B41FA5}">
                      <a16:colId xmlns:a16="http://schemas.microsoft.com/office/drawing/2014/main" val="20001"/>
                    </a:ext>
                  </a:extLst>
                </a:gridCol>
              </a:tblGrid>
              <a:tr h="406344">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VISION</a:t>
                      </a:r>
                      <a:endParaRPr lang="en-GB" b="1" dirty="0">
                        <a:solidFill>
                          <a:schemeClr val="tx1">
                            <a:lumMod val="65000"/>
                            <a:lumOff val="3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OWNER</a:t>
                      </a:r>
                      <a:endParaRPr lang="en-GB" b="1" dirty="0">
                        <a:solidFill>
                          <a:schemeClr val="tx1">
                            <a:lumMod val="65000"/>
                            <a:lumOff val="35000"/>
                          </a:schemeClr>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86">
                <a:tc>
                  <a:txBody>
                    <a:bodyPr/>
                    <a:lstStyle/>
                    <a:p>
                      <a:r>
                        <a:rPr lang="hr-HR" b="1" dirty="0">
                          <a:solidFill>
                            <a:schemeClr val="tx1">
                              <a:lumMod val="65000"/>
                              <a:lumOff val="35000"/>
                            </a:schemeClr>
                          </a:solidFill>
                        </a:rPr>
                        <a:t>A.</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SCRUM MASTER</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DEVELOPMENT TEAM</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986">
                <a:tc>
                  <a:txBody>
                    <a:bodyPr/>
                    <a:lstStyle/>
                    <a:p>
                      <a:r>
                        <a:rPr lang="hr-HR" b="1" dirty="0">
                          <a:solidFill>
                            <a:schemeClr val="tx1">
                              <a:lumMod val="65000"/>
                              <a:lumOff val="35000"/>
                            </a:schemeClr>
                          </a:solidFill>
                        </a:rPr>
                        <a:t>1.</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PLANNING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GOAL</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986">
                <a:tc>
                  <a:txBody>
                    <a:bodyPr/>
                    <a:lstStyle/>
                    <a:p>
                      <a:r>
                        <a:rPr lang="hr-HR" b="1" dirty="0">
                          <a:solidFill>
                            <a:schemeClr val="tx1">
                              <a:lumMod val="65000"/>
                              <a:lumOff val="35000"/>
                            </a:schemeClr>
                          </a:solidFill>
                        </a:rPr>
                        <a:t>B.</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986">
                <a:tc>
                  <a:txBody>
                    <a:bodyPr/>
                    <a:lstStyle/>
                    <a:p>
                      <a:r>
                        <a:rPr lang="hr-HR" b="1" dirty="0">
                          <a:solidFill>
                            <a:schemeClr val="tx1">
                              <a:lumMod val="65000"/>
                              <a:lumOff val="35000"/>
                            </a:schemeClr>
                          </a:solidFill>
                        </a:rPr>
                        <a:t>2.</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DAILY SCRUM /STAND UP</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BURNDOWN CHART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411986">
                <a:tc>
                  <a:txBody>
                    <a:bodyPr/>
                    <a:lstStyle/>
                    <a:p>
                      <a:r>
                        <a:rPr lang="hr-HR" b="1" dirty="0">
                          <a:solidFill>
                            <a:schemeClr val="bg1"/>
                          </a:solidFill>
                        </a:rPr>
                        <a:t>C.</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PRODUCT INCREMENT</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1986">
                <a:tc>
                  <a:txBody>
                    <a:bodyPr/>
                    <a:lstStyle/>
                    <a:p>
                      <a:r>
                        <a:rPr lang="hr-HR" b="1" dirty="0">
                          <a:solidFill>
                            <a:schemeClr val="bg1"/>
                          </a:solidFill>
                        </a:rPr>
                        <a:t>3.</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 REVIEW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1986">
                <a:tc>
                  <a:txBody>
                    <a:bodyPr/>
                    <a:lstStyle/>
                    <a:p>
                      <a:r>
                        <a:rPr lang="hr-HR" b="1" dirty="0">
                          <a:solidFill>
                            <a:schemeClr val="bg1"/>
                          </a:solidFill>
                        </a:rPr>
                        <a:t>4.</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SPRINT RETROSPECTIVE</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649086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76002"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C   </a:t>
            </a:r>
            <a:r>
              <a:rPr lang="en-GB" dirty="0"/>
              <a:t>INCREMENT – “VERSION OF THE PRODUCT”</a:t>
            </a:r>
          </a:p>
        </p:txBody>
      </p:sp>
      <p:pic>
        <p:nvPicPr>
          <p:cNvPr id="4" name="Inhaltsplatzhalt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615805" y="2018835"/>
            <a:ext cx="3633088" cy="3700368"/>
          </a:xfrm>
        </p:spPr>
      </p:pic>
      <p:sp>
        <p:nvSpPr>
          <p:cNvPr id="5" name="Inhaltsplatzhalter 4"/>
          <p:cNvSpPr>
            <a:spLocks noGrp="1"/>
          </p:cNvSpPr>
          <p:nvPr>
            <p:ph sz="half" idx="2"/>
          </p:nvPr>
        </p:nvSpPr>
        <p:spPr/>
        <p:txBody>
          <a:bodyPr>
            <a:normAutofit fontScale="85000" lnSpcReduction="20000"/>
          </a:bodyPr>
          <a:lstStyle/>
          <a:p>
            <a:pPr marL="0" indent="0">
              <a:buNone/>
            </a:pPr>
            <a:r>
              <a:rPr lang="en-US" b="1" dirty="0"/>
              <a:t>An Increment is a concrete stepping stone toward the Product Goal. Each Increment is additive to all prior Increments and thoroughly verified, ensuring that all Increments work together. </a:t>
            </a:r>
            <a:endParaRPr lang="hr-HR" b="1" dirty="0"/>
          </a:p>
          <a:p>
            <a:pPr marL="0" indent="0">
              <a:buNone/>
            </a:pPr>
            <a:endParaRPr lang="hr-HR" b="1" dirty="0"/>
          </a:p>
          <a:p>
            <a:r>
              <a:rPr lang="en-GB" i="1" dirty="0"/>
              <a:t>The Increment is the sum of all the Product Backlog items completed during a Sprint and the value of the increments of all previous Sprints. At the end of a Sprint, the new Increment must be "Done" – i.e. in useable condition and meet the Definition of Done (</a:t>
            </a:r>
            <a:r>
              <a:rPr lang="en-GB" i="1" dirty="0" err="1"/>
              <a:t>DoD</a:t>
            </a:r>
            <a:r>
              <a:rPr lang="en-GB" i="1" dirty="0"/>
              <a:t>).</a:t>
            </a:r>
          </a:p>
          <a:p>
            <a:pPr marL="0" indent="0">
              <a:buNone/>
            </a:pPr>
            <a:endParaRPr lang="en-GB" dirty="0"/>
          </a:p>
          <a:p>
            <a:r>
              <a:rPr lang="en-GB" i="1" dirty="0"/>
              <a:t>*Sum of all Increments - as a whole - form a product.</a:t>
            </a:r>
            <a:endParaRPr lang="en-GB" dirty="0"/>
          </a:p>
          <a:p>
            <a:pPr marL="0" indent="0">
              <a:buNone/>
            </a:pPr>
            <a:endParaRPr lang="en-GB" dirty="0"/>
          </a:p>
        </p:txBody>
      </p:sp>
      <p:cxnSp>
        <p:nvCxnSpPr>
          <p:cNvPr id="7" name="Gerader Verbinder 6"/>
          <p:cNvCxnSpPr/>
          <p:nvPr/>
        </p:nvCxnSpPr>
        <p:spPr>
          <a:xfrm>
            <a:off x="5267460" y="1764406"/>
            <a:ext cx="38636" cy="4402841"/>
          </a:xfrm>
          <a:prstGeom prst="line">
            <a:avLst/>
          </a:prstGeom>
          <a:ln w="38100">
            <a:solidFill>
              <a:srgbClr val="0581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9528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lipse 8"/>
          <p:cNvSpPr/>
          <p:nvPr/>
        </p:nvSpPr>
        <p:spPr>
          <a:xfrm>
            <a:off x="758218"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92969" y="2039026"/>
            <a:ext cx="5181600" cy="3085031"/>
          </a:xfrm>
        </p:spPr>
      </p:pic>
      <p:sp>
        <p:nvSpPr>
          <p:cNvPr id="2" name="Titel 1"/>
          <p:cNvSpPr>
            <a:spLocks noGrp="1"/>
          </p:cNvSpPr>
          <p:nvPr>
            <p:ph type="title"/>
          </p:nvPr>
        </p:nvSpPr>
        <p:spPr/>
        <p:txBody>
          <a:bodyPr/>
          <a:lstStyle/>
          <a:p>
            <a:r>
              <a:rPr lang="hr-HR" dirty="0">
                <a:solidFill>
                  <a:schemeClr val="bg1"/>
                </a:solidFill>
              </a:rPr>
              <a:t>3</a:t>
            </a:r>
            <a:r>
              <a:rPr lang="en-US" dirty="0"/>
              <a:t>  </a:t>
            </a:r>
            <a:r>
              <a:rPr lang="hr-HR" dirty="0"/>
              <a:t>  </a:t>
            </a:r>
            <a:r>
              <a:rPr lang="en-US" dirty="0"/>
              <a:t>SPRINT REVIEW</a:t>
            </a:r>
            <a:endParaRPr lang="en-GB" dirty="0"/>
          </a:p>
        </p:txBody>
      </p:sp>
      <p:sp>
        <p:nvSpPr>
          <p:cNvPr id="8" name="Pfeil nach unten 7"/>
          <p:cNvSpPr/>
          <p:nvPr/>
        </p:nvSpPr>
        <p:spPr>
          <a:xfrm rot="10800000">
            <a:off x="8171645" y="5124057"/>
            <a:ext cx="1030310" cy="1043189"/>
          </a:xfrm>
          <a:prstGeom prst="downArrow">
            <a:avLst/>
          </a:prstGeom>
          <a:solidFill>
            <a:srgbClr val="FF9933"/>
          </a:solid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nhaltsplatzhalt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24889" y="3747806"/>
            <a:ext cx="2713612" cy="2327714"/>
          </a:xfrm>
        </p:spPr>
      </p:pic>
      <p:sp>
        <p:nvSpPr>
          <p:cNvPr id="3" name="Rechteck 2"/>
          <p:cNvSpPr/>
          <p:nvPr/>
        </p:nvSpPr>
        <p:spPr>
          <a:xfrm>
            <a:off x="838200" y="1938073"/>
            <a:ext cx="442926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GB"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inspect</a:t>
            </a:r>
            <a:r>
              <a:rPr kumimoji="0" lang="hr-H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ing</a:t>
            </a:r>
            <a:r>
              <a:rPr kumimoji="0" lang="en-GB"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hr-H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Product </a:t>
            </a:r>
            <a:r>
              <a:rPr kumimoji="0" lang="en-GB"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Increment and adapt</a:t>
            </a:r>
            <a:r>
              <a:rPr kumimoji="0" lang="hr-H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ing</a:t>
            </a:r>
            <a:r>
              <a:rPr kumimoji="0" lang="en-GB"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Product Backlog if needed</a:t>
            </a:r>
            <a:r>
              <a:rPr kumimoji="0" lang="hr-H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7" name="Gerader Verbinder 6"/>
          <p:cNvCxnSpPr/>
          <p:nvPr/>
        </p:nvCxnSpPr>
        <p:spPr>
          <a:xfrm>
            <a:off x="5267460" y="1764406"/>
            <a:ext cx="38636" cy="4402841"/>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25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2732"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3</a:t>
            </a:r>
            <a:r>
              <a:rPr lang="hr-HR" dirty="0"/>
              <a:t>  </a:t>
            </a:r>
            <a:r>
              <a:rPr lang="en-US" dirty="0"/>
              <a:t>  SPRINT REVIEW</a:t>
            </a:r>
            <a:endParaRPr lang="en-GB" dirty="0"/>
          </a:p>
        </p:txBody>
      </p:sp>
      <p:sp>
        <p:nvSpPr>
          <p:cNvPr id="3" name="Inhaltsplatzhalter 2"/>
          <p:cNvSpPr>
            <a:spLocks noGrp="1"/>
          </p:cNvSpPr>
          <p:nvPr>
            <p:ph sz="half" idx="1"/>
          </p:nvPr>
        </p:nvSpPr>
        <p:spPr/>
        <p:txBody>
          <a:bodyPr>
            <a:normAutofit fontScale="92500" lnSpcReduction="20000"/>
          </a:bodyPr>
          <a:lstStyle/>
          <a:p>
            <a:pPr marL="0" indent="0">
              <a:buNone/>
            </a:pPr>
            <a:r>
              <a:rPr lang="en-GB" b="1" dirty="0"/>
              <a:t>A Sprint Review is held at the end of the Sprint to show what is accomplished, inspect the Increment and adapt the Product Backlog if needed</a:t>
            </a:r>
            <a:r>
              <a:rPr lang="en-GB" dirty="0"/>
              <a:t> i.e. </a:t>
            </a:r>
            <a:endParaRPr lang="hr-HR" dirty="0"/>
          </a:p>
          <a:p>
            <a:r>
              <a:rPr lang="en-GB" dirty="0"/>
              <a:t>demonstrate results of sprint</a:t>
            </a:r>
            <a:endParaRPr lang="hr-HR" dirty="0"/>
          </a:p>
          <a:p>
            <a:r>
              <a:rPr lang="hr-HR" dirty="0"/>
              <a:t>discuss </a:t>
            </a:r>
            <a:r>
              <a:rPr lang="en-US" dirty="0"/>
              <a:t>progress toward the Product Goal</a:t>
            </a:r>
            <a:endParaRPr lang="hr-HR" dirty="0"/>
          </a:p>
          <a:p>
            <a:r>
              <a:rPr lang="en-GB" dirty="0"/>
              <a:t>discuss product and adjust product backlog</a:t>
            </a:r>
            <a:endParaRPr lang="hr-HR" dirty="0"/>
          </a:p>
          <a:p>
            <a:r>
              <a:rPr lang="en-GB" dirty="0"/>
              <a:t>collaborate on the next goals</a:t>
            </a:r>
            <a:endParaRPr lang="hr-HR" dirty="0"/>
          </a:p>
          <a:p>
            <a:r>
              <a:rPr lang="en-GB" dirty="0"/>
              <a:t>review timeline</a:t>
            </a:r>
            <a:endParaRPr lang="hr-HR" dirty="0"/>
          </a:p>
          <a:p>
            <a:r>
              <a:rPr lang="en-GB" dirty="0"/>
              <a:t>Budget</a:t>
            </a:r>
            <a:endParaRPr lang="hr-HR" dirty="0"/>
          </a:p>
          <a:p>
            <a:r>
              <a:rPr lang="en-GB" dirty="0"/>
              <a:t>release plan.</a:t>
            </a:r>
          </a:p>
        </p:txBody>
      </p:sp>
      <p:sp>
        <p:nvSpPr>
          <p:cNvPr id="4" name="Inhaltsplatzhalter 3"/>
          <p:cNvSpPr>
            <a:spLocks noGrp="1"/>
          </p:cNvSpPr>
          <p:nvPr>
            <p:ph sz="half" idx="2"/>
          </p:nvPr>
        </p:nvSpPr>
        <p:spPr/>
        <p:txBody>
          <a:bodyPr>
            <a:normAutofit fontScale="92500" lnSpcReduction="20000"/>
          </a:bodyPr>
          <a:lstStyle/>
          <a:p>
            <a:r>
              <a:rPr lang="en-GB" dirty="0"/>
              <a:t>When: Last day each sprint before Sprint retrospective</a:t>
            </a:r>
          </a:p>
          <a:p>
            <a:r>
              <a:rPr lang="en-GB" dirty="0"/>
              <a:t>Duration: 1 hour for every week of sprint</a:t>
            </a:r>
            <a:r>
              <a:rPr lang="hr-HR" dirty="0"/>
              <a:t> (max 4 hours)</a:t>
            </a:r>
            <a:endParaRPr lang="en-GB" dirty="0"/>
          </a:p>
          <a:p>
            <a:r>
              <a:rPr lang="en-GB" dirty="0"/>
              <a:t>Who: </a:t>
            </a:r>
            <a:r>
              <a:rPr lang="hr-HR" dirty="0"/>
              <a:t>Scrum team</a:t>
            </a:r>
            <a:r>
              <a:rPr lang="en-GB" dirty="0"/>
              <a:t>, stakeholders</a:t>
            </a:r>
          </a:p>
          <a:p>
            <a:endParaRPr lang="en-GB" dirty="0"/>
          </a:p>
        </p:txBody>
      </p:sp>
      <p:pic>
        <p:nvPicPr>
          <p:cNvPr id="6" name="Inhaltsplatzhalt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005" y="4001294"/>
            <a:ext cx="2871989" cy="2463568"/>
          </a:xfrm>
          <a:prstGeom prst="rect">
            <a:avLst/>
          </a:prstGeom>
        </p:spPr>
      </p:pic>
    </p:spTree>
    <p:extLst>
      <p:ext uri="{BB962C8B-B14F-4D97-AF65-F5344CB8AC3E}">
        <p14:creationId xmlns:p14="http://schemas.microsoft.com/office/powerpoint/2010/main" val="15781184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2732"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3</a:t>
            </a:r>
            <a:r>
              <a:rPr lang="hr-HR" dirty="0">
                <a:solidFill>
                  <a:schemeClr val="bg1"/>
                </a:solidFill>
              </a:rPr>
              <a:t> </a:t>
            </a:r>
            <a:r>
              <a:rPr lang="en-US" dirty="0"/>
              <a:t>  SPRINT REVIEW</a:t>
            </a:r>
            <a:r>
              <a:rPr lang="hr-HR" dirty="0"/>
              <a:t> - AGENDA</a:t>
            </a:r>
            <a:endParaRPr lang="en-GB"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927957285"/>
              </p:ext>
            </p:extLst>
          </p:nvPr>
        </p:nvGraphicFramePr>
        <p:xfrm>
          <a:off x="479376" y="1426609"/>
          <a:ext cx="5401816" cy="5218018"/>
        </p:xfrm>
        <a:graphic>
          <a:graphicData uri="http://schemas.openxmlformats.org/drawingml/2006/table">
            <a:tbl>
              <a:tblPr firstRow="1" firstCol="1" bandRow="1">
                <a:tableStyleId>{793D81CF-94F2-401A-BA57-92F5A7B2D0C5}</a:tableStyleId>
              </a:tblPr>
              <a:tblGrid>
                <a:gridCol w="5401816">
                  <a:extLst>
                    <a:ext uri="{9D8B030D-6E8A-4147-A177-3AD203B41FA5}">
                      <a16:colId xmlns:a16="http://schemas.microsoft.com/office/drawing/2014/main" val="20000"/>
                    </a:ext>
                  </a:extLst>
                </a:gridCol>
              </a:tblGrid>
              <a:tr h="349727">
                <a:tc>
                  <a:txBody>
                    <a:bodyPr/>
                    <a:lstStyle/>
                    <a:p>
                      <a:pPr marL="0" marR="0" algn="ctr">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Agenda</a:t>
                      </a:r>
                      <a:endParaRPr lang="en-GB" sz="2000" dirty="0">
                        <a:effectLst/>
                        <a:latin typeface="Arial" panose="020B0604020202020204" pitchFamily="34" charset="0"/>
                        <a:ea typeface="Calibri" panose="020F0502020204030204" pitchFamily="34" charset="0"/>
                        <a:cs typeface="Arial" panose="020B0604020202020204" pitchFamily="34" charset="0"/>
                      </a:endParaRPr>
                    </a:p>
                  </a:txBody>
                  <a:tcPr marL="109279" marR="109279"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0000"/>
                  </a:ext>
                </a:extLst>
              </a:tr>
              <a:tr h="4008913">
                <a:tc>
                  <a:txBody>
                    <a:bodyPr/>
                    <a:lstStyle/>
                    <a:p>
                      <a:pPr marL="0" marR="0">
                        <a:lnSpc>
                          <a:spcPct val="107000"/>
                        </a:lnSpc>
                        <a:spcBef>
                          <a:spcPts val="0"/>
                        </a:spcBef>
                        <a:spcAft>
                          <a:spcPts val="0"/>
                        </a:spcAft>
                      </a:pPr>
                      <a:r>
                        <a:rPr lang="en-GB" sz="2000" dirty="0">
                          <a:effectLst/>
                          <a:latin typeface="Arial" panose="020B060402020202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Review meeting agenda and guidelines                                                                                                                                                                                                                                                                                                                                                                                                                                                                                                                                                                                                                                                                                                                                                                                                                                                                                                                                                                                                                                                                                                                                                                                                                                                                                                                                                                                                                                                                                                                                                                                                                                                                                  </a:t>
                      </a:r>
                    </a:p>
                    <a:p>
                      <a:pPr marL="342900" marR="0" lvl="0" indent="-342900">
                        <a:lnSpc>
                          <a:spcPct val="107000"/>
                        </a:lnSpc>
                        <a:spcBef>
                          <a:spcPts val="0"/>
                        </a:spcBef>
                        <a:spcAft>
                          <a:spcPts val="0"/>
                        </a:spcAft>
                        <a:buFont typeface="Symbol" panose="05050102010706020507" pitchFamily="18" charset="2"/>
                        <a:buChar char=""/>
                      </a:pPr>
                      <a:r>
                        <a:rPr lang="hr-HR" sz="2000" b="0" dirty="0">
                          <a:effectLst/>
                          <a:latin typeface="Arial" panose="020B0604020202020204" pitchFamily="34" charset="0"/>
                          <a:cs typeface="Arial" panose="020B0604020202020204" pitchFamily="34" charset="0"/>
                        </a:rPr>
                        <a:t>Development t</a:t>
                      </a:r>
                      <a:r>
                        <a:rPr lang="en-GB" sz="2000" b="0" dirty="0" err="1">
                          <a:effectLst/>
                          <a:latin typeface="Arial" panose="020B0604020202020204" pitchFamily="34" charset="0"/>
                          <a:cs typeface="Arial" panose="020B0604020202020204" pitchFamily="34" charset="0"/>
                        </a:rPr>
                        <a:t>eam</a:t>
                      </a:r>
                      <a:r>
                        <a:rPr lang="en-GB" sz="2000" b="0" dirty="0">
                          <a:effectLst/>
                          <a:latin typeface="Arial" panose="020B0604020202020204" pitchFamily="34" charset="0"/>
                          <a:cs typeface="Arial" panose="020B0604020202020204" pitchFamily="34" charset="0"/>
                        </a:rPr>
                        <a:t> walkthrough of completed functionality with product owner </a:t>
                      </a:r>
                    </a:p>
                    <a:p>
                      <a:pPr marL="342900" marR="0" lvl="0" indent="-342900">
                        <a:lnSpc>
                          <a:spcPct val="107000"/>
                        </a:lnSpc>
                        <a:spcBef>
                          <a:spcPts val="0"/>
                        </a:spcBef>
                        <a:spcAft>
                          <a:spcPts val="0"/>
                        </a:spcAft>
                        <a:buFont typeface="Symbol" panose="05050102010706020507" pitchFamily="18" charset="2"/>
                        <a:buChar char=""/>
                      </a:pPr>
                      <a:r>
                        <a:rPr lang="hr-HR" sz="2000" b="0" dirty="0">
                          <a:effectLst/>
                          <a:latin typeface="Arial" panose="020B0604020202020204" pitchFamily="34" charset="0"/>
                          <a:cs typeface="Arial" panose="020B0604020202020204" pitchFamily="34" charset="0"/>
                        </a:rPr>
                        <a:t>Development</a:t>
                      </a:r>
                      <a:r>
                        <a:rPr lang="hr-HR" sz="2000" b="0" baseline="0" dirty="0">
                          <a:effectLst/>
                          <a:latin typeface="Arial" panose="020B0604020202020204" pitchFamily="34" charset="0"/>
                          <a:cs typeface="Arial" panose="020B0604020202020204" pitchFamily="34" charset="0"/>
                        </a:rPr>
                        <a:t> t</a:t>
                      </a:r>
                      <a:r>
                        <a:rPr lang="en-GB" sz="2000" b="0" dirty="0" err="1">
                          <a:effectLst/>
                          <a:latin typeface="Arial" panose="020B0604020202020204" pitchFamily="34" charset="0"/>
                          <a:cs typeface="Arial" panose="020B0604020202020204" pitchFamily="34" charset="0"/>
                        </a:rPr>
                        <a:t>eam</a:t>
                      </a:r>
                      <a:r>
                        <a:rPr lang="en-GB" sz="2000" b="0" dirty="0">
                          <a:effectLst/>
                          <a:latin typeface="Arial" panose="020B0604020202020204" pitchFamily="34" charset="0"/>
                          <a:cs typeface="Arial" panose="020B0604020202020204" pitchFamily="34" charset="0"/>
                        </a:rPr>
                        <a:t> demonstrates working software to stakeholders </a:t>
                      </a:r>
                    </a:p>
                    <a:p>
                      <a:pPr marL="342900" marR="0" lvl="0" indent="-342900">
                        <a:lnSpc>
                          <a:spcPct val="107000"/>
                        </a:lnSpc>
                        <a:spcBef>
                          <a:spcPts val="0"/>
                        </a:spcBef>
                        <a:spcAft>
                          <a:spcPts val="0"/>
                        </a:spcAft>
                        <a:buFont typeface="Symbol" panose="05050102010706020507" pitchFamily="18" charset="2"/>
                        <a:buChar char=""/>
                      </a:pPr>
                      <a:r>
                        <a:rPr lang="hr-HR" sz="2000" b="0" dirty="0">
                          <a:effectLst/>
                          <a:latin typeface="Arial" panose="020B0604020202020204" pitchFamily="34" charset="0"/>
                          <a:cs typeface="Arial" panose="020B0604020202020204" pitchFamily="34" charset="0"/>
                        </a:rPr>
                        <a:t>Development</a:t>
                      </a:r>
                      <a:r>
                        <a:rPr lang="hr-HR" sz="2000" b="0" baseline="0" dirty="0">
                          <a:effectLst/>
                          <a:latin typeface="Arial" panose="020B0604020202020204" pitchFamily="34" charset="0"/>
                          <a:cs typeface="Arial" panose="020B0604020202020204" pitchFamily="34" charset="0"/>
                        </a:rPr>
                        <a:t> t</a:t>
                      </a:r>
                      <a:r>
                        <a:rPr lang="en-GB" sz="2000" b="0" dirty="0" err="1">
                          <a:effectLst/>
                          <a:latin typeface="Arial" panose="020B0604020202020204" pitchFamily="34" charset="0"/>
                          <a:cs typeface="Arial" panose="020B0604020202020204" pitchFamily="34" charset="0"/>
                        </a:rPr>
                        <a:t>eam</a:t>
                      </a:r>
                      <a:r>
                        <a:rPr lang="en-GB" sz="2000" b="0" dirty="0">
                          <a:effectLst/>
                          <a:latin typeface="Arial" panose="020B0604020202020204" pitchFamily="34" charset="0"/>
                          <a:cs typeface="Arial" panose="020B0604020202020204" pitchFamily="34" charset="0"/>
                        </a:rPr>
                        <a:t> discusses incomplete user stories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Product owner moves/splits/re-prioritizes the backlog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Product owner closes the sprint and accepts relevant functionality (if it wasn’t accepted during the sprint) </a:t>
                      </a:r>
                    </a:p>
                    <a:p>
                      <a:pPr marL="342900" marR="0" lvl="0" indent="-342900">
                        <a:lnSpc>
                          <a:spcPct val="107000"/>
                        </a:lnSpc>
                        <a:spcBef>
                          <a:spcPts val="0"/>
                        </a:spcBef>
                        <a:spcAft>
                          <a:spcPts val="0"/>
                        </a:spcAft>
                        <a:buFont typeface="Symbol" panose="05050102010706020507" pitchFamily="18" charset="2"/>
                        <a:buChar char=""/>
                      </a:pPr>
                      <a:r>
                        <a:rPr lang="en-GB" sz="2000" b="0" dirty="0">
                          <a:effectLst/>
                          <a:latin typeface="Arial" panose="020B0604020202020204" pitchFamily="34" charset="0"/>
                          <a:cs typeface="Arial" panose="020B0604020202020204" pitchFamily="34" charset="0"/>
                        </a:rPr>
                        <a:t>Open actions/impediments are noted </a:t>
                      </a:r>
                    </a:p>
                    <a:p>
                      <a:pPr marL="457200" marR="0">
                        <a:lnSpc>
                          <a:spcPct val="107000"/>
                        </a:lnSpc>
                        <a:spcBef>
                          <a:spcPts val="0"/>
                        </a:spcBef>
                        <a:spcAft>
                          <a:spcPts val="0"/>
                        </a:spcAft>
                      </a:pPr>
                      <a:r>
                        <a:rPr lang="en-GB" sz="2000" b="0" dirty="0">
                          <a:effectLst/>
                          <a:latin typeface="Arial" panose="020B0604020202020204" pitchFamily="34" charset="0"/>
                          <a:cs typeface="Arial" panose="020B0604020202020204" pitchFamily="34" charset="0"/>
                        </a:rPr>
                        <a:t> </a:t>
                      </a:r>
                      <a:endParaRPr lang="en-GB" sz="2000" b="0" dirty="0">
                        <a:effectLst/>
                        <a:latin typeface="Arial" panose="020B0604020202020204" pitchFamily="34" charset="0"/>
                        <a:ea typeface="Calibri" panose="020F0502020204030204" pitchFamily="34" charset="0"/>
                        <a:cs typeface="Arial" panose="020B0604020202020204" pitchFamily="34" charset="0"/>
                      </a:endParaRPr>
                    </a:p>
                  </a:txBody>
                  <a:tcPr marL="109279" marR="109279"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37218" name="Picture 2">
            <a:extLst>
              <a:ext uri="{FF2B5EF4-FFF2-40B4-BE49-F238E27FC236}">
                <a16:creationId xmlns:a16="http://schemas.microsoft.com/office/drawing/2014/main" id="{08BB21B6-E1D4-1B47-98A8-D87EB0568D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1151" y="836712"/>
            <a:ext cx="6103521" cy="59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0607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856" y="2634428"/>
            <a:ext cx="3028682" cy="2703717"/>
          </a:xfrm>
          <a:prstGeom prst="rect">
            <a:avLst/>
          </a:prstGeom>
        </p:spPr>
      </p:pic>
      <p:sp>
        <p:nvSpPr>
          <p:cNvPr id="9" name="Ellipse 8"/>
          <p:cNvSpPr/>
          <p:nvPr/>
        </p:nvSpPr>
        <p:spPr>
          <a:xfrm>
            <a:off x="772732"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nhaltsplatzhalt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92969" y="2039026"/>
            <a:ext cx="5181600" cy="3085031"/>
          </a:xfrm>
        </p:spPr>
      </p:pic>
      <p:sp>
        <p:nvSpPr>
          <p:cNvPr id="2" name="Titel 1"/>
          <p:cNvSpPr>
            <a:spLocks noGrp="1"/>
          </p:cNvSpPr>
          <p:nvPr>
            <p:ph type="title"/>
          </p:nvPr>
        </p:nvSpPr>
        <p:spPr/>
        <p:txBody>
          <a:bodyPr/>
          <a:lstStyle/>
          <a:p>
            <a:r>
              <a:rPr lang="hr-HR" dirty="0">
                <a:solidFill>
                  <a:schemeClr val="bg1"/>
                </a:solidFill>
              </a:rPr>
              <a:t>4</a:t>
            </a:r>
            <a:r>
              <a:rPr lang="en-US" dirty="0"/>
              <a:t>  </a:t>
            </a:r>
            <a:r>
              <a:rPr lang="hr-HR" dirty="0"/>
              <a:t>  </a:t>
            </a:r>
            <a:r>
              <a:rPr lang="en-US" dirty="0"/>
              <a:t>SPRINT </a:t>
            </a:r>
            <a:r>
              <a:rPr lang="hr-HR" dirty="0"/>
              <a:t>RETROSPECTIVE</a:t>
            </a:r>
            <a:endParaRPr lang="en-GB" dirty="0"/>
          </a:p>
        </p:txBody>
      </p:sp>
      <p:sp>
        <p:nvSpPr>
          <p:cNvPr id="8" name="Pfeil nach unten 7"/>
          <p:cNvSpPr/>
          <p:nvPr/>
        </p:nvSpPr>
        <p:spPr>
          <a:xfrm rot="10800000">
            <a:off x="6806487" y="5124057"/>
            <a:ext cx="1030310" cy="1043189"/>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hteck 2"/>
          <p:cNvSpPr/>
          <p:nvPr/>
        </p:nvSpPr>
        <p:spPr>
          <a:xfrm>
            <a:off x="838200" y="1618765"/>
            <a:ext cx="419851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2000" b="1" i="0" u="none" strike="noStrike" kern="1200" cap="none" spc="0" normalizeH="0" baseline="0" noProof="0" dirty="0">
                <a:ln>
                  <a:noFill/>
                </a:ln>
                <a:solidFill>
                  <a:prstClr val="black"/>
                </a:solidFill>
                <a:effectLst/>
                <a:uLnTx/>
                <a:uFillTx/>
                <a:latin typeface="Calibri" panose="020F0502020204030204"/>
                <a:ea typeface="+mn-ea"/>
                <a:cs typeface="+mn-cs"/>
              </a:rPr>
              <a:t>„ ... Goos &amp; bads - </a:t>
            </a: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honest discussion about what worked well and </a:t>
            </a:r>
            <a:r>
              <a:rPr kumimoji="0" lang="hr-HR" sz="2000" b="1" i="0" u="none" strike="noStrike" kern="1200" cap="none" spc="0" normalizeH="0" baseline="0" noProof="0" dirty="0">
                <a:ln>
                  <a:noFill/>
                </a:ln>
                <a:solidFill>
                  <a:prstClr val="black"/>
                </a:solidFill>
                <a:effectLst/>
                <a:uLnTx/>
                <a:uFillTx/>
                <a:latin typeface="Calibri" panose="020F0502020204030204"/>
                <a:ea typeface="+mn-ea"/>
                <a:cs typeface="+mn-cs"/>
              </a:rPr>
              <a:t>what </a:t>
            </a: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didn’t work well</a:t>
            </a:r>
            <a:r>
              <a:rPr kumimoji="0" lang="hr-HR" sz="20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Gerader Verbinder 6"/>
          <p:cNvCxnSpPr/>
          <p:nvPr/>
        </p:nvCxnSpPr>
        <p:spPr>
          <a:xfrm>
            <a:off x="5267460" y="1764406"/>
            <a:ext cx="38636" cy="4402841"/>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sp>
        <p:nvSpPr>
          <p:cNvPr id="4" name="Rechteck 3"/>
          <p:cNvSpPr/>
          <p:nvPr/>
        </p:nvSpPr>
        <p:spPr>
          <a:xfrm>
            <a:off x="772732" y="5609413"/>
            <a:ext cx="426398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Scrum Team to inspect the past Sprint and plan for improvements to be enacted during the next Sprint.</a:t>
            </a:r>
            <a:endPar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464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4697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4 </a:t>
            </a:r>
            <a:r>
              <a:rPr lang="en-US" dirty="0"/>
              <a:t> </a:t>
            </a:r>
            <a:r>
              <a:rPr lang="hr-HR" dirty="0"/>
              <a:t>  </a:t>
            </a:r>
            <a:r>
              <a:rPr lang="en-US" dirty="0"/>
              <a:t>SPRINT RETROSPECTIVE</a:t>
            </a:r>
            <a:endParaRPr lang="en-GB" dirty="0"/>
          </a:p>
        </p:txBody>
      </p:sp>
      <p:sp>
        <p:nvSpPr>
          <p:cNvPr id="3" name="Inhaltsplatzhalter 2"/>
          <p:cNvSpPr>
            <a:spLocks noGrp="1"/>
          </p:cNvSpPr>
          <p:nvPr>
            <p:ph sz="half" idx="1"/>
          </p:nvPr>
        </p:nvSpPr>
        <p:spPr>
          <a:xfrm>
            <a:off x="838200" y="1196752"/>
            <a:ext cx="5181600" cy="4351338"/>
          </a:xfrm>
        </p:spPr>
        <p:txBody>
          <a:bodyPr>
            <a:normAutofit fontScale="92500" lnSpcReduction="20000"/>
          </a:bodyPr>
          <a:lstStyle/>
          <a:p>
            <a:pPr marL="0" indent="0">
              <a:buNone/>
            </a:pPr>
            <a:r>
              <a:rPr lang="en-GB" b="1" dirty="0"/>
              <a:t>“Goods &amp; </a:t>
            </a:r>
            <a:r>
              <a:rPr lang="en-GB" b="1" dirty="0" err="1"/>
              <a:t>Bads</a:t>
            </a:r>
            <a:r>
              <a:rPr lang="en-GB" b="1" dirty="0"/>
              <a:t>”: </a:t>
            </a:r>
            <a:endParaRPr lang="en-GB" dirty="0"/>
          </a:p>
          <a:p>
            <a:pPr marL="0" indent="0">
              <a:buNone/>
            </a:pPr>
            <a:r>
              <a:rPr lang="en-GB" b="1" dirty="0"/>
              <a:t>Sprint retrospective is an event for the </a:t>
            </a:r>
            <a:r>
              <a:rPr lang="hr-HR" b="1" dirty="0"/>
              <a:t>Scrum </a:t>
            </a:r>
            <a:r>
              <a:rPr lang="en-GB" b="1" dirty="0"/>
              <a:t>team to reflect - honest discussion about what worked well and </a:t>
            </a:r>
            <a:r>
              <a:rPr lang="hr-HR" b="1" dirty="0"/>
              <a:t>what </a:t>
            </a:r>
            <a:r>
              <a:rPr lang="en-GB" b="1" dirty="0"/>
              <a:t>didn’t work well. It encourages self-improvement and transparency.</a:t>
            </a:r>
            <a:endParaRPr lang="hr-HR" b="1" dirty="0"/>
          </a:p>
          <a:p>
            <a:pPr marL="0" indent="0">
              <a:buNone/>
            </a:pPr>
            <a:r>
              <a:rPr lang="en-US" dirty="0"/>
              <a:t>All team members identify what went well and what can be improved </a:t>
            </a:r>
            <a:r>
              <a:rPr lang="hr-HR" dirty="0"/>
              <a:t>e.g.</a:t>
            </a:r>
          </a:p>
          <a:p>
            <a:pPr lvl="1"/>
            <a:r>
              <a:rPr lang="en-US" dirty="0"/>
              <a:t>Processes </a:t>
            </a:r>
            <a:endParaRPr lang="hr-HR" dirty="0"/>
          </a:p>
          <a:p>
            <a:pPr lvl="1"/>
            <a:r>
              <a:rPr lang="en-US" dirty="0"/>
              <a:t>Communication </a:t>
            </a:r>
            <a:endParaRPr lang="hr-HR" dirty="0"/>
          </a:p>
          <a:p>
            <a:pPr lvl="1"/>
            <a:r>
              <a:rPr lang="en-US" dirty="0"/>
              <a:t>Environment </a:t>
            </a:r>
            <a:endParaRPr lang="hr-HR" dirty="0"/>
          </a:p>
          <a:p>
            <a:pPr lvl="1"/>
            <a:r>
              <a:rPr lang="en-US" dirty="0"/>
              <a:t>Artefacts </a:t>
            </a:r>
            <a:endParaRPr lang="hr-HR" dirty="0"/>
          </a:p>
          <a:p>
            <a:pPr lvl="1"/>
            <a:r>
              <a:rPr lang="en-US" dirty="0"/>
              <a:t>Tools </a:t>
            </a:r>
            <a:endParaRPr lang="hr-HR" dirty="0"/>
          </a:p>
          <a:p>
            <a:pPr lvl="1"/>
            <a:r>
              <a:rPr lang="en-US" dirty="0"/>
              <a:t>Team dynamics </a:t>
            </a:r>
            <a:endParaRPr lang="hr-HR" b="1" dirty="0"/>
          </a:p>
          <a:p>
            <a:pPr marL="0" indent="0">
              <a:buNone/>
            </a:pPr>
            <a:endParaRPr lang="hr-HR" b="1" dirty="0"/>
          </a:p>
        </p:txBody>
      </p:sp>
      <p:sp>
        <p:nvSpPr>
          <p:cNvPr id="4" name="Inhaltsplatzhalter 3"/>
          <p:cNvSpPr>
            <a:spLocks noGrp="1"/>
          </p:cNvSpPr>
          <p:nvPr>
            <p:ph sz="half" idx="2"/>
          </p:nvPr>
        </p:nvSpPr>
        <p:spPr>
          <a:xfrm>
            <a:off x="767408" y="5342358"/>
            <a:ext cx="5181600" cy="1471018"/>
          </a:xfrm>
        </p:spPr>
        <p:txBody>
          <a:bodyPr>
            <a:normAutofit fontScale="92500" lnSpcReduction="20000"/>
          </a:bodyPr>
          <a:lstStyle/>
          <a:p>
            <a:r>
              <a:rPr lang="en-GB" sz="2000" dirty="0"/>
              <a:t>When: Last day each sprint after Sprint review</a:t>
            </a:r>
          </a:p>
          <a:p>
            <a:r>
              <a:rPr lang="en-GB" sz="2000" dirty="0"/>
              <a:t>Duration: </a:t>
            </a:r>
            <a:r>
              <a:rPr lang="hr-HR" sz="2000" dirty="0"/>
              <a:t>max 3 </a:t>
            </a:r>
            <a:r>
              <a:rPr lang="en-GB" sz="2000" dirty="0"/>
              <a:t>hours</a:t>
            </a:r>
          </a:p>
          <a:p>
            <a:r>
              <a:rPr lang="en-GB" sz="2000" dirty="0"/>
              <a:t>Who: </a:t>
            </a:r>
            <a:r>
              <a:rPr lang="hr-HR" sz="2000" dirty="0"/>
              <a:t>Development t</a:t>
            </a:r>
            <a:r>
              <a:rPr lang="en-GB" sz="2000" dirty="0" err="1"/>
              <a:t>eam</a:t>
            </a:r>
            <a:r>
              <a:rPr lang="en-GB" sz="2000" dirty="0"/>
              <a:t>, SM </a:t>
            </a:r>
            <a:endParaRPr lang="hr-HR" sz="2000" dirty="0"/>
          </a:p>
          <a:p>
            <a:endParaRPr lang="en-GB" sz="2000" dirty="0"/>
          </a:p>
          <a:p>
            <a:endParaRPr lang="en-GB" sz="2000" dirty="0"/>
          </a:p>
        </p:txBody>
      </p:sp>
      <p:pic>
        <p:nvPicPr>
          <p:cNvPr id="138242" name="Picture 2">
            <a:extLst>
              <a:ext uri="{FF2B5EF4-FFF2-40B4-BE49-F238E27FC236}">
                <a16:creationId xmlns:a16="http://schemas.microsoft.com/office/drawing/2014/main" id="{BF962A52-44FC-D048-B153-E54166DB15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8579" y="720080"/>
            <a:ext cx="5408061" cy="59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6734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p:cNvSpPr/>
          <p:nvPr/>
        </p:nvSpPr>
        <p:spPr>
          <a:xfrm>
            <a:off x="772732"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4 </a:t>
            </a:r>
            <a:r>
              <a:rPr lang="en-US" dirty="0"/>
              <a:t> </a:t>
            </a:r>
            <a:r>
              <a:rPr lang="hr-HR" dirty="0"/>
              <a:t>  </a:t>
            </a:r>
            <a:r>
              <a:rPr lang="en-US" dirty="0"/>
              <a:t>SPRINT RETROSPECTIVE</a:t>
            </a:r>
            <a:r>
              <a:rPr lang="hr-HR" dirty="0"/>
              <a:t> – AGENDA</a:t>
            </a:r>
            <a:endParaRPr lang="en-GB" dirty="0"/>
          </a:p>
        </p:txBody>
      </p:sp>
      <p:graphicFrame>
        <p:nvGraphicFramePr>
          <p:cNvPr id="6" name="Tabelle 5"/>
          <p:cNvGraphicFramePr>
            <a:graphicFrameLocks noGrp="1"/>
          </p:cNvGraphicFramePr>
          <p:nvPr/>
        </p:nvGraphicFramePr>
        <p:xfrm>
          <a:off x="935736" y="1850581"/>
          <a:ext cx="4257675" cy="3481273"/>
        </p:xfrm>
        <a:graphic>
          <a:graphicData uri="http://schemas.openxmlformats.org/drawingml/2006/table">
            <a:tbl>
              <a:tblPr firstRow="1" firstCol="1" bandRow="1">
                <a:tableStyleId>{793D81CF-94F2-401A-BA57-92F5A7B2D0C5}</a:tableStyleId>
              </a:tblPr>
              <a:tblGrid>
                <a:gridCol w="4257675">
                  <a:extLst>
                    <a:ext uri="{9D8B030D-6E8A-4147-A177-3AD203B41FA5}">
                      <a16:colId xmlns:a16="http://schemas.microsoft.com/office/drawing/2014/main" val="20000"/>
                    </a:ext>
                  </a:extLst>
                </a:gridCol>
              </a:tblGrid>
              <a:tr h="373364">
                <a:tc>
                  <a:txBody>
                    <a:bodyPr/>
                    <a:lstStyle/>
                    <a:p>
                      <a:pPr marL="0" marR="0" algn="ctr">
                        <a:lnSpc>
                          <a:spcPct val="107000"/>
                        </a:lnSpc>
                        <a:spcBef>
                          <a:spcPts val="0"/>
                        </a:spcBef>
                        <a:spcAft>
                          <a:spcPts val="0"/>
                        </a:spcAft>
                      </a:pPr>
                      <a:r>
                        <a:rPr lang="en-GB" sz="2200" dirty="0">
                          <a:effectLst/>
                          <a:latin typeface="Arial" panose="020B0604020202020204" pitchFamily="34" charset="0"/>
                          <a:cs typeface="Arial" panose="020B0604020202020204" pitchFamily="34" charset="0"/>
                        </a:rPr>
                        <a:t>Agenda</a:t>
                      </a:r>
                      <a:endParaRPr lang="en-GB" sz="2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9933"/>
                    </a:solidFill>
                  </a:tcPr>
                </a:tc>
                <a:extLst>
                  <a:ext uri="{0D108BD9-81ED-4DB2-BD59-A6C34878D82A}">
                    <a16:rowId xmlns:a16="http://schemas.microsoft.com/office/drawing/2014/main" val="10000"/>
                  </a:ext>
                </a:extLst>
              </a:tr>
              <a:tr h="3107909">
                <a:tc>
                  <a:txBody>
                    <a:bodyPr/>
                    <a:lstStyle/>
                    <a:p>
                      <a:pPr marL="0" marR="0">
                        <a:lnSpc>
                          <a:spcPct val="107000"/>
                        </a:lnSpc>
                        <a:spcBef>
                          <a:spcPts val="0"/>
                        </a:spcBef>
                        <a:spcAft>
                          <a:spcPts val="0"/>
                        </a:spcAft>
                      </a:pPr>
                      <a:r>
                        <a:rPr lang="en-GB" sz="2200" dirty="0">
                          <a:effectLst/>
                          <a:latin typeface="Arial" panose="020B0604020202020204" pitchFamily="34" charset="0"/>
                          <a:cs typeface="Arial" panose="020B0604020202020204" pitchFamily="34" charset="0"/>
                        </a:rPr>
                        <a:t> </a:t>
                      </a:r>
                    </a:p>
                    <a:p>
                      <a:pPr marL="457200" marR="0" lvl="1">
                        <a:lnSpc>
                          <a:spcPct val="107000"/>
                        </a:lnSpc>
                        <a:spcBef>
                          <a:spcPts val="0"/>
                        </a:spcBef>
                        <a:spcAft>
                          <a:spcPts val="0"/>
                        </a:spcAft>
                      </a:pPr>
                      <a:r>
                        <a:rPr lang="en-GB" sz="2000" b="0" dirty="0">
                          <a:effectLst/>
                          <a:latin typeface="Arial" panose="020B0604020202020204" pitchFamily="34" charset="0"/>
                          <a:cs typeface="Arial" panose="020B0604020202020204" pitchFamily="34" charset="0"/>
                        </a:rPr>
                        <a:t>Stages of retrospective:  </a:t>
                      </a:r>
                    </a:p>
                    <a:p>
                      <a:pPr marL="800100" marR="0" lvl="1"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Set the stage </a:t>
                      </a:r>
                    </a:p>
                    <a:p>
                      <a:pPr marL="800100" marR="0" lvl="1"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Gather &amp; </a:t>
                      </a:r>
                      <a:r>
                        <a:rPr lang="en-GB" sz="2000" b="0" dirty="0" err="1">
                          <a:effectLst/>
                          <a:latin typeface="Arial" panose="020B0604020202020204" pitchFamily="34" charset="0"/>
                          <a:cs typeface="Arial" panose="020B0604020202020204" pitchFamily="34" charset="0"/>
                        </a:rPr>
                        <a:t>analyze</a:t>
                      </a:r>
                      <a:r>
                        <a:rPr lang="en-GB" sz="2000" b="0" dirty="0">
                          <a:effectLst/>
                          <a:latin typeface="Arial" panose="020B0604020202020204" pitchFamily="34" charset="0"/>
                          <a:cs typeface="Arial" panose="020B0604020202020204" pitchFamily="34" charset="0"/>
                        </a:rPr>
                        <a:t> data </a:t>
                      </a:r>
                    </a:p>
                    <a:p>
                      <a:pPr marL="800100" marR="0" lvl="1"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Generate insights </a:t>
                      </a:r>
                    </a:p>
                    <a:p>
                      <a:pPr marL="800100" marR="0" lvl="1"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Decide what to do </a:t>
                      </a:r>
                    </a:p>
                    <a:p>
                      <a:pPr marL="800100" marR="0" lvl="1" indent="-342900">
                        <a:lnSpc>
                          <a:spcPct val="107000"/>
                        </a:lnSpc>
                        <a:spcBef>
                          <a:spcPts val="0"/>
                        </a:spcBef>
                        <a:spcAft>
                          <a:spcPts val="0"/>
                        </a:spcAft>
                        <a:buFont typeface="+mj-lt"/>
                        <a:buAutoNum type="arabicPeriod"/>
                      </a:pPr>
                      <a:r>
                        <a:rPr lang="en-GB" sz="2000" b="0" dirty="0">
                          <a:effectLst/>
                          <a:latin typeface="Arial" panose="020B0604020202020204" pitchFamily="34" charset="0"/>
                          <a:cs typeface="Arial" panose="020B0604020202020204" pitchFamily="34" charset="0"/>
                        </a:rPr>
                        <a:t>Close the retrospective</a:t>
                      </a:r>
                    </a:p>
                    <a:p>
                      <a:pPr marL="0" marR="0">
                        <a:lnSpc>
                          <a:spcPct val="107000"/>
                        </a:lnSpc>
                        <a:spcBef>
                          <a:spcPts val="0"/>
                        </a:spcBef>
                        <a:spcAft>
                          <a:spcPts val="0"/>
                        </a:spcAft>
                      </a:pPr>
                      <a:r>
                        <a:rPr lang="en-GB" sz="2200" dirty="0">
                          <a:effectLst/>
                          <a:latin typeface="Arial" panose="020B0604020202020204" pitchFamily="34" charset="0"/>
                          <a:cs typeface="Arial" panose="020B0604020202020204" pitchFamily="34" charset="0"/>
                        </a:rPr>
                        <a:t> </a:t>
                      </a:r>
                      <a:endParaRPr lang="en-GB" sz="2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8" name="Tabelle 7"/>
          <p:cNvGraphicFramePr>
            <a:graphicFrameLocks noGrp="1"/>
          </p:cNvGraphicFramePr>
          <p:nvPr/>
        </p:nvGraphicFramePr>
        <p:xfrm>
          <a:off x="6383327" y="1826197"/>
          <a:ext cx="5524310" cy="4018450"/>
        </p:xfrm>
        <a:graphic>
          <a:graphicData uri="http://schemas.openxmlformats.org/drawingml/2006/table">
            <a:tbl>
              <a:tblPr firstRow="1" firstCol="1" bandRow="1">
                <a:tableStyleId>{7E9639D4-E3E2-4D34-9284-5A2195B3D0D7}</a:tableStyleId>
              </a:tblPr>
              <a:tblGrid>
                <a:gridCol w="5524310">
                  <a:extLst>
                    <a:ext uri="{9D8B030D-6E8A-4147-A177-3AD203B41FA5}">
                      <a16:colId xmlns:a16="http://schemas.microsoft.com/office/drawing/2014/main" val="20000"/>
                    </a:ext>
                  </a:extLst>
                </a:gridCol>
              </a:tblGrid>
              <a:tr h="517758">
                <a:tc>
                  <a:txBody>
                    <a:bodyPr/>
                    <a:lstStyle/>
                    <a:p>
                      <a:pPr marL="0" marR="0" algn="ctr">
                        <a:lnSpc>
                          <a:spcPct val="107000"/>
                        </a:lnSpc>
                        <a:spcBef>
                          <a:spcPts val="0"/>
                        </a:spcBef>
                        <a:spcAft>
                          <a:spcPts val="0"/>
                        </a:spcAft>
                      </a:pPr>
                      <a:r>
                        <a:rPr lang="en-US" sz="2000" i="1" dirty="0">
                          <a:effectLst/>
                          <a:latin typeface="Arial" panose="020B0604020202020204" pitchFamily="34" charset="0"/>
                          <a:ea typeface="Calibri" panose="020F0502020204030204" pitchFamily="34" charset="0"/>
                          <a:cs typeface="Arial" panose="020B0604020202020204" pitchFamily="34" charset="0"/>
                        </a:rPr>
                        <a:t>Practical</a:t>
                      </a:r>
                      <a:r>
                        <a:rPr lang="en-US" sz="2000" i="1" baseline="0" dirty="0">
                          <a:effectLst/>
                          <a:latin typeface="Arial" panose="020B0604020202020204" pitchFamily="34" charset="0"/>
                          <a:ea typeface="Calibri" panose="020F0502020204030204" pitchFamily="34" charset="0"/>
                          <a:cs typeface="Arial" panose="020B0604020202020204" pitchFamily="34" charset="0"/>
                        </a:rPr>
                        <a:t> examples:</a:t>
                      </a:r>
                      <a:endParaRPr lang="en-GB" sz="200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0000"/>
                  </a:ext>
                </a:extLst>
              </a:tr>
              <a:tr h="289079">
                <a:tc>
                  <a:txBody>
                    <a:bodyPr/>
                    <a:lstStyle/>
                    <a:p>
                      <a:pPr marL="342900" marR="0" lvl="0" indent="-342900">
                        <a:lnSpc>
                          <a:spcPct val="107000"/>
                        </a:lnSpc>
                        <a:spcBef>
                          <a:spcPts val="0"/>
                        </a:spcBef>
                        <a:spcAft>
                          <a:spcPts val="0"/>
                        </a:spcAft>
                        <a:buFont typeface="Symbol" panose="05050102010706020507" pitchFamily="18" charset="2"/>
                        <a:buChar char=""/>
                      </a:pPr>
                      <a:endParaRPr lang="hr-HR" sz="1800" b="0" i="1" dirty="0">
                        <a:effectLst/>
                        <a:latin typeface="Arial" panose="020B0604020202020204" pitchFamily="34" charset="0"/>
                        <a:cs typeface="Arial" panose="020B0604020202020204" pitchFamily="34" charset="0"/>
                      </a:endParaRP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Each </a:t>
                      </a:r>
                      <a:r>
                        <a:rPr lang="hr-HR" sz="1800" b="0" i="1" dirty="0">
                          <a:effectLst/>
                          <a:latin typeface="Arial" panose="020B0604020202020204" pitchFamily="34" charset="0"/>
                          <a:cs typeface="Arial" panose="020B0604020202020204" pitchFamily="34" charset="0"/>
                        </a:rPr>
                        <a:t>development </a:t>
                      </a:r>
                      <a:r>
                        <a:rPr lang="en-GB" sz="1800" b="0" i="1" dirty="0">
                          <a:effectLst/>
                          <a:latin typeface="Arial" panose="020B0604020202020204" pitchFamily="34" charset="0"/>
                          <a:cs typeface="Arial" panose="020B0604020202020204" pitchFamily="34" charset="0"/>
                        </a:rPr>
                        <a:t>team member around the table says 3 words about previous sprint </a:t>
                      </a: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Ask everyone to write 3 post-it notes for ‘what went well’ and ‘what can be improved’ and stick them on the wall </a:t>
                      </a: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Group them into themes </a:t>
                      </a: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Identify the most painful item </a:t>
                      </a: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Brainstorm actions that can be taken in the next sprint to improve the item </a:t>
                      </a:r>
                    </a:p>
                    <a:p>
                      <a:pPr marL="682625" marR="0" lvl="0" indent="-334963">
                        <a:lnSpc>
                          <a:spcPct val="107000"/>
                        </a:lnSpc>
                        <a:spcBef>
                          <a:spcPts val="0"/>
                        </a:spcBef>
                        <a:spcAft>
                          <a:spcPts val="0"/>
                        </a:spcAft>
                        <a:buFont typeface="Symbol" panose="05050102010706020507" pitchFamily="18" charset="2"/>
                        <a:buChar char=""/>
                      </a:pPr>
                      <a:r>
                        <a:rPr lang="en-GB" sz="1800" b="0" i="1" dirty="0">
                          <a:effectLst/>
                          <a:latin typeface="Arial" panose="020B0604020202020204" pitchFamily="34" charset="0"/>
                          <a:cs typeface="Arial" panose="020B0604020202020204" pitchFamily="34" charset="0"/>
                        </a:rPr>
                        <a:t>Thumb vote on how retrospective went</a:t>
                      </a:r>
                      <a:endParaRPr lang="hr-HR" sz="1800" b="0" i="1" dirty="0">
                        <a:effectLst/>
                        <a:latin typeface="Arial" panose="020B0604020202020204" pitchFamily="34" charset="0"/>
                        <a:cs typeface="Arial" panose="020B0604020202020204" pitchFamily="34" charset="0"/>
                      </a:endParaRPr>
                    </a:p>
                    <a:p>
                      <a:pPr marL="347662" marR="0" lvl="0" indent="0">
                        <a:lnSpc>
                          <a:spcPct val="107000"/>
                        </a:lnSpc>
                        <a:spcBef>
                          <a:spcPts val="0"/>
                        </a:spcBef>
                        <a:spcAft>
                          <a:spcPts val="0"/>
                        </a:spcAft>
                        <a:buFont typeface="Symbol" panose="05050102010706020507" pitchFamily="18" charset="2"/>
                        <a:buNone/>
                      </a:pPr>
                      <a:endParaRPr lang="hr-HR" sz="1800" b="0" i="1" dirty="0">
                        <a:effectLst/>
                        <a:latin typeface="Arial" panose="020B0604020202020204" pitchFamily="34" charset="0"/>
                        <a:cs typeface="Arial" panose="020B0604020202020204" pitchFamily="34" charset="0"/>
                      </a:endParaRPr>
                    </a:p>
                  </a:txBody>
                  <a:tcPr marL="68580" marR="68580" marT="0" marB="0">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10"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7614" y="3893527"/>
            <a:ext cx="3578631" cy="3194657"/>
          </a:xfrm>
          <a:prstGeom prst="rect">
            <a:avLst/>
          </a:prstGeom>
        </p:spPr>
      </p:pic>
    </p:spTree>
    <p:extLst>
      <p:ext uri="{BB962C8B-B14F-4D97-AF65-F5344CB8AC3E}">
        <p14:creationId xmlns:p14="http://schemas.microsoft.com/office/powerpoint/2010/main" val="1231649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p:cNvSpPr/>
          <p:nvPr/>
        </p:nvSpPr>
        <p:spPr>
          <a:xfrm>
            <a:off x="746974" y="660429"/>
            <a:ext cx="566671" cy="553792"/>
          </a:xfrm>
          <a:prstGeom prst="ellipse">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4</a:t>
            </a:r>
            <a:r>
              <a:rPr lang="hr-HR" dirty="0"/>
              <a:t>  </a:t>
            </a:r>
            <a:r>
              <a:rPr lang="en-US" dirty="0"/>
              <a:t>  </a:t>
            </a:r>
            <a:r>
              <a:rPr lang="hr-HR" dirty="0"/>
              <a:t>SPRINT RETROSPECTIVE – TAKE ACTION!</a:t>
            </a:r>
            <a:endParaRPr lang="en-GB" dirty="0"/>
          </a:p>
        </p:txBody>
      </p:sp>
      <p:sp>
        <p:nvSpPr>
          <p:cNvPr id="3" name="Inhaltsplatzhalter 2"/>
          <p:cNvSpPr>
            <a:spLocks noGrp="1"/>
          </p:cNvSpPr>
          <p:nvPr>
            <p:ph idx="1"/>
          </p:nvPr>
        </p:nvSpPr>
        <p:spPr>
          <a:xfrm>
            <a:off x="838200" y="2391804"/>
            <a:ext cx="6142149" cy="3494874"/>
          </a:xfrm>
        </p:spPr>
        <p:txBody>
          <a:bodyPr/>
          <a:lstStyle/>
          <a:p>
            <a:pPr marL="0" indent="0">
              <a:buNone/>
            </a:pPr>
            <a:r>
              <a:rPr lang="en-US" dirty="0"/>
              <a:t>Make your actions SMART (specific, measurable, achievable, relevant and timely). </a:t>
            </a:r>
            <a:endParaRPr lang="hr-HR" dirty="0"/>
          </a:p>
          <a:p>
            <a:r>
              <a:rPr lang="en-US" dirty="0"/>
              <a:t>Assign owners to retrospective  actions </a:t>
            </a:r>
            <a:endParaRPr lang="hr-HR" dirty="0"/>
          </a:p>
          <a:p>
            <a:r>
              <a:rPr lang="en-US" dirty="0"/>
              <a:t>Put all retrospective actions on Scrum board (sprint backlog) </a:t>
            </a:r>
            <a:endParaRPr lang="hr-HR" dirty="0"/>
          </a:p>
          <a:p>
            <a:r>
              <a:rPr lang="hr-HR" dirty="0"/>
              <a:t>T</a:t>
            </a:r>
            <a:r>
              <a:rPr lang="en-US" dirty="0"/>
              <a:t>rack them as any other work</a:t>
            </a:r>
            <a:endParaRPr lang="en-GB" dirty="0"/>
          </a:p>
          <a:p>
            <a:endParaRPr lang="en-GB" dirty="0"/>
          </a:p>
        </p:txBody>
      </p:sp>
      <p:pic>
        <p:nvPicPr>
          <p:cNvPr id="5"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399" y="2682089"/>
            <a:ext cx="3631842" cy="3242160"/>
          </a:xfrm>
          <a:prstGeom prst="rect">
            <a:avLst/>
          </a:prstGeom>
        </p:spPr>
      </p:pic>
      <p:cxnSp>
        <p:nvCxnSpPr>
          <p:cNvPr id="6" name="Gerader Verbinder 5"/>
          <p:cNvCxnSpPr/>
          <p:nvPr/>
        </p:nvCxnSpPr>
        <p:spPr>
          <a:xfrm>
            <a:off x="6965632" y="1764406"/>
            <a:ext cx="38636" cy="4402841"/>
          </a:xfrm>
          <a:prstGeom prst="line">
            <a:avLst/>
          </a:prstGeom>
          <a:ln w="38100">
            <a:solidFill>
              <a:srgbClr val="FF99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5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a:extLst>
              <a:ext uri="{FF2B5EF4-FFF2-40B4-BE49-F238E27FC236}">
                <a16:creationId xmlns:a16="http://schemas.microsoft.com/office/drawing/2014/main" id="{5579E768-7922-4BD3-9AE2-F15A47AB33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6147" name="Slide Number Placeholder 5">
            <a:extLst>
              <a:ext uri="{FF2B5EF4-FFF2-40B4-BE49-F238E27FC236}">
                <a16:creationId xmlns:a16="http://schemas.microsoft.com/office/drawing/2014/main" id="{3A64DE1F-6EE0-44FC-A469-A4D3D5777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4188D6ED-C83B-4681-A5ED-83C78AF1D75D}" type="slidenum">
              <a:rPr lang="en-US" altLang="fr-FR" sz="900"/>
              <a:pPr>
                <a:spcBef>
                  <a:spcPct val="0"/>
                </a:spcBef>
                <a:buFontTx/>
                <a:buNone/>
              </a:pPr>
              <a:t>15</a:t>
            </a:fld>
            <a:endParaRPr lang="en-US" altLang="fr-FR" sz="900"/>
          </a:p>
        </p:txBody>
      </p:sp>
      <p:sp>
        <p:nvSpPr>
          <p:cNvPr id="6148" name="Rectangle 2">
            <a:extLst>
              <a:ext uri="{FF2B5EF4-FFF2-40B4-BE49-F238E27FC236}">
                <a16:creationId xmlns:a16="http://schemas.microsoft.com/office/drawing/2014/main" id="{8D38A6A6-AA8A-4E8B-8582-08A6D92A7E9C}"/>
              </a:ext>
            </a:extLst>
          </p:cNvPr>
          <p:cNvSpPr>
            <a:spLocks noGrp="1" noChangeArrowheads="1"/>
          </p:cNvSpPr>
          <p:nvPr>
            <p:ph type="title"/>
          </p:nvPr>
        </p:nvSpPr>
        <p:spPr>
          <a:xfrm>
            <a:off x="695400" y="274638"/>
            <a:ext cx="11089232" cy="850106"/>
          </a:xfrm>
        </p:spPr>
        <p:txBody>
          <a:bodyPr/>
          <a:lstStyle/>
          <a:p>
            <a:pPr eaLnBrk="1" hangingPunct="1"/>
            <a:r>
              <a:rPr lang="en-US" altLang="fr-FR" dirty="0"/>
              <a:t>Is DevOps Agile Or (Double) PDCA?</a:t>
            </a:r>
          </a:p>
        </p:txBody>
      </p:sp>
      <p:pic>
        <p:nvPicPr>
          <p:cNvPr id="132098" name="Picture 2">
            <a:extLst>
              <a:ext uri="{FF2B5EF4-FFF2-40B4-BE49-F238E27FC236}">
                <a16:creationId xmlns:a16="http://schemas.microsoft.com/office/drawing/2014/main" id="{64018FDC-B1DE-2443-8797-049D0D70E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1" y="2060847"/>
            <a:ext cx="9915767" cy="41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2032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KEYS TO SUCCESSFUL SCRUM TEAM</a:t>
            </a:r>
            <a:endParaRPr lang="en-GB" dirty="0"/>
          </a:p>
        </p:txBody>
      </p:sp>
      <p:sp>
        <p:nvSpPr>
          <p:cNvPr id="3" name="Inhaltsplatzhalter 2"/>
          <p:cNvSpPr>
            <a:spLocks noGrp="1"/>
          </p:cNvSpPr>
          <p:nvPr>
            <p:ph idx="1"/>
          </p:nvPr>
        </p:nvSpPr>
        <p:spPr>
          <a:xfrm>
            <a:off x="838200" y="1487224"/>
            <a:ext cx="5473824" cy="4689739"/>
          </a:xfrm>
        </p:spPr>
        <p:txBody>
          <a:bodyPr>
            <a:normAutofit lnSpcReduction="10000"/>
          </a:bodyPr>
          <a:lstStyle/>
          <a:p>
            <a:r>
              <a:rPr lang="en-US" dirty="0"/>
              <a:t>Roles of scrum master and product owner are performed by the right people </a:t>
            </a:r>
          </a:p>
          <a:p>
            <a:r>
              <a:rPr lang="en-US" dirty="0"/>
              <a:t>Scrum master and product owner have enough time to perform their duties</a:t>
            </a:r>
          </a:p>
          <a:p>
            <a:r>
              <a:rPr lang="en-US" dirty="0"/>
              <a:t>Development team is co-located </a:t>
            </a:r>
          </a:p>
          <a:p>
            <a:r>
              <a:rPr lang="en-US" dirty="0"/>
              <a:t>Members of the development team are dedicated to that team (100% allocated) </a:t>
            </a:r>
          </a:p>
          <a:p>
            <a:r>
              <a:rPr lang="en-US" dirty="0"/>
              <a:t>Development team is cross-functional </a:t>
            </a:r>
          </a:p>
          <a:p>
            <a:r>
              <a:rPr lang="en-US" dirty="0"/>
              <a:t>Development team is self-</a:t>
            </a:r>
            <a:r>
              <a:rPr lang="en-US" dirty="0" err="1"/>
              <a:t>organised</a:t>
            </a:r>
            <a:r>
              <a:rPr lang="en-US" dirty="0"/>
              <a:t> </a:t>
            </a:r>
          </a:p>
          <a:p>
            <a:endParaRPr lang="en-GB" dirty="0"/>
          </a:p>
        </p:txBody>
      </p:sp>
      <p:pic>
        <p:nvPicPr>
          <p:cNvPr id="139266" name="Picture 2">
            <a:extLst>
              <a:ext uri="{FF2B5EF4-FFF2-40B4-BE49-F238E27FC236}">
                <a16:creationId xmlns:a16="http://schemas.microsoft.com/office/drawing/2014/main" id="{8665108C-918C-864A-8E8D-CBD97CE998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048" y="215633"/>
            <a:ext cx="5544616" cy="664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857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Kanban</a:t>
            </a:r>
            <a:endParaRPr lang="en-US" dirty="0"/>
          </a:p>
        </p:txBody>
      </p:sp>
      <p:sp>
        <p:nvSpPr>
          <p:cNvPr id="3" name="Espace réservé du contenu 2"/>
          <p:cNvSpPr>
            <a:spLocks noGrp="1"/>
          </p:cNvSpPr>
          <p:nvPr>
            <p:ph idx="1"/>
          </p:nvPr>
        </p:nvSpPr>
        <p:spPr>
          <a:xfrm>
            <a:off x="838200" y="1408768"/>
            <a:ext cx="10515600" cy="4351338"/>
          </a:xfrm>
        </p:spPr>
        <p:txBody>
          <a:bodyPr/>
          <a:lstStyle/>
          <a:p>
            <a:r>
              <a:rPr lang="en-GB" dirty="0"/>
              <a:t>"Kan" means visual, and "ban" means card or board.</a:t>
            </a:r>
          </a:p>
          <a:p>
            <a:r>
              <a:rPr lang="en-GB" dirty="0"/>
              <a:t>Physical card in Toyota  Production System (TPS) for "pull" production control. </a:t>
            </a:r>
          </a:p>
          <a:p>
            <a:r>
              <a:rPr lang="en-GB" dirty="0"/>
              <a:t>It  has spread to the manufacturing industry all over the world as a tool of Lean Manufacturing.</a:t>
            </a:r>
          </a:p>
          <a:p>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523" y="3534510"/>
            <a:ext cx="4779424" cy="2271931"/>
          </a:xfrm>
          <a:prstGeom prst="rect">
            <a:avLst/>
          </a:prstGeom>
        </p:spPr>
      </p:pic>
      <p:sp>
        <p:nvSpPr>
          <p:cNvPr id="5" name="Ellipse 4"/>
          <p:cNvSpPr/>
          <p:nvPr/>
        </p:nvSpPr>
        <p:spPr>
          <a:xfrm>
            <a:off x="1729581" y="3049789"/>
            <a:ext cx="2342342" cy="894835"/>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Description</a:t>
            </a:r>
          </a:p>
        </p:txBody>
      </p:sp>
      <p:sp>
        <p:nvSpPr>
          <p:cNvPr id="6" name="Ellipse 5"/>
          <p:cNvSpPr/>
          <p:nvPr/>
        </p:nvSpPr>
        <p:spPr>
          <a:xfrm>
            <a:off x="9955446" y="5619038"/>
            <a:ext cx="1988569" cy="715233"/>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Bar Code</a:t>
            </a:r>
          </a:p>
        </p:txBody>
      </p:sp>
      <p:sp>
        <p:nvSpPr>
          <p:cNvPr id="7" name="Ellipse 6"/>
          <p:cNvSpPr/>
          <p:nvPr/>
        </p:nvSpPr>
        <p:spPr>
          <a:xfrm>
            <a:off x="5620556" y="5890026"/>
            <a:ext cx="2491578" cy="870987"/>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Cycle Time</a:t>
            </a:r>
          </a:p>
        </p:txBody>
      </p:sp>
      <p:sp>
        <p:nvSpPr>
          <p:cNvPr id="8" name="Ellipse 7"/>
          <p:cNvSpPr/>
          <p:nvPr/>
        </p:nvSpPr>
        <p:spPr>
          <a:xfrm>
            <a:off x="5850923" y="2743588"/>
            <a:ext cx="1973269" cy="703957"/>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Reference</a:t>
            </a:r>
          </a:p>
        </p:txBody>
      </p:sp>
      <p:sp>
        <p:nvSpPr>
          <p:cNvPr id="9" name="Ellipse 8"/>
          <p:cNvSpPr/>
          <p:nvPr/>
        </p:nvSpPr>
        <p:spPr>
          <a:xfrm>
            <a:off x="1484919" y="4365104"/>
            <a:ext cx="2379642" cy="903557"/>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Upstream</a:t>
            </a:r>
            <a:r>
              <a:rPr lang="fr-FR" dirty="0"/>
              <a:t> Station</a:t>
            </a:r>
          </a:p>
        </p:txBody>
      </p:sp>
      <p:sp>
        <p:nvSpPr>
          <p:cNvPr id="10" name="Ellipse 9"/>
          <p:cNvSpPr/>
          <p:nvPr/>
        </p:nvSpPr>
        <p:spPr>
          <a:xfrm>
            <a:off x="9863269" y="3787765"/>
            <a:ext cx="2080746" cy="837854"/>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Quantity</a:t>
            </a:r>
            <a:endParaRPr lang="fr-FR" dirty="0"/>
          </a:p>
        </p:txBody>
      </p:sp>
      <p:sp>
        <p:nvSpPr>
          <p:cNvPr id="11" name="Ellipse 10"/>
          <p:cNvSpPr/>
          <p:nvPr/>
        </p:nvSpPr>
        <p:spPr>
          <a:xfrm>
            <a:off x="1875183" y="5629903"/>
            <a:ext cx="2309550" cy="836230"/>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Downstream</a:t>
            </a:r>
            <a:r>
              <a:rPr lang="fr-FR" dirty="0"/>
              <a:t> Station</a:t>
            </a:r>
          </a:p>
        </p:txBody>
      </p:sp>
      <p:cxnSp>
        <p:nvCxnSpPr>
          <p:cNvPr id="12" name="Connecteur droit avec flèche 11"/>
          <p:cNvCxnSpPr>
            <a:stCxn id="7" idx="0"/>
          </p:cNvCxnSpPr>
          <p:nvPr/>
        </p:nvCxnSpPr>
        <p:spPr>
          <a:xfrm flipH="1" flipV="1">
            <a:off x="6322137" y="5369781"/>
            <a:ext cx="544208" cy="52024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cteur droit avec flèche 12"/>
          <p:cNvCxnSpPr>
            <a:cxnSpLocks/>
          </p:cNvCxnSpPr>
          <p:nvPr/>
        </p:nvCxnSpPr>
        <p:spPr>
          <a:xfrm flipH="1">
            <a:off x="5416623" y="3015431"/>
            <a:ext cx="412670" cy="70395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eur droit avec flèche 13"/>
          <p:cNvCxnSpPr>
            <a:cxnSpLocks/>
            <a:stCxn id="5" idx="5"/>
          </p:cNvCxnSpPr>
          <p:nvPr/>
        </p:nvCxnSpPr>
        <p:spPr>
          <a:xfrm>
            <a:off x="3728895" y="3813578"/>
            <a:ext cx="891350" cy="22934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eur droit avec flèche 14"/>
          <p:cNvCxnSpPr>
            <a:stCxn id="9" idx="6"/>
          </p:cNvCxnSpPr>
          <p:nvPr/>
        </p:nvCxnSpPr>
        <p:spPr>
          <a:xfrm flipV="1">
            <a:off x="3864561" y="4494696"/>
            <a:ext cx="717831" cy="3221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eur droit avec flèche 15"/>
          <p:cNvCxnSpPr>
            <a:stCxn id="11" idx="7"/>
          </p:cNvCxnSpPr>
          <p:nvPr/>
        </p:nvCxnSpPr>
        <p:spPr>
          <a:xfrm flipV="1">
            <a:off x="3846507" y="4706298"/>
            <a:ext cx="735885" cy="10460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necteur droit avec flèche 16"/>
          <p:cNvCxnSpPr>
            <a:cxnSpLocks/>
          </p:cNvCxnSpPr>
          <p:nvPr/>
        </p:nvCxnSpPr>
        <p:spPr>
          <a:xfrm flipH="1">
            <a:off x="8893277" y="4264543"/>
            <a:ext cx="969992" cy="12959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cteur droit avec flèche 17"/>
          <p:cNvCxnSpPr>
            <a:cxnSpLocks/>
          </p:cNvCxnSpPr>
          <p:nvPr/>
        </p:nvCxnSpPr>
        <p:spPr>
          <a:xfrm flipH="1" flipV="1">
            <a:off x="8893277" y="5369781"/>
            <a:ext cx="1044701" cy="65590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Espace réservé du numéro de diapositive 19"/>
          <p:cNvSpPr>
            <a:spLocks noGrp="1"/>
          </p:cNvSpPr>
          <p:nvPr>
            <p:ph type="sldNum" sz="quarter" idx="12"/>
          </p:nvPr>
        </p:nvSpPr>
        <p:spPr/>
        <p:txBody>
          <a:bodyPr/>
          <a:lstStyle/>
          <a:p>
            <a:fld id="{D1D6E270-A1BB-40ED-93F3-02C4504D3F0A}" type="slidenum">
              <a:rPr lang="en-US" smtClean="0"/>
              <a:t>151</a:t>
            </a:fld>
            <a:endParaRPr lang="en-US"/>
          </a:p>
        </p:txBody>
      </p:sp>
      <p:sp>
        <p:nvSpPr>
          <p:cNvPr id="21" name="Espace réservé de la date 20"/>
          <p:cNvSpPr>
            <a:spLocks noGrp="1"/>
          </p:cNvSpPr>
          <p:nvPr>
            <p:ph type="dt" sz="half" idx="10"/>
          </p:nvPr>
        </p:nvSpPr>
        <p:spPr/>
        <p:txBody>
          <a:bodyPr/>
          <a:lstStyle/>
          <a:p>
            <a:fld id="{7FFAC2D0-6B02-4DA9-97CF-F2C9BE5D4366}" type="datetime1">
              <a:rPr lang="fr-FR" smtClean="0"/>
              <a:t>06/12/2022</a:t>
            </a:fld>
            <a:endParaRPr lang="en-US"/>
          </a:p>
        </p:txBody>
      </p:sp>
    </p:spTree>
    <p:extLst>
      <p:ext uri="{BB962C8B-B14F-4D97-AF65-F5344CB8AC3E}">
        <p14:creationId xmlns:p14="http://schemas.microsoft.com/office/powerpoint/2010/main" val="22179625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3">
            <a:extLst>
              <a:ext uri="{FF2B5EF4-FFF2-40B4-BE49-F238E27FC236}">
                <a16:creationId xmlns:a16="http://schemas.microsoft.com/office/drawing/2014/main" id="{7CECD37B-51B3-3C43-80A5-C836EC2D3D1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680" y="3717032"/>
            <a:ext cx="4990962" cy="2943036"/>
          </a:xfrm>
          <a:prstGeom prst="rect">
            <a:avLst/>
          </a:prstGeom>
        </p:spPr>
      </p:pic>
      <p:sp>
        <p:nvSpPr>
          <p:cNvPr id="2" name="Titre 1"/>
          <p:cNvSpPr>
            <a:spLocks noGrp="1"/>
          </p:cNvSpPr>
          <p:nvPr>
            <p:ph type="title"/>
          </p:nvPr>
        </p:nvSpPr>
        <p:spPr/>
        <p:txBody>
          <a:bodyPr/>
          <a:lstStyle/>
          <a:p>
            <a:r>
              <a:rPr lang="fr-BE" dirty="0"/>
              <a:t>Kanban – </a:t>
            </a:r>
            <a:r>
              <a:rPr lang="fr-BE" dirty="0" err="1"/>
              <a:t>Process</a:t>
            </a:r>
            <a:endParaRPr lang="en-US" dirty="0"/>
          </a:p>
        </p:txBody>
      </p:sp>
      <p:sp>
        <p:nvSpPr>
          <p:cNvPr id="3" name="Espace réservé du contenu 2"/>
          <p:cNvSpPr>
            <a:spLocks noGrp="1"/>
          </p:cNvSpPr>
          <p:nvPr>
            <p:ph idx="1"/>
          </p:nvPr>
        </p:nvSpPr>
        <p:spPr>
          <a:xfrm>
            <a:off x="276210" y="2708921"/>
            <a:ext cx="4433937" cy="1278370"/>
          </a:xfrm>
        </p:spPr>
        <p:txBody>
          <a:bodyPr>
            <a:normAutofit/>
          </a:bodyPr>
          <a:lstStyle/>
          <a:p>
            <a:r>
              <a:rPr lang="fr-BE" sz="1800" dirty="0" err="1"/>
              <a:t>Every</a:t>
            </a:r>
            <a:r>
              <a:rPr lang="fr-BE" sz="1800" dirty="0"/>
              <a:t> Kanban (</a:t>
            </a:r>
            <a:r>
              <a:rPr lang="fr-BE" sz="1800" dirty="0" err="1"/>
              <a:t>card</a:t>
            </a:r>
            <a:r>
              <a:rPr lang="fr-BE" sz="1800" dirty="0"/>
              <a:t>) </a:t>
            </a:r>
            <a:r>
              <a:rPr lang="fr-BE" sz="1800" dirty="0" err="1"/>
              <a:t>is</a:t>
            </a:r>
            <a:r>
              <a:rPr lang="fr-BE" sz="1800" dirty="0"/>
              <a:t> unique and </a:t>
            </a:r>
            <a:r>
              <a:rPr lang="fr-BE" sz="1800" dirty="0" err="1"/>
              <a:t>involves</a:t>
            </a:r>
            <a:r>
              <a:rPr lang="fr-BE" sz="1800" dirty="0"/>
              <a:t> </a:t>
            </a:r>
            <a:r>
              <a:rPr lang="fr-BE" sz="1800" dirty="0" err="1"/>
              <a:t>only</a:t>
            </a:r>
            <a:r>
              <a:rPr lang="fr-BE" sz="1800" dirty="0"/>
              <a:t> 2 stations. </a:t>
            </a:r>
          </a:p>
          <a:p>
            <a:r>
              <a:rPr lang="fr-BE" sz="1800" dirty="0"/>
              <a:t>The Kanban </a:t>
            </a:r>
            <a:r>
              <a:rPr lang="fr-BE" sz="1800" dirty="0" err="1"/>
              <a:t>is</a:t>
            </a:r>
            <a:r>
              <a:rPr lang="fr-BE" sz="1800" dirty="0"/>
              <a:t> </a:t>
            </a:r>
            <a:r>
              <a:rPr lang="fr-BE" sz="1800" dirty="0" err="1"/>
              <a:t>returned</a:t>
            </a:r>
            <a:r>
              <a:rPr lang="fr-BE" sz="1800" dirty="0"/>
              <a:t> to the </a:t>
            </a:r>
            <a:r>
              <a:rPr lang="fr-BE" sz="1800" dirty="0" err="1"/>
              <a:t>upstream</a:t>
            </a:r>
            <a:r>
              <a:rPr lang="fr-BE" sz="1800" dirty="0"/>
              <a:t> station </a:t>
            </a:r>
            <a:r>
              <a:rPr lang="fr-BE" sz="1800" dirty="0" err="1"/>
              <a:t>when</a:t>
            </a:r>
            <a:r>
              <a:rPr lang="fr-BE" sz="1800" dirty="0"/>
              <a:t> the job </a:t>
            </a:r>
            <a:r>
              <a:rPr lang="fr-BE" sz="1800" dirty="0" err="1"/>
              <a:t>is</a:t>
            </a:r>
            <a:r>
              <a:rPr lang="fr-BE" sz="1800" dirty="0"/>
              <a:t> </a:t>
            </a:r>
            <a:r>
              <a:rPr lang="fr-BE" sz="1800" dirty="0" err="1"/>
              <a:t>delivered</a:t>
            </a:r>
            <a:endParaRPr lang="fr-BE" sz="1800" dirty="0"/>
          </a:p>
          <a:p>
            <a:pPr marL="0" indent="0">
              <a:buNone/>
            </a:pPr>
            <a:endParaRPr lang="en-US" sz="1800" dirty="0"/>
          </a:p>
        </p:txBody>
      </p:sp>
      <p:sp>
        <p:nvSpPr>
          <p:cNvPr id="4" name="Rectangle 3"/>
          <p:cNvSpPr/>
          <p:nvPr/>
        </p:nvSpPr>
        <p:spPr>
          <a:xfrm>
            <a:off x="147123" y="1510585"/>
            <a:ext cx="1578077" cy="83822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Supplier</a:t>
            </a:r>
          </a:p>
          <a:p>
            <a:pPr algn="ctr"/>
            <a:r>
              <a:rPr lang="fr-FR" dirty="0"/>
              <a:t>= </a:t>
            </a:r>
            <a:r>
              <a:rPr lang="fr-FR" dirty="0" err="1"/>
              <a:t>Upstream</a:t>
            </a:r>
            <a:endParaRPr lang="fr-FR" dirty="0"/>
          </a:p>
        </p:txBody>
      </p:sp>
      <p:sp>
        <p:nvSpPr>
          <p:cNvPr id="5" name="Rectangle 4"/>
          <p:cNvSpPr/>
          <p:nvPr/>
        </p:nvSpPr>
        <p:spPr>
          <a:xfrm>
            <a:off x="5222268" y="1527862"/>
            <a:ext cx="1578077" cy="83822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Station 2</a:t>
            </a:r>
          </a:p>
        </p:txBody>
      </p:sp>
      <p:sp>
        <p:nvSpPr>
          <p:cNvPr id="6" name="Rectangle 5"/>
          <p:cNvSpPr/>
          <p:nvPr/>
        </p:nvSpPr>
        <p:spPr>
          <a:xfrm>
            <a:off x="2687803" y="1510585"/>
            <a:ext cx="1578077" cy="838223"/>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Station 1</a:t>
            </a:r>
          </a:p>
        </p:txBody>
      </p:sp>
      <p:sp>
        <p:nvSpPr>
          <p:cNvPr id="7" name="Rectangle 6"/>
          <p:cNvSpPr/>
          <p:nvPr/>
        </p:nvSpPr>
        <p:spPr>
          <a:xfrm>
            <a:off x="7709685" y="1521606"/>
            <a:ext cx="1410647" cy="80953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Customer = </a:t>
            </a:r>
            <a:r>
              <a:rPr lang="fr-FR" dirty="0" err="1"/>
              <a:t>Downstream</a:t>
            </a:r>
            <a:endParaRPr lang="fr-FR" dirty="0"/>
          </a:p>
        </p:txBody>
      </p:sp>
      <p:sp>
        <p:nvSpPr>
          <p:cNvPr id="8" name="ZoneTexte 7"/>
          <p:cNvSpPr txBox="1"/>
          <p:nvPr/>
        </p:nvSpPr>
        <p:spPr>
          <a:xfrm>
            <a:off x="6426943" y="1054378"/>
            <a:ext cx="2492477" cy="369332"/>
          </a:xfrm>
          <a:prstGeom prst="rect">
            <a:avLst/>
          </a:prstGeom>
          <a:noFill/>
        </p:spPr>
        <p:txBody>
          <a:bodyPr wrap="square" rtlCol="0">
            <a:spAutoFit/>
          </a:bodyPr>
          <a:lstStyle/>
          <a:p>
            <a:r>
              <a:rPr lang="fr-FR" dirty="0" err="1"/>
              <a:t>Need</a:t>
            </a:r>
            <a:r>
              <a:rPr lang="fr-FR" dirty="0"/>
              <a:t>/</a:t>
            </a:r>
            <a:r>
              <a:rPr lang="fr-FR" dirty="0" err="1"/>
              <a:t>Demand</a:t>
            </a:r>
            <a:endParaRPr lang="fr-FR" dirty="0"/>
          </a:p>
        </p:txBody>
      </p:sp>
      <p:sp>
        <p:nvSpPr>
          <p:cNvPr id="9" name="ZoneTexte 8"/>
          <p:cNvSpPr txBox="1"/>
          <p:nvPr/>
        </p:nvSpPr>
        <p:spPr>
          <a:xfrm>
            <a:off x="4180087" y="1065411"/>
            <a:ext cx="1420840" cy="646331"/>
          </a:xfrm>
          <a:prstGeom prst="rect">
            <a:avLst/>
          </a:prstGeom>
          <a:noFill/>
        </p:spPr>
        <p:txBody>
          <a:bodyPr wrap="square" rtlCol="0">
            <a:spAutoFit/>
          </a:bodyPr>
          <a:lstStyle/>
          <a:p>
            <a:r>
              <a:rPr lang="fr-FR" dirty="0"/>
              <a:t>Kanban A</a:t>
            </a:r>
          </a:p>
          <a:p>
            <a:endParaRPr lang="fr-FR" dirty="0"/>
          </a:p>
        </p:txBody>
      </p:sp>
      <p:sp>
        <p:nvSpPr>
          <p:cNvPr id="10" name="ZoneTexte 9"/>
          <p:cNvSpPr txBox="1"/>
          <p:nvPr/>
        </p:nvSpPr>
        <p:spPr>
          <a:xfrm>
            <a:off x="1583342" y="1137419"/>
            <a:ext cx="1283110" cy="646331"/>
          </a:xfrm>
          <a:prstGeom prst="rect">
            <a:avLst/>
          </a:prstGeom>
          <a:noFill/>
        </p:spPr>
        <p:txBody>
          <a:bodyPr wrap="square" rtlCol="0">
            <a:spAutoFit/>
          </a:bodyPr>
          <a:lstStyle/>
          <a:p>
            <a:r>
              <a:rPr lang="fr-FR" dirty="0"/>
              <a:t>Kanban B</a:t>
            </a:r>
          </a:p>
          <a:p>
            <a:endParaRPr lang="fr-FR" dirty="0"/>
          </a:p>
        </p:txBody>
      </p:sp>
      <p:cxnSp>
        <p:nvCxnSpPr>
          <p:cNvPr id="11" name="Connecteur droit 10"/>
          <p:cNvCxnSpPr/>
          <p:nvPr/>
        </p:nvCxnSpPr>
        <p:spPr>
          <a:xfrm flipV="1">
            <a:off x="8470141" y="1075195"/>
            <a:ext cx="0" cy="445875"/>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Connecteur droit 11"/>
          <p:cNvCxnSpPr/>
          <p:nvPr/>
        </p:nvCxnSpPr>
        <p:spPr>
          <a:xfrm flipV="1">
            <a:off x="5848999" y="1052736"/>
            <a:ext cx="0" cy="445875"/>
          </a:xfrm>
          <a:prstGeom prst="line">
            <a:avLst/>
          </a:prstGeom>
          <a:ln w="28575"/>
        </p:spPr>
        <p:style>
          <a:lnRef idx="2">
            <a:schemeClr val="dk1"/>
          </a:lnRef>
          <a:fillRef idx="0">
            <a:schemeClr val="dk1"/>
          </a:fillRef>
          <a:effectRef idx="1">
            <a:schemeClr val="dk1"/>
          </a:effectRef>
          <a:fontRef idx="minor">
            <a:schemeClr val="tx1"/>
          </a:fontRef>
        </p:style>
      </p:cxnSp>
      <p:cxnSp>
        <p:nvCxnSpPr>
          <p:cNvPr id="13" name="Connecteur droit 12"/>
          <p:cNvCxnSpPr/>
          <p:nvPr/>
        </p:nvCxnSpPr>
        <p:spPr>
          <a:xfrm flipV="1">
            <a:off x="3254682" y="1064710"/>
            <a:ext cx="0" cy="445875"/>
          </a:xfrm>
          <a:prstGeom prst="line">
            <a:avLst/>
          </a:prstGeom>
          <a:ln w="28575"/>
        </p:spPr>
        <p:style>
          <a:lnRef idx="2">
            <a:schemeClr val="dk1"/>
          </a:lnRef>
          <a:fillRef idx="0">
            <a:schemeClr val="dk1"/>
          </a:fillRef>
          <a:effectRef idx="1">
            <a:schemeClr val="dk1"/>
          </a:effectRef>
          <a:fontRef idx="minor">
            <a:schemeClr val="tx1"/>
          </a:fontRef>
        </p:style>
      </p:cxnSp>
      <p:cxnSp>
        <p:nvCxnSpPr>
          <p:cNvPr id="14" name="Connecteur droit 13"/>
          <p:cNvCxnSpPr/>
          <p:nvPr/>
        </p:nvCxnSpPr>
        <p:spPr>
          <a:xfrm flipH="1">
            <a:off x="1373871" y="1078751"/>
            <a:ext cx="1877429"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15" name="Connecteur droit 14"/>
          <p:cNvCxnSpPr/>
          <p:nvPr/>
        </p:nvCxnSpPr>
        <p:spPr>
          <a:xfrm flipH="1">
            <a:off x="3971570" y="1065304"/>
            <a:ext cx="1877429"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6" name="Connecteur droit 15"/>
          <p:cNvCxnSpPr/>
          <p:nvPr/>
        </p:nvCxnSpPr>
        <p:spPr>
          <a:xfrm flipH="1">
            <a:off x="6426943" y="1091604"/>
            <a:ext cx="2039699"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a:off x="1387318" y="1093962"/>
            <a:ext cx="0" cy="4394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3985017" y="1081603"/>
            <a:ext cx="0" cy="4394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6440390" y="1093962"/>
            <a:ext cx="0" cy="4394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1761722" y="2228669"/>
            <a:ext cx="9263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4295918" y="2228669"/>
            <a:ext cx="9263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cxnSpLocks/>
          </p:cNvCxnSpPr>
          <p:nvPr/>
        </p:nvCxnSpPr>
        <p:spPr>
          <a:xfrm>
            <a:off x="6800345" y="2222659"/>
            <a:ext cx="9263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Espace réservé du numéro de diapositive 23"/>
          <p:cNvSpPr>
            <a:spLocks noGrp="1"/>
          </p:cNvSpPr>
          <p:nvPr>
            <p:ph type="sldNum" sz="quarter" idx="12"/>
          </p:nvPr>
        </p:nvSpPr>
        <p:spPr>
          <a:xfrm>
            <a:off x="8939832" y="5294956"/>
            <a:ext cx="2844800" cy="365125"/>
          </a:xfrm>
        </p:spPr>
        <p:txBody>
          <a:bodyPr/>
          <a:lstStyle/>
          <a:p>
            <a:fld id="{D1D6E270-A1BB-40ED-93F3-02C4504D3F0A}" type="slidenum">
              <a:rPr lang="en-US" smtClean="0"/>
              <a:t>152</a:t>
            </a:fld>
            <a:endParaRPr lang="en-US"/>
          </a:p>
        </p:txBody>
      </p:sp>
      <p:sp>
        <p:nvSpPr>
          <p:cNvPr id="26" name="Rectangle 25">
            <a:extLst>
              <a:ext uri="{FF2B5EF4-FFF2-40B4-BE49-F238E27FC236}">
                <a16:creationId xmlns:a16="http://schemas.microsoft.com/office/drawing/2014/main" id="{C5815F81-FBA3-054E-A33F-3770DEAF68D6}"/>
              </a:ext>
            </a:extLst>
          </p:cNvPr>
          <p:cNvSpPr/>
          <p:nvPr/>
        </p:nvSpPr>
        <p:spPr>
          <a:xfrm>
            <a:off x="4992061" y="4638616"/>
            <a:ext cx="1725561" cy="91440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Upstream</a:t>
            </a:r>
            <a:r>
              <a:rPr lang="fr-FR" dirty="0"/>
              <a:t> Station </a:t>
            </a:r>
          </a:p>
        </p:txBody>
      </p:sp>
      <p:sp>
        <p:nvSpPr>
          <p:cNvPr id="27" name="Rectangle 26">
            <a:extLst>
              <a:ext uri="{FF2B5EF4-FFF2-40B4-BE49-F238E27FC236}">
                <a16:creationId xmlns:a16="http://schemas.microsoft.com/office/drawing/2014/main" id="{7908CB05-C1D3-A94E-9F37-3BBF73C7AFD0}"/>
              </a:ext>
            </a:extLst>
          </p:cNvPr>
          <p:cNvSpPr/>
          <p:nvPr/>
        </p:nvSpPr>
        <p:spPr>
          <a:xfrm>
            <a:off x="9898632" y="4638616"/>
            <a:ext cx="1725561" cy="914400"/>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Downstream</a:t>
            </a:r>
            <a:r>
              <a:rPr lang="fr-FR" dirty="0"/>
              <a:t> Station</a:t>
            </a:r>
          </a:p>
        </p:txBody>
      </p:sp>
      <p:sp>
        <p:nvSpPr>
          <p:cNvPr id="28" name="Carré corné 5">
            <a:extLst>
              <a:ext uri="{FF2B5EF4-FFF2-40B4-BE49-F238E27FC236}">
                <a16:creationId xmlns:a16="http://schemas.microsoft.com/office/drawing/2014/main" id="{B7F0F0B5-074A-F043-81ED-56C77EA4C75A}"/>
              </a:ext>
            </a:extLst>
          </p:cNvPr>
          <p:cNvSpPr/>
          <p:nvPr/>
        </p:nvSpPr>
        <p:spPr>
          <a:xfrm>
            <a:off x="10942011" y="2529314"/>
            <a:ext cx="244578" cy="302341"/>
          </a:xfrm>
          <a:prstGeom prst="foldedCorner">
            <a:avLst>
              <a:gd name="adj" fmla="val 2156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0ABE8012-ADC8-FC4F-B9C1-6A12F6018687}"/>
              </a:ext>
            </a:extLst>
          </p:cNvPr>
          <p:cNvSpPr/>
          <p:nvPr/>
        </p:nvSpPr>
        <p:spPr>
          <a:xfrm>
            <a:off x="4969530" y="2448014"/>
            <a:ext cx="2300748" cy="719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arré corné 7">
            <a:extLst>
              <a:ext uri="{FF2B5EF4-FFF2-40B4-BE49-F238E27FC236}">
                <a16:creationId xmlns:a16="http://schemas.microsoft.com/office/drawing/2014/main" id="{96CE47A7-DAC0-2C4D-A525-BFBEA2351515}"/>
              </a:ext>
            </a:extLst>
          </p:cNvPr>
          <p:cNvSpPr/>
          <p:nvPr/>
        </p:nvSpPr>
        <p:spPr>
          <a:xfrm>
            <a:off x="5127461" y="2680485"/>
            <a:ext cx="244578" cy="302341"/>
          </a:xfrm>
          <a:prstGeom prst="foldedCorner">
            <a:avLst>
              <a:gd name="adj" fmla="val 215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arré corné 8">
            <a:extLst>
              <a:ext uri="{FF2B5EF4-FFF2-40B4-BE49-F238E27FC236}">
                <a16:creationId xmlns:a16="http://schemas.microsoft.com/office/drawing/2014/main" id="{56E5C5F1-2755-B04B-85CE-C55F38A11DBA}"/>
              </a:ext>
            </a:extLst>
          </p:cNvPr>
          <p:cNvSpPr/>
          <p:nvPr/>
        </p:nvSpPr>
        <p:spPr>
          <a:xfrm>
            <a:off x="5753397" y="2683182"/>
            <a:ext cx="244578" cy="302341"/>
          </a:xfrm>
          <a:prstGeom prst="foldedCorner">
            <a:avLst>
              <a:gd name="adj" fmla="val 215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arré corné 9">
            <a:extLst>
              <a:ext uri="{FF2B5EF4-FFF2-40B4-BE49-F238E27FC236}">
                <a16:creationId xmlns:a16="http://schemas.microsoft.com/office/drawing/2014/main" id="{3B782086-CE42-044B-98E7-4833E8B7B8D8}"/>
              </a:ext>
            </a:extLst>
          </p:cNvPr>
          <p:cNvSpPr/>
          <p:nvPr/>
        </p:nvSpPr>
        <p:spPr>
          <a:xfrm>
            <a:off x="6457992" y="2680485"/>
            <a:ext cx="244578" cy="302341"/>
          </a:xfrm>
          <a:prstGeom prst="foldedCorner">
            <a:avLst>
              <a:gd name="adj" fmla="val 2156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Carré corné 10">
            <a:extLst>
              <a:ext uri="{FF2B5EF4-FFF2-40B4-BE49-F238E27FC236}">
                <a16:creationId xmlns:a16="http://schemas.microsoft.com/office/drawing/2014/main" id="{BD7B8C3B-AF32-034C-A265-D43F02064C9A}"/>
              </a:ext>
            </a:extLst>
          </p:cNvPr>
          <p:cNvSpPr/>
          <p:nvPr/>
        </p:nvSpPr>
        <p:spPr>
          <a:xfrm>
            <a:off x="5894579" y="3684949"/>
            <a:ext cx="244578" cy="302341"/>
          </a:xfrm>
          <a:prstGeom prst="foldedCorner">
            <a:avLst>
              <a:gd name="adj" fmla="val 2156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Organigramme : Disque magnétique 11">
            <a:extLst>
              <a:ext uri="{FF2B5EF4-FFF2-40B4-BE49-F238E27FC236}">
                <a16:creationId xmlns:a16="http://schemas.microsoft.com/office/drawing/2014/main" id="{053F9F0D-B0FE-4E4C-82D7-0996DBDB21BE}"/>
              </a:ext>
            </a:extLst>
          </p:cNvPr>
          <p:cNvSpPr/>
          <p:nvPr/>
        </p:nvSpPr>
        <p:spPr>
          <a:xfrm>
            <a:off x="7756975" y="4638616"/>
            <a:ext cx="1129887" cy="914400"/>
          </a:xfrm>
          <a:prstGeom prst="flowChartMagneticDisk">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Cylindre 12">
            <a:extLst>
              <a:ext uri="{FF2B5EF4-FFF2-40B4-BE49-F238E27FC236}">
                <a16:creationId xmlns:a16="http://schemas.microsoft.com/office/drawing/2014/main" id="{EECE4EBC-5588-8E4C-ABAC-6C3C8C5E4A80}"/>
              </a:ext>
            </a:extLst>
          </p:cNvPr>
          <p:cNvSpPr/>
          <p:nvPr/>
        </p:nvSpPr>
        <p:spPr>
          <a:xfrm>
            <a:off x="8110936" y="4767518"/>
            <a:ext cx="45719" cy="166968"/>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Cylindre 13">
            <a:extLst>
              <a:ext uri="{FF2B5EF4-FFF2-40B4-BE49-F238E27FC236}">
                <a16:creationId xmlns:a16="http://schemas.microsoft.com/office/drawing/2014/main" id="{4EAD7642-DF1B-E540-A456-20DA4FDDA041}"/>
              </a:ext>
            </a:extLst>
          </p:cNvPr>
          <p:cNvSpPr/>
          <p:nvPr/>
        </p:nvSpPr>
        <p:spPr>
          <a:xfrm>
            <a:off x="8281130" y="4767518"/>
            <a:ext cx="45719" cy="166968"/>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Cylindre 14">
            <a:extLst>
              <a:ext uri="{FF2B5EF4-FFF2-40B4-BE49-F238E27FC236}">
                <a16:creationId xmlns:a16="http://schemas.microsoft.com/office/drawing/2014/main" id="{20A3DEC5-EFB6-3644-8BD1-CD12B7EC88BD}"/>
              </a:ext>
            </a:extLst>
          </p:cNvPr>
          <p:cNvSpPr/>
          <p:nvPr/>
        </p:nvSpPr>
        <p:spPr>
          <a:xfrm>
            <a:off x="7971414" y="4743178"/>
            <a:ext cx="45719" cy="176740"/>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Cylindre 15">
            <a:extLst>
              <a:ext uri="{FF2B5EF4-FFF2-40B4-BE49-F238E27FC236}">
                <a16:creationId xmlns:a16="http://schemas.microsoft.com/office/drawing/2014/main" id="{4255B612-83E6-0042-A2F9-F8454A65CD2A}"/>
              </a:ext>
            </a:extLst>
          </p:cNvPr>
          <p:cNvSpPr/>
          <p:nvPr/>
        </p:nvSpPr>
        <p:spPr>
          <a:xfrm>
            <a:off x="8590800" y="4741252"/>
            <a:ext cx="45719" cy="166968"/>
          </a:xfrm>
          <a:prstGeom prst="can">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Cylindre 16">
            <a:extLst>
              <a:ext uri="{FF2B5EF4-FFF2-40B4-BE49-F238E27FC236}">
                <a16:creationId xmlns:a16="http://schemas.microsoft.com/office/drawing/2014/main" id="{99B99198-0186-DE4B-8A9E-AAAFDC8BCAEB}"/>
              </a:ext>
            </a:extLst>
          </p:cNvPr>
          <p:cNvSpPr/>
          <p:nvPr/>
        </p:nvSpPr>
        <p:spPr>
          <a:xfrm>
            <a:off x="8197805" y="4669466"/>
            <a:ext cx="45719" cy="166968"/>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Cylindre 17">
            <a:extLst>
              <a:ext uri="{FF2B5EF4-FFF2-40B4-BE49-F238E27FC236}">
                <a16:creationId xmlns:a16="http://schemas.microsoft.com/office/drawing/2014/main" id="{42482344-A934-8B48-B5A0-244347C17AB7}"/>
              </a:ext>
            </a:extLst>
          </p:cNvPr>
          <p:cNvSpPr/>
          <p:nvPr/>
        </p:nvSpPr>
        <p:spPr>
          <a:xfrm>
            <a:off x="8508606" y="4669466"/>
            <a:ext cx="45719" cy="166968"/>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Cylindre 18">
            <a:extLst>
              <a:ext uri="{FF2B5EF4-FFF2-40B4-BE49-F238E27FC236}">
                <a16:creationId xmlns:a16="http://schemas.microsoft.com/office/drawing/2014/main" id="{68FCBF8C-5EAB-C041-85B1-E1AE54F35EC1}"/>
              </a:ext>
            </a:extLst>
          </p:cNvPr>
          <p:cNvSpPr/>
          <p:nvPr/>
        </p:nvSpPr>
        <p:spPr>
          <a:xfrm>
            <a:off x="8360575" y="4657768"/>
            <a:ext cx="45719" cy="166968"/>
          </a:xfrm>
          <a:prstGeom prst="can">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avec flèche 19">
            <a:extLst>
              <a:ext uri="{FF2B5EF4-FFF2-40B4-BE49-F238E27FC236}">
                <a16:creationId xmlns:a16="http://schemas.microsoft.com/office/drawing/2014/main" id="{4B3415DF-192C-1445-87A5-35D834895E98}"/>
              </a:ext>
            </a:extLst>
          </p:cNvPr>
          <p:cNvCxnSpPr>
            <a:cxnSpLocks/>
          </p:cNvCxnSpPr>
          <p:nvPr/>
        </p:nvCxnSpPr>
        <p:spPr>
          <a:xfrm flipH="1" flipV="1">
            <a:off x="7268077" y="2680484"/>
            <a:ext cx="3663745" cy="7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20">
            <a:extLst>
              <a:ext uri="{FF2B5EF4-FFF2-40B4-BE49-F238E27FC236}">
                <a16:creationId xmlns:a16="http://schemas.microsoft.com/office/drawing/2014/main" id="{87C6B81C-C5DB-4348-A3B3-AB5EC4CB10BB}"/>
              </a:ext>
            </a:extLst>
          </p:cNvPr>
          <p:cNvCxnSpPr>
            <a:endCxn id="28" idx="2"/>
          </p:cNvCxnSpPr>
          <p:nvPr/>
        </p:nvCxnSpPr>
        <p:spPr>
          <a:xfrm flipV="1">
            <a:off x="11056313" y="2831655"/>
            <a:ext cx="7987" cy="18223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21">
            <a:extLst>
              <a:ext uri="{FF2B5EF4-FFF2-40B4-BE49-F238E27FC236}">
                <a16:creationId xmlns:a16="http://schemas.microsoft.com/office/drawing/2014/main" id="{D9D48757-D354-8D44-9C53-36DE3B55F86E}"/>
              </a:ext>
            </a:extLst>
          </p:cNvPr>
          <p:cNvCxnSpPr>
            <a:endCxn id="33" idx="0"/>
          </p:cNvCxnSpPr>
          <p:nvPr/>
        </p:nvCxnSpPr>
        <p:spPr>
          <a:xfrm>
            <a:off x="6002380" y="3179165"/>
            <a:ext cx="14488" cy="5057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22">
            <a:extLst>
              <a:ext uri="{FF2B5EF4-FFF2-40B4-BE49-F238E27FC236}">
                <a16:creationId xmlns:a16="http://schemas.microsoft.com/office/drawing/2014/main" id="{178F135E-1BCC-6840-94BA-BD85EDCDA231}"/>
              </a:ext>
            </a:extLst>
          </p:cNvPr>
          <p:cNvCxnSpPr>
            <a:cxnSpLocks/>
          </p:cNvCxnSpPr>
          <p:nvPr/>
        </p:nvCxnSpPr>
        <p:spPr>
          <a:xfrm flipH="1">
            <a:off x="5997974" y="3994664"/>
            <a:ext cx="4406" cy="6439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23">
            <a:extLst>
              <a:ext uri="{FF2B5EF4-FFF2-40B4-BE49-F238E27FC236}">
                <a16:creationId xmlns:a16="http://schemas.microsoft.com/office/drawing/2014/main" id="{0C4FE83D-5CAD-AD46-A12D-5BB5ACC98683}"/>
              </a:ext>
            </a:extLst>
          </p:cNvPr>
          <p:cNvCxnSpPr>
            <a:endCxn id="34" idx="2"/>
          </p:cNvCxnSpPr>
          <p:nvPr/>
        </p:nvCxnSpPr>
        <p:spPr>
          <a:xfrm>
            <a:off x="6743258" y="5095816"/>
            <a:ext cx="10137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24">
            <a:extLst>
              <a:ext uri="{FF2B5EF4-FFF2-40B4-BE49-F238E27FC236}">
                <a16:creationId xmlns:a16="http://schemas.microsoft.com/office/drawing/2014/main" id="{13977EC1-4119-104D-B70F-84439DECD6C9}"/>
              </a:ext>
            </a:extLst>
          </p:cNvPr>
          <p:cNvCxnSpPr>
            <a:cxnSpLocks/>
            <a:endCxn id="27" idx="1"/>
          </p:cNvCxnSpPr>
          <p:nvPr/>
        </p:nvCxnSpPr>
        <p:spPr>
          <a:xfrm flipV="1">
            <a:off x="8886862" y="5095816"/>
            <a:ext cx="1011770" cy="79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arré corné 25">
            <a:extLst>
              <a:ext uri="{FF2B5EF4-FFF2-40B4-BE49-F238E27FC236}">
                <a16:creationId xmlns:a16="http://schemas.microsoft.com/office/drawing/2014/main" id="{0BCAFEA5-094A-0A41-8CF3-644A74EFBE19}"/>
              </a:ext>
            </a:extLst>
          </p:cNvPr>
          <p:cNvSpPr/>
          <p:nvPr/>
        </p:nvSpPr>
        <p:spPr>
          <a:xfrm>
            <a:off x="8220664" y="5115129"/>
            <a:ext cx="244578" cy="302341"/>
          </a:xfrm>
          <a:prstGeom prst="foldedCorner">
            <a:avLst>
              <a:gd name="adj" fmla="val 2156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9" name="Connecteur en angle 26">
            <a:extLst>
              <a:ext uri="{FF2B5EF4-FFF2-40B4-BE49-F238E27FC236}">
                <a16:creationId xmlns:a16="http://schemas.microsoft.com/office/drawing/2014/main" id="{02F6A5BF-929F-3648-89AC-8CF98F8AD050}"/>
              </a:ext>
            </a:extLst>
          </p:cNvPr>
          <p:cNvCxnSpPr>
            <a:cxnSpLocks/>
          </p:cNvCxnSpPr>
          <p:nvPr/>
        </p:nvCxnSpPr>
        <p:spPr>
          <a:xfrm rot="10800000" flipV="1">
            <a:off x="8886863" y="5578780"/>
            <a:ext cx="2177439" cy="1026232"/>
          </a:xfrm>
          <a:prstGeom prst="bentConnector3">
            <a:avLst>
              <a:gd name="adj1" fmla="val -12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rganigramme : Disque magnétique 27">
            <a:extLst>
              <a:ext uri="{FF2B5EF4-FFF2-40B4-BE49-F238E27FC236}">
                <a16:creationId xmlns:a16="http://schemas.microsoft.com/office/drawing/2014/main" id="{EED427B5-F1CF-F741-BA54-ACBCFD7AABB4}"/>
              </a:ext>
            </a:extLst>
          </p:cNvPr>
          <p:cNvSpPr/>
          <p:nvPr/>
        </p:nvSpPr>
        <p:spPr>
          <a:xfrm>
            <a:off x="7756975" y="5826968"/>
            <a:ext cx="1129887" cy="914400"/>
          </a:xfrm>
          <a:prstGeom prst="flowChartMagneticDisk">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1" name="Connecteur en angle 28">
            <a:extLst>
              <a:ext uri="{FF2B5EF4-FFF2-40B4-BE49-F238E27FC236}">
                <a16:creationId xmlns:a16="http://schemas.microsoft.com/office/drawing/2014/main" id="{FA968ED0-7200-154D-A1BA-34C10CE1E1D3}"/>
              </a:ext>
            </a:extLst>
          </p:cNvPr>
          <p:cNvCxnSpPr>
            <a:cxnSpLocks/>
          </p:cNvCxnSpPr>
          <p:nvPr/>
        </p:nvCxnSpPr>
        <p:spPr>
          <a:xfrm rot="10800000">
            <a:off x="5997975" y="5575564"/>
            <a:ext cx="1732502" cy="984056"/>
          </a:xfrm>
          <a:prstGeom prst="bentConnector3">
            <a:avLst>
              <a:gd name="adj1" fmla="val 10022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Carré corné 29">
            <a:extLst>
              <a:ext uri="{FF2B5EF4-FFF2-40B4-BE49-F238E27FC236}">
                <a16:creationId xmlns:a16="http://schemas.microsoft.com/office/drawing/2014/main" id="{1A9957DA-D643-704A-A1F4-7BEBF4E18E13}"/>
              </a:ext>
            </a:extLst>
          </p:cNvPr>
          <p:cNvSpPr/>
          <p:nvPr/>
        </p:nvSpPr>
        <p:spPr>
          <a:xfrm>
            <a:off x="10531942" y="2070140"/>
            <a:ext cx="244578" cy="302341"/>
          </a:xfrm>
          <a:prstGeom prst="foldedCorner">
            <a:avLst>
              <a:gd name="adj" fmla="val 21565"/>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ZoneTexte 30">
            <a:extLst>
              <a:ext uri="{FF2B5EF4-FFF2-40B4-BE49-F238E27FC236}">
                <a16:creationId xmlns:a16="http://schemas.microsoft.com/office/drawing/2014/main" id="{AE89F6C5-EE71-0E41-A81E-67614DA61912}"/>
              </a:ext>
            </a:extLst>
          </p:cNvPr>
          <p:cNvSpPr txBox="1"/>
          <p:nvPr/>
        </p:nvSpPr>
        <p:spPr>
          <a:xfrm>
            <a:off x="9573086" y="2060848"/>
            <a:ext cx="1203434" cy="369332"/>
          </a:xfrm>
          <a:prstGeom prst="rect">
            <a:avLst/>
          </a:prstGeom>
          <a:noFill/>
        </p:spPr>
        <p:txBody>
          <a:bodyPr wrap="square" rtlCol="0">
            <a:spAutoFit/>
          </a:bodyPr>
          <a:lstStyle/>
          <a:p>
            <a:r>
              <a:rPr lang="fr-FR" dirty="0"/>
              <a:t>KANBAN</a:t>
            </a:r>
          </a:p>
        </p:txBody>
      </p:sp>
      <p:sp>
        <p:nvSpPr>
          <p:cNvPr id="60" name="ZoneTexte 30">
            <a:extLst>
              <a:ext uri="{FF2B5EF4-FFF2-40B4-BE49-F238E27FC236}">
                <a16:creationId xmlns:a16="http://schemas.microsoft.com/office/drawing/2014/main" id="{0F71BC8E-6081-3149-B392-1D61F78EFFA4}"/>
              </a:ext>
            </a:extLst>
          </p:cNvPr>
          <p:cNvSpPr txBox="1"/>
          <p:nvPr/>
        </p:nvSpPr>
        <p:spPr>
          <a:xfrm>
            <a:off x="4964574" y="3212976"/>
            <a:ext cx="1203434" cy="369332"/>
          </a:xfrm>
          <a:prstGeom prst="rect">
            <a:avLst/>
          </a:prstGeom>
          <a:noFill/>
        </p:spPr>
        <p:txBody>
          <a:bodyPr wrap="square" rtlCol="0">
            <a:spAutoFit/>
          </a:bodyPr>
          <a:lstStyle/>
          <a:p>
            <a:r>
              <a:rPr lang="fr-FR" dirty="0" err="1"/>
              <a:t>Limit</a:t>
            </a:r>
            <a:r>
              <a:rPr lang="fr-FR" dirty="0"/>
              <a:t> = X</a:t>
            </a:r>
          </a:p>
        </p:txBody>
      </p:sp>
    </p:spTree>
    <p:extLst>
      <p:ext uri="{BB962C8B-B14F-4D97-AF65-F5344CB8AC3E}">
        <p14:creationId xmlns:p14="http://schemas.microsoft.com/office/powerpoint/2010/main" val="16923213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CD0B3A6-675B-4AF7-A27B-38F25166D7BF}"/>
              </a:ext>
            </a:extLst>
          </p:cNvPr>
          <p:cNvSpPr>
            <a:spLocks noGrp="1" noChangeArrowheads="1"/>
          </p:cNvSpPr>
          <p:nvPr>
            <p:ph type="title"/>
          </p:nvPr>
        </p:nvSpPr>
        <p:spPr/>
        <p:txBody>
          <a:bodyPr/>
          <a:lstStyle/>
          <a:p>
            <a:r>
              <a:rPr lang="en-US" altLang="fr-FR" dirty="0"/>
              <a:t>Kanban at </a:t>
            </a:r>
            <a:r>
              <a:rPr lang="en-US" altLang="fr-FR" dirty="0" err="1"/>
              <a:t>GHdC</a:t>
            </a:r>
            <a:endParaRPr lang="en-US" altLang="fr-FR" dirty="0"/>
          </a:p>
        </p:txBody>
      </p:sp>
      <p:sp>
        <p:nvSpPr>
          <p:cNvPr id="23555" name="Footer Placeholder 3">
            <a:extLst>
              <a:ext uri="{FF2B5EF4-FFF2-40B4-BE49-F238E27FC236}">
                <a16:creationId xmlns:a16="http://schemas.microsoft.com/office/drawing/2014/main" id="{F69459BC-BF26-45CD-8585-20B387181F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1000"/>
              <a:t>Copyright © Manuel Kolp - LSM</a:t>
            </a:r>
          </a:p>
          <a:p>
            <a:pPr>
              <a:spcBef>
                <a:spcPct val="0"/>
              </a:spcBef>
              <a:buFontTx/>
              <a:buNone/>
            </a:pPr>
            <a:endParaRPr lang="en-US" altLang="fr-FR" sz="1000"/>
          </a:p>
        </p:txBody>
      </p:sp>
      <p:sp>
        <p:nvSpPr>
          <p:cNvPr id="23556" name="Slide Number Placeholder 4">
            <a:extLst>
              <a:ext uri="{FF2B5EF4-FFF2-40B4-BE49-F238E27FC236}">
                <a16:creationId xmlns:a16="http://schemas.microsoft.com/office/drawing/2014/main" id="{98F3429D-188B-48C2-8DEA-36C531EF1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4A5EFCC-DC65-4EB4-A3BC-3D342865148D}" type="slidenum">
              <a:rPr lang="en-US" altLang="fr-FR" sz="1000"/>
              <a:pPr>
                <a:spcBef>
                  <a:spcPct val="0"/>
                </a:spcBef>
                <a:buFontTx/>
                <a:buNone/>
              </a:pPr>
              <a:t>153</a:t>
            </a:fld>
            <a:endParaRPr lang="en-US" altLang="fr-FR" sz="1000" dirty="0"/>
          </a:p>
        </p:txBody>
      </p:sp>
      <p:pic>
        <p:nvPicPr>
          <p:cNvPr id="6" name="Shape 337">
            <a:extLst>
              <a:ext uri="{FF2B5EF4-FFF2-40B4-BE49-F238E27FC236}">
                <a16:creationId xmlns:a16="http://schemas.microsoft.com/office/drawing/2014/main" id="{FD19FB33-010A-9945-8835-246AB3678B5B}"/>
              </a:ext>
            </a:extLst>
          </p:cNvPr>
          <p:cNvPicPr preferRelativeResize="0"/>
          <p:nvPr/>
        </p:nvPicPr>
        <p:blipFill>
          <a:blip r:embed="rId2">
            <a:alphaModFix/>
          </a:blip>
          <a:stretch>
            <a:fillRect/>
          </a:stretch>
        </p:blipFill>
        <p:spPr>
          <a:xfrm>
            <a:off x="5178253" y="989662"/>
            <a:ext cx="2141883" cy="2952328"/>
          </a:xfrm>
          <a:prstGeom prst="rect">
            <a:avLst/>
          </a:prstGeom>
          <a:noFill/>
          <a:ln>
            <a:noFill/>
          </a:ln>
        </p:spPr>
      </p:pic>
      <p:sp>
        <p:nvSpPr>
          <p:cNvPr id="7" name="Shape 338">
            <a:extLst>
              <a:ext uri="{FF2B5EF4-FFF2-40B4-BE49-F238E27FC236}">
                <a16:creationId xmlns:a16="http://schemas.microsoft.com/office/drawing/2014/main" id="{BA8A35CA-F214-F04B-A333-0BD12BF6C7B6}"/>
              </a:ext>
            </a:extLst>
          </p:cNvPr>
          <p:cNvSpPr txBox="1"/>
          <p:nvPr/>
        </p:nvSpPr>
        <p:spPr>
          <a:xfrm>
            <a:off x="7286909" y="3193772"/>
            <a:ext cx="3094800" cy="595261"/>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1. </a:t>
            </a:r>
            <a:r>
              <a:rPr lang="fr" dirty="0" err="1"/>
              <a:t>Flipping</a:t>
            </a:r>
            <a:r>
              <a:rPr lang="fr" dirty="0"/>
              <a:t> Kanban </a:t>
            </a:r>
            <a:r>
              <a:rPr lang="fr" dirty="0" err="1"/>
              <a:t>cards</a:t>
            </a:r>
            <a:r>
              <a:rPr lang="fr" dirty="0"/>
              <a:t> over</a:t>
            </a:r>
            <a:endParaRPr dirty="0"/>
          </a:p>
        </p:txBody>
      </p:sp>
      <p:pic>
        <p:nvPicPr>
          <p:cNvPr id="8" name="Shape 339">
            <a:extLst>
              <a:ext uri="{FF2B5EF4-FFF2-40B4-BE49-F238E27FC236}">
                <a16:creationId xmlns:a16="http://schemas.microsoft.com/office/drawing/2014/main" id="{8B67F431-119C-614F-B5C7-244DA793E9A5}"/>
              </a:ext>
            </a:extLst>
          </p:cNvPr>
          <p:cNvPicPr preferRelativeResize="0"/>
          <p:nvPr/>
        </p:nvPicPr>
        <p:blipFill>
          <a:blip r:embed="rId3">
            <a:alphaModFix/>
          </a:blip>
          <a:stretch>
            <a:fillRect/>
          </a:stretch>
        </p:blipFill>
        <p:spPr>
          <a:xfrm>
            <a:off x="7633806" y="1104381"/>
            <a:ext cx="4294842" cy="1716227"/>
          </a:xfrm>
          <a:prstGeom prst="rect">
            <a:avLst/>
          </a:prstGeom>
          <a:noFill/>
          <a:ln>
            <a:noFill/>
          </a:ln>
        </p:spPr>
      </p:pic>
      <p:sp>
        <p:nvSpPr>
          <p:cNvPr id="9" name="Shape 340">
            <a:extLst>
              <a:ext uri="{FF2B5EF4-FFF2-40B4-BE49-F238E27FC236}">
                <a16:creationId xmlns:a16="http://schemas.microsoft.com/office/drawing/2014/main" id="{57D6227C-16C1-2F44-BE85-13DD94BA2F14}"/>
              </a:ext>
            </a:extLst>
          </p:cNvPr>
          <p:cNvSpPr txBox="1"/>
          <p:nvPr/>
        </p:nvSpPr>
        <p:spPr>
          <a:xfrm>
            <a:off x="8230189" y="2596814"/>
            <a:ext cx="3545200" cy="670400"/>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2. </a:t>
            </a:r>
            <a:r>
              <a:rPr lang="fr" dirty="0" err="1"/>
              <a:t>Visualizing</a:t>
            </a:r>
            <a:r>
              <a:rPr lang="fr" dirty="0"/>
              <a:t> </a:t>
            </a:r>
            <a:r>
              <a:rPr lang="fr" dirty="0" err="1"/>
              <a:t>Flipped</a:t>
            </a:r>
            <a:r>
              <a:rPr lang="fr" dirty="0"/>
              <a:t> Kanban </a:t>
            </a:r>
            <a:r>
              <a:rPr lang="fr" dirty="0" err="1"/>
              <a:t>Cards</a:t>
            </a:r>
            <a:endParaRPr sz="2800" dirty="0">
              <a:latin typeface="Comic Sans MS"/>
              <a:ea typeface="Comic Sans MS"/>
              <a:cs typeface="Comic Sans MS"/>
              <a:sym typeface="Comic Sans MS"/>
            </a:endParaRPr>
          </a:p>
        </p:txBody>
      </p:sp>
      <p:pic>
        <p:nvPicPr>
          <p:cNvPr id="10" name="Shape 341">
            <a:extLst>
              <a:ext uri="{FF2B5EF4-FFF2-40B4-BE49-F238E27FC236}">
                <a16:creationId xmlns:a16="http://schemas.microsoft.com/office/drawing/2014/main" id="{CB97FB09-9F0A-8041-A3C9-77A5F4C068B3}"/>
              </a:ext>
            </a:extLst>
          </p:cNvPr>
          <p:cNvPicPr preferRelativeResize="0"/>
          <p:nvPr/>
        </p:nvPicPr>
        <p:blipFill>
          <a:blip r:embed="rId4">
            <a:alphaModFix/>
          </a:blip>
          <a:stretch>
            <a:fillRect/>
          </a:stretch>
        </p:blipFill>
        <p:spPr>
          <a:xfrm>
            <a:off x="6523170" y="4005064"/>
            <a:ext cx="2597166" cy="1723578"/>
          </a:xfrm>
          <a:prstGeom prst="rect">
            <a:avLst/>
          </a:prstGeom>
          <a:noFill/>
          <a:ln>
            <a:noFill/>
          </a:ln>
        </p:spPr>
      </p:pic>
      <p:sp>
        <p:nvSpPr>
          <p:cNvPr id="11" name="Shape 342">
            <a:extLst>
              <a:ext uri="{FF2B5EF4-FFF2-40B4-BE49-F238E27FC236}">
                <a16:creationId xmlns:a16="http://schemas.microsoft.com/office/drawing/2014/main" id="{A7C8CC85-BF2B-5044-921C-86B09C91F5BC}"/>
              </a:ext>
            </a:extLst>
          </p:cNvPr>
          <p:cNvSpPr txBox="1"/>
          <p:nvPr/>
        </p:nvSpPr>
        <p:spPr>
          <a:xfrm>
            <a:off x="6701336" y="5733256"/>
            <a:ext cx="2844800" cy="479065"/>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3. Scanning Kanban </a:t>
            </a:r>
            <a:r>
              <a:rPr lang="fr" dirty="0" err="1"/>
              <a:t>Cards</a:t>
            </a:r>
            <a:endParaRPr sz="2800" dirty="0">
              <a:latin typeface="Comic Sans MS"/>
              <a:ea typeface="Comic Sans MS"/>
              <a:cs typeface="Comic Sans MS"/>
              <a:sym typeface="Comic Sans MS"/>
            </a:endParaRPr>
          </a:p>
        </p:txBody>
      </p:sp>
      <p:pic>
        <p:nvPicPr>
          <p:cNvPr id="12" name="Shape 343">
            <a:extLst>
              <a:ext uri="{FF2B5EF4-FFF2-40B4-BE49-F238E27FC236}">
                <a16:creationId xmlns:a16="http://schemas.microsoft.com/office/drawing/2014/main" id="{2A12BA29-0FAB-AB45-9FFF-EEAF5AC21D1A}"/>
              </a:ext>
            </a:extLst>
          </p:cNvPr>
          <p:cNvPicPr preferRelativeResize="0"/>
          <p:nvPr/>
        </p:nvPicPr>
        <p:blipFill>
          <a:blip r:embed="rId5">
            <a:alphaModFix/>
          </a:blip>
          <a:stretch>
            <a:fillRect/>
          </a:stretch>
        </p:blipFill>
        <p:spPr>
          <a:xfrm>
            <a:off x="9331482" y="3861048"/>
            <a:ext cx="2597166" cy="1944216"/>
          </a:xfrm>
          <a:prstGeom prst="rect">
            <a:avLst/>
          </a:prstGeom>
          <a:noFill/>
          <a:ln>
            <a:noFill/>
          </a:ln>
        </p:spPr>
      </p:pic>
      <p:sp>
        <p:nvSpPr>
          <p:cNvPr id="13" name="Shape 344">
            <a:extLst>
              <a:ext uri="{FF2B5EF4-FFF2-40B4-BE49-F238E27FC236}">
                <a16:creationId xmlns:a16="http://schemas.microsoft.com/office/drawing/2014/main" id="{D26ABE7D-6CAB-5C4C-8789-32002840F80B}"/>
              </a:ext>
            </a:extLst>
          </p:cNvPr>
          <p:cNvSpPr txBox="1"/>
          <p:nvPr/>
        </p:nvSpPr>
        <p:spPr>
          <a:xfrm>
            <a:off x="10560496" y="5806520"/>
            <a:ext cx="1542070" cy="502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800"/>
              </a:spcBef>
              <a:spcAft>
                <a:spcPts val="0"/>
              </a:spcAft>
              <a:buNone/>
            </a:pPr>
            <a:r>
              <a:rPr lang="fr" sz="1600" dirty="0"/>
              <a:t>4. </a:t>
            </a:r>
            <a:r>
              <a:rPr lang="fr" sz="1600" dirty="0" err="1"/>
              <a:t>Re-supplying</a:t>
            </a:r>
            <a:endParaRPr sz="2400" dirty="0">
              <a:latin typeface="Comic Sans MS"/>
              <a:ea typeface="Comic Sans MS"/>
              <a:cs typeface="Comic Sans MS"/>
              <a:sym typeface="Comic Sans MS"/>
            </a:endParaRPr>
          </a:p>
        </p:txBody>
      </p:sp>
      <p:pic>
        <p:nvPicPr>
          <p:cNvPr id="14" name="Shape 305">
            <a:extLst>
              <a:ext uri="{FF2B5EF4-FFF2-40B4-BE49-F238E27FC236}">
                <a16:creationId xmlns:a16="http://schemas.microsoft.com/office/drawing/2014/main" id="{5FFD4408-BF3D-C640-8EC7-7C8B16263441}"/>
              </a:ext>
            </a:extLst>
          </p:cNvPr>
          <p:cNvPicPr preferRelativeResize="0"/>
          <p:nvPr/>
        </p:nvPicPr>
        <p:blipFill>
          <a:blip r:embed="rId6">
            <a:alphaModFix/>
          </a:blip>
          <a:stretch>
            <a:fillRect/>
          </a:stretch>
        </p:blipFill>
        <p:spPr>
          <a:xfrm>
            <a:off x="479376" y="1156372"/>
            <a:ext cx="2520280" cy="1664236"/>
          </a:xfrm>
          <a:prstGeom prst="rect">
            <a:avLst/>
          </a:prstGeom>
          <a:noFill/>
          <a:ln>
            <a:noFill/>
          </a:ln>
        </p:spPr>
      </p:pic>
      <p:pic>
        <p:nvPicPr>
          <p:cNvPr id="15" name="Shape 313">
            <a:extLst>
              <a:ext uri="{FF2B5EF4-FFF2-40B4-BE49-F238E27FC236}">
                <a16:creationId xmlns:a16="http://schemas.microsoft.com/office/drawing/2014/main" id="{180375CF-5C5F-E647-B428-1C3BAB07F059}"/>
              </a:ext>
            </a:extLst>
          </p:cNvPr>
          <p:cNvPicPr preferRelativeResize="0"/>
          <p:nvPr/>
        </p:nvPicPr>
        <p:blipFill>
          <a:blip r:embed="rId7">
            <a:alphaModFix/>
          </a:blip>
          <a:stretch>
            <a:fillRect/>
          </a:stretch>
        </p:blipFill>
        <p:spPr>
          <a:xfrm>
            <a:off x="479377" y="2996952"/>
            <a:ext cx="2597166" cy="1853012"/>
          </a:xfrm>
          <a:prstGeom prst="rect">
            <a:avLst/>
          </a:prstGeom>
          <a:noFill/>
          <a:ln>
            <a:noFill/>
          </a:ln>
        </p:spPr>
      </p:pic>
      <p:sp>
        <p:nvSpPr>
          <p:cNvPr id="16" name="Shape 338">
            <a:extLst>
              <a:ext uri="{FF2B5EF4-FFF2-40B4-BE49-F238E27FC236}">
                <a16:creationId xmlns:a16="http://schemas.microsoft.com/office/drawing/2014/main" id="{EA68D67B-B030-CF45-9C28-E3C886D0AA81}"/>
              </a:ext>
            </a:extLst>
          </p:cNvPr>
          <p:cNvSpPr txBox="1"/>
          <p:nvPr/>
        </p:nvSpPr>
        <p:spPr>
          <a:xfrm>
            <a:off x="3001200" y="1268760"/>
            <a:ext cx="1582632" cy="595261"/>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Kanban Recto</a:t>
            </a:r>
            <a:endParaRPr dirty="0"/>
          </a:p>
        </p:txBody>
      </p:sp>
      <p:sp>
        <p:nvSpPr>
          <p:cNvPr id="17" name="Shape 338">
            <a:extLst>
              <a:ext uri="{FF2B5EF4-FFF2-40B4-BE49-F238E27FC236}">
                <a16:creationId xmlns:a16="http://schemas.microsoft.com/office/drawing/2014/main" id="{0C50709B-8D0F-DC4A-989D-946FAB3933AC}"/>
              </a:ext>
            </a:extLst>
          </p:cNvPr>
          <p:cNvSpPr txBox="1"/>
          <p:nvPr/>
        </p:nvSpPr>
        <p:spPr>
          <a:xfrm>
            <a:off x="3143672" y="3140968"/>
            <a:ext cx="1582632" cy="595261"/>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Kanban Verso</a:t>
            </a:r>
            <a:endParaRPr dirty="0"/>
          </a:p>
        </p:txBody>
      </p:sp>
      <p:pic>
        <p:nvPicPr>
          <p:cNvPr id="18" name="Shape 289">
            <a:extLst>
              <a:ext uri="{FF2B5EF4-FFF2-40B4-BE49-F238E27FC236}">
                <a16:creationId xmlns:a16="http://schemas.microsoft.com/office/drawing/2014/main" id="{8DF8E151-419D-724F-91C6-FAFCA54E211F}"/>
              </a:ext>
            </a:extLst>
          </p:cNvPr>
          <p:cNvPicPr preferRelativeResize="0"/>
          <p:nvPr/>
        </p:nvPicPr>
        <p:blipFill>
          <a:blip r:embed="rId8">
            <a:alphaModFix/>
          </a:blip>
          <a:stretch>
            <a:fillRect/>
          </a:stretch>
        </p:blipFill>
        <p:spPr>
          <a:xfrm>
            <a:off x="3305431" y="4064820"/>
            <a:ext cx="2988851" cy="2244500"/>
          </a:xfrm>
          <a:prstGeom prst="rect">
            <a:avLst/>
          </a:prstGeom>
          <a:noFill/>
          <a:ln>
            <a:noFill/>
          </a:ln>
        </p:spPr>
      </p:pic>
      <p:sp>
        <p:nvSpPr>
          <p:cNvPr id="19" name="Shape 338">
            <a:extLst>
              <a:ext uri="{FF2B5EF4-FFF2-40B4-BE49-F238E27FC236}">
                <a16:creationId xmlns:a16="http://schemas.microsoft.com/office/drawing/2014/main" id="{0B4CC206-5433-B341-92B0-000E04E86B3F}"/>
              </a:ext>
            </a:extLst>
          </p:cNvPr>
          <p:cNvSpPr txBox="1"/>
          <p:nvPr/>
        </p:nvSpPr>
        <p:spPr>
          <a:xfrm>
            <a:off x="1059529" y="5361214"/>
            <a:ext cx="2012135" cy="732082"/>
          </a:xfrm>
          <a:prstGeom prst="rect">
            <a:avLst/>
          </a:prstGeom>
          <a:noFill/>
          <a:ln>
            <a:noFill/>
          </a:ln>
        </p:spPr>
        <p:txBody>
          <a:bodyPr spcFirstLastPara="1" wrap="square" lIns="121900" tIns="121900" rIns="121900" bIns="121900" anchor="ctr" anchorCtr="0">
            <a:noAutofit/>
          </a:bodyPr>
          <a:lstStyle/>
          <a:p>
            <a:pPr>
              <a:lnSpc>
                <a:spcPct val="115000"/>
              </a:lnSpc>
              <a:spcBef>
                <a:spcPts val="1067"/>
              </a:spcBef>
            </a:pPr>
            <a:r>
              <a:rPr lang="fr" dirty="0"/>
              <a:t>Containers </a:t>
            </a:r>
            <a:r>
              <a:rPr lang="fr" dirty="0" err="1"/>
              <a:t>with</a:t>
            </a:r>
            <a:r>
              <a:rPr lang="fr" dirty="0"/>
              <a:t> 2 </a:t>
            </a:r>
            <a:r>
              <a:rPr lang="fr" dirty="0" err="1"/>
              <a:t>compartments</a:t>
            </a:r>
            <a:endParaRPr dirty="0"/>
          </a:p>
        </p:txBody>
      </p:sp>
    </p:spTree>
    <p:extLst>
      <p:ext uri="{BB962C8B-B14F-4D97-AF65-F5344CB8AC3E}">
        <p14:creationId xmlns:p14="http://schemas.microsoft.com/office/powerpoint/2010/main" val="22130083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CD0B3A6-675B-4AF7-A27B-38F25166D7BF}"/>
              </a:ext>
            </a:extLst>
          </p:cNvPr>
          <p:cNvSpPr>
            <a:spLocks noGrp="1" noChangeArrowheads="1"/>
          </p:cNvSpPr>
          <p:nvPr>
            <p:ph type="title"/>
          </p:nvPr>
        </p:nvSpPr>
        <p:spPr/>
        <p:txBody>
          <a:bodyPr/>
          <a:lstStyle/>
          <a:p>
            <a:r>
              <a:rPr lang="en-US" altLang="fr-FR" dirty="0"/>
              <a:t>Kanban for Agile Development WIP Limit and Board</a:t>
            </a:r>
          </a:p>
        </p:txBody>
      </p:sp>
      <p:sp>
        <p:nvSpPr>
          <p:cNvPr id="23555" name="Footer Placeholder 3">
            <a:extLst>
              <a:ext uri="{FF2B5EF4-FFF2-40B4-BE49-F238E27FC236}">
                <a16:creationId xmlns:a16="http://schemas.microsoft.com/office/drawing/2014/main" id="{F69459BC-BF26-45CD-8585-20B387181F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3556" name="Slide Number Placeholder 4">
            <a:extLst>
              <a:ext uri="{FF2B5EF4-FFF2-40B4-BE49-F238E27FC236}">
                <a16:creationId xmlns:a16="http://schemas.microsoft.com/office/drawing/2014/main" id="{98F3429D-188B-48C2-8DEA-36C531EF1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4A5EFCC-DC65-4EB4-A3BC-3D342865148D}" type="slidenum">
              <a:rPr lang="en-US" altLang="fr-FR" sz="900"/>
              <a:pPr>
                <a:spcBef>
                  <a:spcPct val="0"/>
                </a:spcBef>
                <a:buFontTx/>
                <a:buNone/>
              </a:pPr>
              <a:t>154</a:t>
            </a:fld>
            <a:endParaRPr lang="en-US" altLang="fr-FR" sz="900"/>
          </a:p>
        </p:txBody>
      </p:sp>
      <p:pic>
        <p:nvPicPr>
          <p:cNvPr id="88066" name="Picture 2">
            <a:extLst>
              <a:ext uri="{FF2B5EF4-FFF2-40B4-BE49-F238E27FC236}">
                <a16:creationId xmlns:a16="http://schemas.microsoft.com/office/drawing/2014/main" id="{7A08CCD1-0EDE-8F41-9AD5-E3FA14B60A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03" y="1700808"/>
            <a:ext cx="9995697" cy="5019974"/>
          </a:xfrm>
          <a:prstGeom prst="rect">
            <a:avLst/>
          </a:prstGeom>
          <a:solidFill>
            <a:schemeClr val="bg1">
              <a:lumMod val="95000"/>
            </a:schemeClr>
          </a:solidFill>
          <a:effectLst/>
        </p:spPr>
      </p:pic>
      <p:sp>
        <p:nvSpPr>
          <p:cNvPr id="6" name="Espace réservé du contenu 2">
            <a:extLst>
              <a:ext uri="{FF2B5EF4-FFF2-40B4-BE49-F238E27FC236}">
                <a16:creationId xmlns:a16="http://schemas.microsoft.com/office/drawing/2014/main" id="{FEEC1837-FA70-5E4F-9276-35B833D64903}"/>
              </a:ext>
            </a:extLst>
          </p:cNvPr>
          <p:cNvSpPr>
            <a:spLocks noGrp="1"/>
          </p:cNvSpPr>
          <p:nvPr>
            <p:ph idx="1"/>
          </p:nvPr>
        </p:nvSpPr>
        <p:spPr>
          <a:xfrm>
            <a:off x="523800" y="1124745"/>
            <a:ext cx="10972800" cy="1224135"/>
          </a:xfrm>
        </p:spPr>
        <p:txBody>
          <a:bodyPr>
            <a:normAutofit/>
          </a:bodyPr>
          <a:lstStyle/>
          <a:p>
            <a:pPr marL="12700" marR="1728470">
              <a:lnSpc>
                <a:spcPct val="121400"/>
              </a:lnSpc>
              <a:spcBef>
                <a:spcPts val="105"/>
              </a:spcBef>
            </a:pPr>
            <a:r>
              <a:rPr lang="en-GB" sz="1800" dirty="0">
                <a:latin typeface="Tahoma"/>
                <a:cs typeface="Tahoma"/>
              </a:rPr>
              <a:t>Map </a:t>
            </a:r>
            <a:r>
              <a:rPr lang="en-GB" sz="1800" spc="-5" dirty="0">
                <a:latin typeface="Tahoma"/>
                <a:cs typeface="Tahoma"/>
              </a:rPr>
              <a:t>the Value </a:t>
            </a:r>
            <a:r>
              <a:rPr lang="en-GB" sz="1800" dirty="0">
                <a:latin typeface="Tahoma"/>
                <a:cs typeface="Tahoma"/>
              </a:rPr>
              <a:t>Stream 		</a:t>
            </a:r>
            <a:r>
              <a:rPr lang="en-GB" sz="1800" spc="-5" dirty="0">
                <a:latin typeface="Tahoma"/>
                <a:cs typeface="Tahoma"/>
              </a:rPr>
              <a:t>Visualize the Work </a:t>
            </a:r>
            <a:r>
              <a:rPr lang="en-GB" sz="1800" dirty="0">
                <a:latin typeface="Tahoma"/>
                <a:cs typeface="Tahoma"/>
              </a:rPr>
              <a:t> </a:t>
            </a:r>
          </a:p>
          <a:p>
            <a:pPr marL="12700" marR="1728470">
              <a:lnSpc>
                <a:spcPct val="121400"/>
              </a:lnSpc>
              <a:spcBef>
                <a:spcPts val="105"/>
              </a:spcBef>
            </a:pPr>
            <a:r>
              <a:rPr lang="en-GB" sz="1800" spc="-5" dirty="0">
                <a:latin typeface="Tahoma"/>
                <a:cs typeface="Tahoma"/>
              </a:rPr>
              <a:t>Limit</a:t>
            </a:r>
            <a:r>
              <a:rPr lang="en-GB" sz="1800" spc="-35" dirty="0">
                <a:latin typeface="Tahoma"/>
                <a:cs typeface="Tahoma"/>
              </a:rPr>
              <a:t> </a:t>
            </a:r>
            <a:r>
              <a:rPr lang="en-GB" sz="1800" spc="-5" dirty="0">
                <a:latin typeface="Tahoma"/>
                <a:cs typeface="Tahoma"/>
              </a:rPr>
              <a:t>Work</a:t>
            </a:r>
            <a:r>
              <a:rPr lang="en-GB" sz="1800" spc="-10" dirty="0">
                <a:latin typeface="Tahoma"/>
                <a:cs typeface="Tahoma"/>
              </a:rPr>
              <a:t> </a:t>
            </a:r>
            <a:r>
              <a:rPr lang="en-GB" sz="1800" spc="-5" dirty="0">
                <a:latin typeface="Tahoma"/>
                <a:cs typeface="Tahoma"/>
              </a:rPr>
              <a:t>in</a:t>
            </a:r>
            <a:r>
              <a:rPr lang="en-GB" sz="1800" spc="-25" dirty="0">
                <a:latin typeface="Tahoma"/>
                <a:cs typeface="Tahoma"/>
              </a:rPr>
              <a:t> </a:t>
            </a:r>
            <a:r>
              <a:rPr lang="en-GB" sz="1800" dirty="0">
                <a:latin typeface="Tahoma"/>
                <a:cs typeface="Tahoma"/>
              </a:rPr>
              <a:t>Progress </a:t>
            </a:r>
            <a:r>
              <a:rPr lang="en-GB" sz="1800" spc="-985" dirty="0">
                <a:latin typeface="Tahoma"/>
                <a:cs typeface="Tahoma"/>
              </a:rPr>
              <a:t> 		</a:t>
            </a:r>
            <a:r>
              <a:rPr lang="en-GB" sz="1800" dirty="0">
                <a:latin typeface="Tahoma"/>
                <a:cs typeface="Tahoma"/>
              </a:rPr>
              <a:t>Establish</a:t>
            </a:r>
            <a:r>
              <a:rPr lang="en-GB" sz="1800" spc="-10" dirty="0">
                <a:latin typeface="Tahoma"/>
                <a:cs typeface="Tahoma"/>
              </a:rPr>
              <a:t> </a:t>
            </a:r>
            <a:r>
              <a:rPr lang="en-GB" sz="1800" dirty="0">
                <a:latin typeface="Tahoma"/>
                <a:cs typeface="Tahoma"/>
              </a:rPr>
              <a:t>a</a:t>
            </a:r>
            <a:r>
              <a:rPr lang="en-GB" sz="1800" spc="-25" dirty="0">
                <a:latin typeface="Tahoma"/>
                <a:cs typeface="Tahoma"/>
              </a:rPr>
              <a:t> </a:t>
            </a:r>
            <a:r>
              <a:rPr lang="en-GB" sz="1800" dirty="0">
                <a:latin typeface="Tahoma"/>
                <a:cs typeface="Tahoma"/>
              </a:rPr>
              <a:t>Cadence (Cycle/Lead Time)</a:t>
            </a:r>
          </a:p>
          <a:p>
            <a:pPr marL="12700" marR="1728470">
              <a:lnSpc>
                <a:spcPct val="121400"/>
              </a:lnSpc>
              <a:spcBef>
                <a:spcPts val="105"/>
              </a:spcBef>
            </a:pPr>
            <a:r>
              <a:rPr lang="en-GB" sz="1800" dirty="0">
                <a:latin typeface="Tahoma"/>
                <a:cs typeface="Tahoma"/>
              </a:rPr>
              <a:t>Enable</a:t>
            </a:r>
            <a:r>
              <a:rPr lang="en-GB" sz="1800" spc="-25" dirty="0">
                <a:latin typeface="Tahoma"/>
                <a:cs typeface="Tahoma"/>
              </a:rPr>
              <a:t> </a:t>
            </a:r>
            <a:r>
              <a:rPr lang="en-GB" sz="1800" spc="-5" dirty="0">
                <a:latin typeface="Tahoma"/>
                <a:cs typeface="Tahoma"/>
              </a:rPr>
              <a:t>continuous</a:t>
            </a:r>
            <a:r>
              <a:rPr lang="en-GB" sz="1800" spc="-35" dirty="0">
                <a:latin typeface="Tahoma"/>
                <a:cs typeface="Tahoma"/>
              </a:rPr>
              <a:t> </a:t>
            </a:r>
            <a:r>
              <a:rPr lang="en-GB" sz="1800" dirty="0">
                <a:latin typeface="Tahoma"/>
                <a:cs typeface="Tahoma"/>
              </a:rPr>
              <a:t>improvement</a:t>
            </a:r>
          </a:p>
          <a:p>
            <a:endParaRPr lang="en-US" sz="1800" dirty="0"/>
          </a:p>
        </p:txBody>
      </p:sp>
    </p:spTree>
    <p:extLst>
      <p:ext uri="{BB962C8B-B14F-4D97-AF65-F5344CB8AC3E}">
        <p14:creationId xmlns:p14="http://schemas.microsoft.com/office/powerpoint/2010/main" val="478135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CD0B3A6-675B-4AF7-A27B-38F25166D7BF}"/>
              </a:ext>
            </a:extLst>
          </p:cNvPr>
          <p:cNvSpPr>
            <a:spLocks noGrp="1" noChangeArrowheads="1"/>
          </p:cNvSpPr>
          <p:nvPr>
            <p:ph type="title"/>
          </p:nvPr>
        </p:nvSpPr>
        <p:spPr/>
        <p:txBody>
          <a:bodyPr/>
          <a:lstStyle/>
          <a:p>
            <a:r>
              <a:rPr lang="en-US" altLang="fr-FR" dirty="0"/>
              <a:t>Kanban Board</a:t>
            </a:r>
          </a:p>
        </p:txBody>
      </p:sp>
      <p:sp>
        <p:nvSpPr>
          <p:cNvPr id="23555" name="Footer Placeholder 3">
            <a:extLst>
              <a:ext uri="{FF2B5EF4-FFF2-40B4-BE49-F238E27FC236}">
                <a16:creationId xmlns:a16="http://schemas.microsoft.com/office/drawing/2014/main" id="{F69459BC-BF26-45CD-8585-20B387181F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3556" name="Slide Number Placeholder 4">
            <a:extLst>
              <a:ext uri="{FF2B5EF4-FFF2-40B4-BE49-F238E27FC236}">
                <a16:creationId xmlns:a16="http://schemas.microsoft.com/office/drawing/2014/main" id="{98F3429D-188B-48C2-8DEA-36C531EF1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4A5EFCC-DC65-4EB4-A3BC-3D342865148D}" type="slidenum">
              <a:rPr lang="en-US" altLang="fr-FR" sz="900"/>
              <a:pPr>
                <a:spcBef>
                  <a:spcPct val="0"/>
                </a:spcBef>
                <a:buFontTx/>
                <a:buNone/>
              </a:pPr>
              <a:t>155</a:t>
            </a:fld>
            <a:endParaRPr lang="en-US" altLang="fr-FR" sz="900"/>
          </a:p>
        </p:txBody>
      </p:sp>
      <p:sp>
        <p:nvSpPr>
          <p:cNvPr id="6" name="Espace réservé du contenu 2">
            <a:extLst>
              <a:ext uri="{FF2B5EF4-FFF2-40B4-BE49-F238E27FC236}">
                <a16:creationId xmlns:a16="http://schemas.microsoft.com/office/drawing/2014/main" id="{FEEC1837-FA70-5E4F-9276-35B833D64903}"/>
              </a:ext>
            </a:extLst>
          </p:cNvPr>
          <p:cNvSpPr>
            <a:spLocks noGrp="1"/>
          </p:cNvSpPr>
          <p:nvPr>
            <p:ph idx="1"/>
          </p:nvPr>
        </p:nvSpPr>
        <p:spPr>
          <a:xfrm>
            <a:off x="523800" y="1124745"/>
            <a:ext cx="10972800" cy="2116370"/>
          </a:xfrm>
        </p:spPr>
        <p:txBody>
          <a:bodyPr>
            <a:normAutofit fontScale="92500" lnSpcReduction="10000"/>
          </a:bodyPr>
          <a:lstStyle/>
          <a:p>
            <a:pPr marL="355600" indent="-342900">
              <a:spcBef>
                <a:spcPts val="100"/>
              </a:spcBef>
              <a:buClr>
                <a:srgbClr val="3333CC"/>
              </a:buClr>
              <a:buSzPct val="59375"/>
              <a:buFont typeface="Wingdings"/>
              <a:buChar char=""/>
              <a:tabLst>
                <a:tab pos="354965" algn="l"/>
                <a:tab pos="355600" algn="l"/>
              </a:tabLst>
            </a:pPr>
            <a:r>
              <a:rPr lang="en-GB" sz="1800" dirty="0">
                <a:latin typeface="Tahoma"/>
                <a:cs typeface="Tahoma"/>
              </a:rPr>
              <a:t>Reduce</a:t>
            </a:r>
            <a:r>
              <a:rPr lang="en-GB" sz="1800" spc="-60" dirty="0">
                <a:latin typeface="Tahoma"/>
                <a:cs typeface="Tahoma"/>
              </a:rPr>
              <a:t> </a:t>
            </a:r>
            <a:r>
              <a:rPr lang="en-GB" sz="1800" spc="-5" dirty="0">
                <a:latin typeface="Tahoma"/>
                <a:cs typeface="Tahoma"/>
              </a:rPr>
              <a:t>multi-tasking</a:t>
            </a:r>
            <a:endParaRPr lang="en-GB" sz="1800" dirty="0">
              <a:latin typeface="Tahoma"/>
              <a:cs typeface="Tahoma"/>
            </a:endParaRPr>
          </a:p>
          <a:p>
            <a:pPr marL="812800" lvl="1" indent="-285750">
              <a:spcBef>
                <a:spcPts val="470"/>
              </a:spcBef>
              <a:buClr>
                <a:srgbClr val="FF0000"/>
              </a:buClr>
              <a:buSzPct val="55357"/>
              <a:buFont typeface="Wingdings"/>
              <a:buChar char=""/>
              <a:tabLst>
                <a:tab pos="297815" algn="l"/>
                <a:tab pos="298450" algn="l"/>
              </a:tabLst>
            </a:pPr>
            <a:r>
              <a:rPr lang="en-GB" sz="1800" spc="-5" dirty="0">
                <a:latin typeface="Tahoma"/>
                <a:cs typeface="Tahoma"/>
              </a:rPr>
              <a:t>Prevent</a:t>
            </a:r>
            <a:r>
              <a:rPr lang="en-GB" sz="1800" spc="-25" dirty="0">
                <a:latin typeface="Tahoma"/>
                <a:cs typeface="Tahoma"/>
              </a:rPr>
              <a:t> </a:t>
            </a:r>
            <a:r>
              <a:rPr lang="en-GB" sz="1800" spc="-5" dirty="0">
                <a:latin typeface="Tahoma"/>
                <a:cs typeface="Tahoma"/>
              </a:rPr>
              <a:t>context</a:t>
            </a:r>
            <a:r>
              <a:rPr lang="en-GB" sz="1800" spc="-20" dirty="0">
                <a:latin typeface="Tahoma"/>
                <a:cs typeface="Tahoma"/>
              </a:rPr>
              <a:t> </a:t>
            </a:r>
            <a:r>
              <a:rPr lang="en-GB" sz="1800" spc="-5" dirty="0">
                <a:latin typeface="Tahoma"/>
                <a:cs typeface="Tahoma"/>
              </a:rPr>
              <a:t>switching</a:t>
            </a:r>
            <a:endParaRPr lang="en-GB" sz="1800" dirty="0">
              <a:latin typeface="Tahoma"/>
              <a:cs typeface="Tahoma"/>
            </a:endParaRPr>
          </a:p>
          <a:p>
            <a:pPr marL="812800" lvl="1" indent="-285750">
              <a:spcBef>
                <a:spcPts val="470"/>
              </a:spcBef>
              <a:buClr>
                <a:srgbClr val="FF0000"/>
              </a:buClr>
              <a:buSzPct val="55357"/>
              <a:buFont typeface="Wingdings"/>
              <a:buChar char=""/>
              <a:tabLst>
                <a:tab pos="297815" algn="l"/>
                <a:tab pos="298450" algn="l"/>
              </a:tabLst>
            </a:pPr>
            <a:r>
              <a:rPr lang="en-GB" sz="1800" spc="-5" dirty="0">
                <a:latin typeface="Tahoma"/>
                <a:cs typeface="Tahoma"/>
              </a:rPr>
              <a:t>Performing </a:t>
            </a:r>
            <a:r>
              <a:rPr lang="en-GB" sz="1800" spc="-10" dirty="0">
                <a:latin typeface="Tahoma"/>
                <a:cs typeface="Tahoma"/>
              </a:rPr>
              <a:t>tasks </a:t>
            </a:r>
            <a:r>
              <a:rPr lang="en-GB" sz="1800" spc="-5" dirty="0">
                <a:latin typeface="Tahoma"/>
                <a:cs typeface="Tahoma"/>
              </a:rPr>
              <a:t>sequentially yields results </a:t>
            </a:r>
            <a:r>
              <a:rPr lang="en-GB" sz="1800" spc="-860" dirty="0">
                <a:latin typeface="Tahoma"/>
                <a:cs typeface="Tahoma"/>
              </a:rPr>
              <a:t> </a:t>
            </a:r>
            <a:r>
              <a:rPr lang="en-GB" sz="1800" spc="-5" dirty="0">
                <a:latin typeface="Tahoma"/>
                <a:cs typeface="Tahoma"/>
              </a:rPr>
              <a:t>sooner</a:t>
            </a:r>
          </a:p>
          <a:p>
            <a:pPr marL="298450" indent="-285750">
              <a:spcBef>
                <a:spcPts val="470"/>
              </a:spcBef>
              <a:buClr>
                <a:srgbClr val="FF0000"/>
              </a:buClr>
              <a:buSzPct val="55357"/>
              <a:buFont typeface="Wingdings"/>
              <a:buChar char=""/>
              <a:tabLst>
                <a:tab pos="297815" algn="l"/>
                <a:tab pos="298450" algn="l"/>
              </a:tabLst>
            </a:pPr>
            <a:r>
              <a:rPr lang="en-GB" sz="1800" spc="-5" dirty="0">
                <a:latin typeface="Tahoma"/>
                <a:cs typeface="Tahoma"/>
              </a:rPr>
              <a:t>Maximize</a:t>
            </a:r>
            <a:r>
              <a:rPr lang="en-GB" sz="1800" spc="-65" dirty="0">
                <a:latin typeface="Tahoma"/>
                <a:cs typeface="Tahoma"/>
              </a:rPr>
              <a:t> </a:t>
            </a:r>
            <a:r>
              <a:rPr lang="en-GB" sz="1800" dirty="0">
                <a:latin typeface="Tahoma"/>
                <a:cs typeface="Tahoma"/>
              </a:rPr>
              <a:t>throughput </a:t>
            </a:r>
            <a:r>
              <a:rPr lang="en-GB" sz="1800" spc="-985" dirty="0">
                <a:latin typeface="Tahoma"/>
                <a:cs typeface="Tahoma"/>
              </a:rPr>
              <a:t> </a:t>
            </a:r>
          </a:p>
          <a:p>
            <a:pPr marL="298450" indent="-285750">
              <a:spcBef>
                <a:spcPts val="470"/>
              </a:spcBef>
              <a:buClr>
                <a:srgbClr val="FF0000"/>
              </a:buClr>
              <a:buSzPct val="55357"/>
              <a:buFont typeface="Wingdings"/>
              <a:buChar char=""/>
              <a:tabLst>
                <a:tab pos="297815" algn="l"/>
                <a:tab pos="298450" algn="l"/>
              </a:tabLst>
            </a:pPr>
            <a:r>
              <a:rPr lang="en-GB" sz="1800" dirty="0">
                <a:latin typeface="Tahoma"/>
                <a:cs typeface="Tahoma"/>
              </a:rPr>
              <a:t>Enhance</a:t>
            </a:r>
            <a:r>
              <a:rPr lang="en-GB" sz="1800" spc="-15" dirty="0">
                <a:latin typeface="Tahoma"/>
                <a:cs typeface="Tahoma"/>
              </a:rPr>
              <a:t> </a:t>
            </a:r>
            <a:r>
              <a:rPr lang="en-GB" sz="1800" spc="-5" dirty="0">
                <a:latin typeface="Tahoma"/>
                <a:cs typeface="Tahoma"/>
              </a:rPr>
              <a:t>teamwork</a:t>
            </a:r>
          </a:p>
          <a:p>
            <a:pPr marL="838200" lvl="1" indent="-285750">
              <a:spcBef>
                <a:spcPts val="470"/>
              </a:spcBef>
              <a:buClr>
                <a:srgbClr val="FF0000"/>
              </a:buClr>
              <a:buSzPct val="55357"/>
              <a:buFont typeface="Wingdings"/>
              <a:buChar char=""/>
              <a:tabLst>
                <a:tab pos="323215" algn="l"/>
                <a:tab pos="323850" algn="l"/>
              </a:tabLst>
            </a:pPr>
            <a:r>
              <a:rPr lang="en-GB" sz="1800" spc="-5" dirty="0">
                <a:latin typeface="Tahoma"/>
                <a:cs typeface="Tahoma"/>
              </a:rPr>
              <a:t>Working</a:t>
            </a:r>
            <a:r>
              <a:rPr lang="en-GB" sz="1800" spc="-15" dirty="0">
                <a:latin typeface="Tahoma"/>
                <a:cs typeface="Tahoma"/>
              </a:rPr>
              <a:t> </a:t>
            </a:r>
            <a:r>
              <a:rPr lang="en-GB" sz="1800" spc="-5" dirty="0">
                <a:latin typeface="Tahoma"/>
                <a:cs typeface="Tahoma"/>
              </a:rPr>
              <a:t>together</a:t>
            </a:r>
            <a:r>
              <a:rPr lang="en-GB" sz="1800" spc="-10" dirty="0">
                <a:latin typeface="Tahoma"/>
                <a:cs typeface="Tahoma"/>
              </a:rPr>
              <a:t> </a:t>
            </a:r>
            <a:r>
              <a:rPr lang="en-GB" sz="1800" dirty="0">
                <a:latin typeface="Tahoma"/>
                <a:cs typeface="Tahoma"/>
              </a:rPr>
              <a:t>to</a:t>
            </a:r>
            <a:r>
              <a:rPr lang="en-GB" sz="1800" spc="-5" dirty="0">
                <a:latin typeface="Tahoma"/>
                <a:cs typeface="Tahoma"/>
              </a:rPr>
              <a:t> make things</a:t>
            </a:r>
            <a:r>
              <a:rPr lang="en-GB" sz="1800" spc="-15" dirty="0">
                <a:latin typeface="Tahoma"/>
                <a:cs typeface="Tahoma"/>
              </a:rPr>
              <a:t> </a:t>
            </a:r>
            <a:r>
              <a:rPr lang="en-GB" sz="1800" spc="-5" dirty="0">
                <a:latin typeface="Tahoma"/>
                <a:cs typeface="Tahoma"/>
              </a:rPr>
              <a:t>done</a:t>
            </a:r>
            <a:endParaRPr lang="en-GB" sz="1800" dirty="0">
              <a:latin typeface="Tahoma"/>
              <a:cs typeface="Tahoma"/>
            </a:endParaRPr>
          </a:p>
          <a:p>
            <a:pPr marL="838200" lvl="1" indent="-285750">
              <a:spcBef>
                <a:spcPts val="370"/>
              </a:spcBef>
              <a:buClr>
                <a:srgbClr val="FF0000"/>
              </a:buClr>
              <a:buSzPct val="55357"/>
              <a:buFont typeface="Wingdings"/>
              <a:buChar char=""/>
              <a:tabLst>
                <a:tab pos="323215" algn="l"/>
                <a:tab pos="323850" algn="l"/>
              </a:tabLst>
            </a:pPr>
            <a:r>
              <a:rPr lang="en-GB" sz="1800" spc="-5" dirty="0">
                <a:latin typeface="Tahoma"/>
                <a:cs typeface="Tahoma"/>
              </a:rPr>
              <a:t>Increase</a:t>
            </a:r>
            <a:r>
              <a:rPr lang="en-GB" sz="1800" spc="-15" dirty="0">
                <a:latin typeface="Tahoma"/>
                <a:cs typeface="Tahoma"/>
              </a:rPr>
              <a:t> </a:t>
            </a:r>
            <a:r>
              <a:rPr lang="en-GB" sz="1800" spc="-5" dirty="0">
                <a:latin typeface="Tahoma"/>
                <a:cs typeface="Tahoma"/>
              </a:rPr>
              <a:t>cross-functionality</a:t>
            </a:r>
            <a:endParaRPr lang="en-GB" sz="1800" dirty="0">
              <a:latin typeface="Tahoma"/>
              <a:cs typeface="Tahoma"/>
            </a:endParaRPr>
          </a:p>
          <a:p>
            <a:pPr marL="298450" indent="-285750">
              <a:spcBef>
                <a:spcPts val="470"/>
              </a:spcBef>
              <a:buClr>
                <a:srgbClr val="FF0000"/>
              </a:buClr>
              <a:buSzPct val="55357"/>
              <a:buFont typeface="Wingdings"/>
              <a:buChar char=""/>
              <a:tabLst>
                <a:tab pos="297815" algn="l"/>
                <a:tab pos="298450" algn="l"/>
              </a:tabLst>
            </a:pPr>
            <a:endParaRPr lang="en-GB" sz="1800" dirty="0">
              <a:latin typeface="Tahoma"/>
              <a:cs typeface="Tahoma"/>
            </a:endParaRPr>
          </a:p>
          <a:p>
            <a:pPr marL="812800" lvl="1" indent="-285750">
              <a:spcBef>
                <a:spcPts val="470"/>
              </a:spcBef>
              <a:buClr>
                <a:srgbClr val="FF0000"/>
              </a:buClr>
              <a:buSzPct val="55357"/>
              <a:buFont typeface="Wingdings"/>
              <a:buChar char=""/>
              <a:tabLst>
                <a:tab pos="297815" algn="l"/>
                <a:tab pos="298450" algn="l"/>
              </a:tabLst>
            </a:pPr>
            <a:endParaRPr lang="en-GB" sz="1800" spc="-5" dirty="0">
              <a:latin typeface="Tahoma"/>
              <a:cs typeface="Tahoma"/>
            </a:endParaRPr>
          </a:p>
          <a:p>
            <a:pPr marL="812800" lvl="1" indent="-285750">
              <a:spcBef>
                <a:spcPts val="470"/>
              </a:spcBef>
              <a:buClr>
                <a:srgbClr val="FF0000"/>
              </a:buClr>
              <a:buSzPct val="55357"/>
              <a:buFont typeface="Wingdings"/>
              <a:buChar char=""/>
              <a:tabLst>
                <a:tab pos="297815" algn="l"/>
                <a:tab pos="298450" algn="l"/>
              </a:tabLst>
            </a:pPr>
            <a:endParaRPr lang="en-GB" sz="1800" dirty="0">
              <a:latin typeface="Tahoma"/>
              <a:cs typeface="Tahoma"/>
            </a:endParaRPr>
          </a:p>
          <a:p>
            <a:endParaRPr lang="en-US" sz="1800" dirty="0"/>
          </a:p>
        </p:txBody>
      </p:sp>
      <p:pic>
        <p:nvPicPr>
          <p:cNvPr id="7" name="object 3">
            <a:extLst>
              <a:ext uri="{FF2B5EF4-FFF2-40B4-BE49-F238E27FC236}">
                <a16:creationId xmlns:a16="http://schemas.microsoft.com/office/drawing/2014/main" id="{7499054E-05DF-B746-98B2-CAEFD7BD6582}"/>
              </a:ext>
            </a:extLst>
          </p:cNvPr>
          <p:cNvPicPr/>
          <p:nvPr/>
        </p:nvPicPr>
        <p:blipFill>
          <a:blip r:embed="rId2" cstate="print"/>
          <a:stretch>
            <a:fillRect/>
          </a:stretch>
        </p:blipFill>
        <p:spPr>
          <a:xfrm>
            <a:off x="1199456" y="3360153"/>
            <a:ext cx="6912768" cy="2996197"/>
          </a:xfrm>
          <a:prstGeom prst="rect">
            <a:avLst/>
          </a:prstGeom>
        </p:spPr>
      </p:pic>
      <p:pic>
        <p:nvPicPr>
          <p:cNvPr id="8" name="object 3">
            <a:extLst>
              <a:ext uri="{FF2B5EF4-FFF2-40B4-BE49-F238E27FC236}">
                <a16:creationId xmlns:a16="http://schemas.microsoft.com/office/drawing/2014/main" id="{490C0E95-471F-9C45-8577-5CBC7EB7CB4F}"/>
              </a:ext>
            </a:extLst>
          </p:cNvPr>
          <p:cNvPicPr/>
          <p:nvPr/>
        </p:nvPicPr>
        <p:blipFill>
          <a:blip r:embed="rId3" cstate="print"/>
          <a:stretch>
            <a:fillRect/>
          </a:stretch>
        </p:blipFill>
        <p:spPr>
          <a:xfrm>
            <a:off x="8256240" y="3933056"/>
            <a:ext cx="3643845" cy="2258823"/>
          </a:xfrm>
          <a:prstGeom prst="rect">
            <a:avLst/>
          </a:prstGeom>
        </p:spPr>
      </p:pic>
    </p:spTree>
    <p:extLst>
      <p:ext uri="{BB962C8B-B14F-4D97-AF65-F5344CB8AC3E}">
        <p14:creationId xmlns:p14="http://schemas.microsoft.com/office/powerpoint/2010/main" val="14736205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384" y="274638"/>
            <a:ext cx="10972800" cy="566822"/>
          </a:xfrm>
          <a:prstGeom prst="rect">
            <a:avLst/>
          </a:prstGeo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txBody>
          <a:bodyPr>
            <a:normAutofit fontScale="90000"/>
          </a:bodyPr>
          <a:lstStyle/>
          <a:p>
            <a:r>
              <a:rPr dirty="0"/>
              <a:t>Example from Kanban-land</a:t>
            </a:r>
          </a:p>
        </p:txBody>
      </p:sp>
      <p:pic>
        <p:nvPicPr>
          <p:cNvPr id="3" name="object 3"/>
          <p:cNvPicPr/>
          <p:nvPr/>
        </p:nvPicPr>
        <p:blipFill>
          <a:blip r:embed="rId2" cstate="print"/>
          <a:stretch>
            <a:fillRect/>
          </a:stretch>
        </p:blipFill>
        <p:spPr>
          <a:xfrm>
            <a:off x="685695" y="1439106"/>
            <a:ext cx="5410305" cy="4510174"/>
          </a:xfrm>
          <a:prstGeom prst="rect">
            <a:avLst/>
          </a:prstGeom>
        </p:spPr>
      </p:pic>
      <p:sp>
        <p:nvSpPr>
          <p:cNvPr id="4" name="object 4"/>
          <p:cNvSpPr txBox="1"/>
          <p:nvPr/>
        </p:nvSpPr>
        <p:spPr>
          <a:xfrm>
            <a:off x="263352" y="2195840"/>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1</a:t>
            </a:r>
            <a:endParaRPr sz="3200" dirty="0">
              <a:latin typeface="Tahoma"/>
              <a:cs typeface="Tahoma"/>
            </a:endParaRPr>
          </a:p>
        </p:txBody>
      </p:sp>
      <p:sp>
        <p:nvSpPr>
          <p:cNvPr id="5" name="object 5"/>
          <p:cNvSpPr txBox="1"/>
          <p:nvPr/>
        </p:nvSpPr>
        <p:spPr>
          <a:xfrm>
            <a:off x="263352" y="4644112"/>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2</a:t>
            </a:r>
            <a:endParaRPr sz="3200" dirty="0">
              <a:latin typeface="Tahoma"/>
              <a:cs typeface="Tahoma"/>
            </a:endParaRPr>
          </a:p>
        </p:txBody>
      </p:sp>
      <p:pic>
        <p:nvPicPr>
          <p:cNvPr id="7" name="object 3">
            <a:extLst>
              <a:ext uri="{FF2B5EF4-FFF2-40B4-BE49-F238E27FC236}">
                <a16:creationId xmlns:a16="http://schemas.microsoft.com/office/drawing/2014/main" id="{09E6EDEE-A565-FE40-950F-DDDB1467E4B0}"/>
              </a:ext>
            </a:extLst>
          </p:cNvPr>
          <p:cNvPicPr/>
          <p:nvPr/>
        </p:nvPicPr>
        <p:blipFill>
          <a:blip r:embed="rId3" cstate="print"/>
          <a:stretch>
            <a:fillRect/>
          </a:stretch>
        </p:blipFill>
        <p:spPr>
          <a:xfrm>
            <a:off x="6590351" y="1439106"/>
            <a:ext cx="5410305" cy="4510174"/>
          </a:xfrm>
          <a:prstGeom prst="rect">
            <a:avLst/>
          </a:prstGeom>
        </p:spPr>
      </p:pic>
      <p:sp>
        <p:nvSpPr>
          <p:cNvPr id="8" name="object 4">
            <a:extLst>
              <a:ext uri="{FF2B5EF4-FFF2-40B4-BE49-F238E27FC236}">
                <a16:creationId xmlns:a16="http://schemas.microsoft.com/office/drawing/2014/main" id="{05CC23F0-E358-A64A-88E0-E699AA3F0AC1}"/>
              </a:ext>
            </a:extLst>
          </p:cNvPr>
          <p:cNvSpPr txBox="1"/>
          <p:nvPr/>
        </p:nvSpPr>
        <p:spPr>
          <a:xfrm>
            <a:off x="6171560" y="2268001"/>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3</a:t>
            </a:r>
            <a:endParaRPr sz="3200" dirty="0">
              <a:latin typeface="Tahoma"/>
              <a:cs typeface="Tahoma"/>
            </a:endParaRPr>
          </a:p>
        </p:txBody>
      </p:sp>
      <p:sp>
        <p:nvSpPr>
          <p:cNvPr id="9" name="object 5">
            <a:extLst>
              <a:ext uri="{FF2B5EF4-FFF2-40B4-BE49-F238E27FC236}">
                <a16:creationId xmlns:a16="http://schemas.microsoft.com/office/drawing/2014/main" id="{DE9A623C-1A4D-394F-9C5C-9FCE909D4CE0}"/>
              </a:ext>
            </a:extLst>
          </p:cNvPr>
          <p:cNvSpPr txBox="1"/>
          <p:nvPr/>
        </p:nvSpPr>
        <p:spPr>
          <a:xfrm>
            <a:off x="6171560" y="4085372"/>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4</a:t>
            </a:r>
            <a:endParaRPr sz="3200" dirty="0">
              <a:latin typeface="Tahoma"/>
              <a:cs typeface="Tahom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384" y="274638"/>
            <a:ext cx="10972800" cy="566822"/>
          </a:xfrm>
          <a:prstGeom prst="rect">
            <a:avLst/>
          </a:prstGeo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txBody>
          <a:bodyPr>
            <a:normAutofit fontScale="90000"/>
          </a:bodyPr>
          <a:lstStyle/>
          <a:p>
            <a:r>
              <a:rPr dirty="0"/>
              <a:t>Example from Kanban-land</a:t>
            </a:r>
          </a:p>
        </p:txBody>
      </p:sp>
      <p:pic>
        <p:nvPicPr>
          <p:cNvPr id="3" name="object 3"/>
          <p:cNvPicPr/>
          <p:nvPr/>
        </p:nvPicPr>
        <p:blipFill>
          <a:blip r:embed="rId2" cstate="print"/>
          <a:stretch>
            <a:fillRect/>
          </a:stretch>
        </p:blipFill>
        <p:spPr>
          <a:xfrm>
            <a:off x="623392" y="1556792"/>
            <a:ext cx="5376922" cy="4489815"/>
          </a:xfrm>
          <a:prstGeom prst="rect">
            <a:avLst/>
          </a:prstGeom>
        </p:spPr>
      </p:pic>
      <p:sp>
        <p:nvSpPr>
          <p:cNvPr id="4" name="object 4"/>
          <p:cNvSpPr txBox="1"/>
          <p:nvPr/>
        </p:nvSpPr>
        <p:spPr>
          <a:xfrm>
            <a:off x="263352" y="2636912"/>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5</a:t>
            </a:r>
            <a:endParaRPr sz="3200">
              <a:latin typeface="Tahoma"/>
              <a:cs typeface="Tahoma"/>
            </a:endParaRPr>
          </a:p>
        </p:txBody>
      </p:sp>
      <p:sp>
        <p:nvSpPr>
          <p:cNvPr id="5" name="object 5"/>
          <p:cNvSpPr txBox="1"/>
          <p:nvPr/>
        </p:nvSpPr>
        <p:spPr>
          <a:xfrm>
            <a:off x="282402" y="4599062"/>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6</a:t>
            </a:r>
            <a:endParaRPr sz="3200">
              <a:latin typeface="Tahoma"/>
              <a:cs typeface="Tahoma"/>
            </a:endParaRPr>
          </a:p>
        </p:txBody>
      </p:sp>
      <p:pic>
        <p:nvPicPr>
          <p:cNvPr id="7" name="object 3">
            <a:extLst>
              <a:ext uri="{FF2B5EF4-FFF2-40B4-BE49-F238E27FC236}">
                <a16:creationId xmlns:a16="http://schemas.microsoft.com/office/drawing/2014/main" id="{7E84F75E-91B0-5244-B0D7-6CAF7D679E3F}"/>
              </a:ext>
            </a:extLst>
          </p:cNvPr>
          <p:cNvPicPr/>
          <p:nvPr/>
        </p:nvPicPr>
        <p:blipFill>
          <a:blip r:embed="rId3" cstate="print"/>
          <a:stretch>
            <a:fillRect/>
          </a:stretch>
        </p:blipFill>
        <p:spPr>
          <a:xfrm>
            <a:off x="6516120" y="1610587"/>
            <a:ext cx="5484536" cy="4410701"/>
          </a:xfrm>
          <a:prstGeom prst="rect">
            <a:avLst/>
          </a:prstGeom>
        </p:spPr>
      </p:pic>
      <p:sp>
        <p:nvSpPr>
          <p:cNvPr id="8" name="object 4">
            <a:extLst>
              <a:ext uri="{FF2B5EF4-FFF2-40B4-BE49-F238E27FC236}">
                <a16:creationId xmlns:a16="http://schemas.microsoft.com/office/drawing/2014/main" id="{9BD212F6-8E9E-3643-963E-BD2A58199929}"/>
              </a:ext>
            </a:extLst>
          </p:cNvPr>
          <p:cNvSpPr txBox="1"/>
          <p:nvPr/>
        </p:nvSpPr>
        <p:spPr>
          <a:xfrm>
            <a:off x="6096927" y="2868929"/>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7</a:t>
            </a:r>
            <a:endParaRPr sz="3200" dirty="0">
              <a:latin typeface="Tahoma"/>
              <a:cs typeface="Tahoma"/>
            </a:endParaRPr>
          </a:p>
        </p:txBody>
      </p:sp>
      <p:sp>
        <p:nvSpPr>
          <p:cNvPr id="9" name="object 5">
            <a:extLst>
              <a:ext uri="{FF2B5EF4-FFF2-40B4-BE49-F238E27FC236}">
                <a16:creationId xmlns:a16="http://schemas.microsoft.com/office/drawing/2014/main" id="{CA9147C0-1D27-B748-97C3-8651C3FA38BD}"/>
              </a:ext>
            </a:extLst>
          </p:cNvPr>
          <p:cNvSpPr txBox="1"/>
          <p:nvPr/>
        </p:nvSpPr>
        <p:spPr>
          <a:xfrm>
            <a:off x="6115977" y="4831079"/>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8</a:t>
            </a:r>
            <a:endParaRPr sz="3200">
              <a:latin typeface="Tahoma"/>
              <a:cs typeface="Tahom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16" y="274638"/>
            <a:ext cx="10972800" cy="566822"/>
          </a:xfrm>
          <a:prstGeom prst="rect">
            <a:avLst/>
          </a:prstGeom>
        </p:spPr>
        <p:txBody>
          <a:bodyPr vert="horz" wrap="square" lIns="0" tIns="12700" rIns="0" bIns="0" rtlCol="0">
            <a:spAutoFit/>
          </a:bodyPr>
          <a:lstStyle/>
          <a:p>
            <a:pPr marL="36830">
              <a:spcBef>
                <a:spcPts val="100"/>
              </a:spcBef>
            </a:pPr>
            <a:r>
              <a:rPr dirty="0"/>
              <a:t>Example</a:t>
            </a:r>
            <a:r>
              <a:rPr spc="-20" dirty="0"/>
              <a:t> </a:t>
            </a:r>
            <a:r>
              <a:rPr spc="-5" dirty="0"/>
              <a:t>from</a:t>
            </a:r>
            <a:r>
              <a:rPr spc="-25" dirty="0"/>
              <a:t> </a:t>
            </a:r>
            <a:r>
              <a:rPr dirty="0"/>
              <a:t>Kanban-land</a:t>
            </a:r>
          </a:p>
        </p:txBody>
      </p:sp>
      <p:pic>
        <p:nvPicPr>
          <p:cNvPr id="3" name="object 3"/>
          <p:cNvPicPr/>
          <p:nvPr/>
        </p:nvPicPr>
        <p:blipFill>
          <a:blip r:embed="rId2" cstate="print"/>
          <a:stretch>
            <a:fillRect/>
          </a:stretch>
        </p:blipFill>
        <p:spPr>
          <a:xfrm>
            <a:off x="481201" y="1340768"/>
            <a:ext cx="5758815" cy="4315899"/>
          </a:xfrm>
          <a:prstGeom prst="rect">
            <a:avLst/>
          </a:prstGeom>
        </p:spPr>
      </p:pic>
      <p:sp>
        <p:nvSpPr>
          <p:cNvPr id="4" name="object 4"/>
          <p:cNvSpPr txBox="1"/>
          <p:nvPr/>
        </p:nvSpPr>
        <p:spPr>
          <a:xfrm>
            <a:off x="191344" y="2276872"/>
            <a:ext cx="28448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9</a:t>
            </a:r>
            <a:endParaRPr sz="3200" dirty="0">
              <a:latin typeface="Tahoma"/>
              <a:cs typeface="Tahoma"/>
            </a:endParaRPr>
          </a:p>
        </p:txBody>
      </p:sp>
      <p:sp>
        <p:nvSpPr>
          <p:cNvPr id="5" name="object 5"/>
          <p:cNvSpPr txBox="1"/>
          <p:nvPr/>
        </p:nvSpPr>
        <p:spPr>
          <a:xfrm>
            <a:off x="-24680" y="4398382"/>
            <a:ext cx="54356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10</a:t>
            </a:r>
            <a:endParaRPr sz="3200" dirty="0">
              <a:latin typeface="Tahoma"/>
              <a:cs typeface="Tahoma"/>
            </a:endParaRPr>
          </a:p>
        </p:txBody>
      </p:sp>
      <p:pic>
        <p:nvPicPr>
          <p:cNvPr id="7" name="object 3">
            <a:extLst>
              <a:ext uri="{FF2B5EF4-FFF2-40B4-BE49-F238E27FC236}">
                <a16:creationId xmlns:a16="http://schemas.microsoft.com/office/drawing/2014/main" id="{208F0786-4D2F-9442-B975-70632C07389F}"/>
              </a:ext>
            </a:extLst>
          </p:cNvPr>
          <p:cNvPicPr/>
          <p:nvPr/>
        </p:nvPicPr>
        <p:blipFill>
          <a:blip r:embed="rId3" cstate="print"/>
          <a:stretch>
            <a:fillRect/>
          </a:stretch>
        </p:blipFill>
        <p:spPr>
          <a:xfrm>
            <a:off x="6816081" y="1340768"/>
            <a:ext cx="5256584" cy="4392488"/>
          </a:xfrm>
          <a:prstGeom prst="rect">
            <a:avLst/>
          </a:prstGeom>
        </p:spPr>
      </p:pic>
      <p:sp>
        <p:nvSpPr>
          <p:cNvPr id="8" name="object 4">
            <a:extLst>
              <a:ext uri="{FF2B5EF4-FFF2-40B4-BE49-F238E27FC236}">
                <a16:creationId xmlns:a16="http://schemas.microsoft.com/office/drawing/2014/main" id="{D88DB3A3-ADEB-2A49-B5C6-3EBE738C9523}"/>
              </a:ext>
            </a:extLst>
          </p:cNvPr>
          <p:cNvSpPr txBox="1"/>
          <p:nvPr/>
        </p:nvSpPr>
        <p:spPr>
          <a:xfrm>
            <a:off x="6272520" y="2514207"/>
            <a:ext cx="54356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11</a:t>
            </a:r>
            <a:endParaRPr sz="3200" dirty="0">
              <a:latin typeface="Tahoma"/>
              <a:cs typeface="Tahoma"/>
            </a:endParaRPr>
          </a:p>
        </p:txBody>
      </p:sp>
      <p:sp>
        <p:nvSpPr>
          <p:cNvPr id="9" name="object 5">
            <a:extLst>
              <a:ext uri="{FF2B5EF4-FFF2-40B4-BE49-F238E27FC236}">
                <a16:creationId xmlns:a16="http://schemas.microsoft.com/office/drawing/2014/main" id="{8212470E-2483-3F44-B45F-D3CB5708079C}"/>
              </a:ext>
            </a:extLst>
          </p:cNvPr>
          <p:cNvSpPr txBox="1"/>
          <p:nvPr/>
        </p:nvSpPr>
        <p:spPr>
          <a:xfrm>
            <a:off x="6272520" y="4458577"/>
            <a:ext cx="543560" cy="513080"/>
          </a:xfrm>
          <a:prstGeom prst="rect">
            <a:avLst/>
          </a:prstGeom>
        </p:spPr>
        <p:txBody>
          <a:bodyPr vert="horz" wrap="square" lIns="0" tIns="12700" rIns="0" bIns="0" rtlCol="0">
            <a:spAutoFit/>
          </a:bodyPr>
          <a:lstStyle/>
          <a:p>
            <a:pPr marL="12700">
              <a:spcBef>
                <a:spcPts val="100"/>
              </a:spcBef>
            </a:pPr>
            <a:r>
              <a:rPr sz="3200" b="1" dirty="0">
                <a:latin typeface="Tahoma"/>
                <a:cs typeface="Tahoma"/>
              </a:rPr>
              <a:t>12</a:t>
            </a:r>
            <a:endParaRPr sz="3200">
              <a:latin typeface="Tahoma"/>
              <a:cs typeface="Tahom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r>
              <a:rPr lang="en-US" dirty="0"/>
              <a:t>Scrum of Scrums</a:t>
            </a: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8955C-CD5B-48B6-8B6A-03B65A7B649E}" type="slidenum">
              <a:rPr kumimoji="0" lang="fr-BE" sz="1200" b="0" i="0" u="none" strike="noStrike" kern="1200" cap="none" spc="0" normalizeH="0" baseline="0" noProof="0" smtClean="0">
                <a:ln>
                  <a:noFill/>
                </a:ln>
                <a:solidFill>
                  <a:srgbClr val="19171C">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fr-BE" sz="1200" b="0" i="0" u="none" strike="noStrike" kern="1200" cap="none" spc="0" normalizeH="0" baseline="0" noProof="0" dirty="0">
              <a:ln>
                <a:noFill/>
              </a:ln>
              <a:solidFill>
                <a:srgbClr val="19171C">
                  <a:tint val="75000"/>
                </a:srgbClr>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4C606C1F-EAA7-1248-A20C-254C389F5E12}"/>
              </a:ext>
            </a:extLst>
          </p:cNvPr>
          <p:cNvGrpSpPr/>
          <p:nvPr/>
        </p:nvGrpSpPr>
        <p:grpSpPr>
          <a:xfrm>
            <a:off x="119336" y="1988840"/>
            <a:ext cx="5400600" cy="3488184"/>
            <a:chOff x="406400" y="1422400"/>
            <a:chExt cx="9258300" cy="5638800"/>
          </a:xfrm>
        </p:grpSpPr>
        <p:grpSp>
          <p:nvGrpSpPr>
            <p:cNvPr id="6" name="Group">
              <a:extLst>
                <a:ext uri="{FF2B5EF4-FFF2-40B4-BE49-F238E27FC236}">
                  <a16:creationId xmlns:a16="http://schemas.microsoft.com/office/drawing/2014/main" id="{F88C4C06-28D9-7E42-A4DC-011016C79AF8}"/>
                </a:ext>
              </a:extLst>
            </p:cNvPr>
            <p:cNvGrpSpPr/>
            <p:nvPr/>
          </p:nvGrpSpPr>
          <p:grpSpPr>
            <a:xfrm>
              <a:off x="406400" y="4229099"/>
              <a:ext cx="9258300" cy="2832101"/>
              <a:chOff x="0" y="0"/>
              <a:chExt cx="9258300" cy="2832100"/>
            </a:xfrm>
          </p:grpSpPr>
          <p:grpSp>
            <p:nvGrpSpPr>
              <p:cNvPr id="7" name="Group">
                <a:extLst>
                  <a:ext uri="{FF2B5EF4-FFF2-40B4-BE49-F238E27FC236}">
                    <a16:creationId xmlns:a16="http://schemas.microsoft.com/office/drawing/2014/main" id="{5FCE8D87-D006-B141-A9FB-BA2E28A5C573}"/>
                  </a:ext>
                </a:extLst>
              </p:cNvPr>
              <p:cNvGrpSpPr/>
              <p:nvPr/>
            </p:nvGrpSpPr>
            <p:grpSpPr>
              <a:xfrm>
                <a:off x="-1" y="-1"/>
                <a:ext cx="2857501" cy="2705101"/>
                <a:chOff x="0" y="0"/>
                <a:chExt cx="2857500" cy="2705100"/>
              </a:xfrm>
            </p:grpSpPr>
            <p:grpSp>
              <p:nvGrpSpPr>
                <p:cNvPr id="71" name="Group">
                  <a:extLst>
                    <a:ext uri="{FF2B5EF4-FFF2-40B4-BE49-F238E27FC236}">
                      <a16:creationId xmlns:a16="http://schemas.microsoft.com/office/drawing/2014/main" id="{DDBA988D-27FF-BA47-B81E-D3A0F7BFFB6A}"/>
                    </a:ext>
                  </a:extLst>
                </p:cNvPr>
                <p:cNvGrpSpPr/>
                <p:nvPr/>
              </p:nvGrpSpPr>
              <p:grpSpPr>
                <a:xfrm>
                  <a:off x="1485900" y="0"/>
                  <a:ext cx="1371601" cy="2705100"/>
                  <a:chOff x="0" y="0"/>
                  <a:chExt cx="1371600" cy="2705100"/>
                </a:xfrm>
              </p:grpSpPr>
              <p:sp>
                <p:nvSpPr>
                  <p:cNvPr id="94" name="Rounded Rectangle">
                    <a:extLst>
                      <a:ext uri="{FF2B5EF4-FFF2-40B4-BE49-F238E27FC236}">
                        <a16:creationId xmlns:a16="http://schemas.microsoft.com/office/drawing/2014/main" id="{0AC32D66-6111-784D-A844-1B64C56EF6FE}"/>
                      </a:ext>
                    </a:extLst>
                  </p:cNvPr>
                  <p:cNvSpPr/>
                  <p:nvPr/>
                </p:nvSpPr>
                <p:spPr>
                  <a:xfrm>
                    <a:off x="0" y="1409700"/>
                    <a:ext cx="1371600" cy="1295401"/>
                  </a:xfrm>
                  <a:prstGeom prst="roundRect">
                    <a:avLst>
                      <a:gd name="adj" fmla="val 14706"/>
                    </a:avLst>
                  </a:prstGeom>
                  <a:solidFill>
                    <a:srgbClr val="FFFFFF"/>
                  </a:solid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95" name="Group">
                    <a:extLst>
                      <a:ext uri="{FF2B5EF4-FFF2-40B4-BE49-F238E27FC236}">
                        <a16:creationId xmlns:a16="http://schemas.microsoft.com/office/drawing/2014/main" id="{514F5A01-C83F-D24B-B373-547C4FF469DF}"/>
                      </a:ext>
                    </a:extLst>
                  </p:cNvPr>
                  <p:cNvGrpSpPr/>
                  <p:nvPr/>
                </p:nvGrpSpPr>
                <p:grpSpPr>
                  <a:xfrm>
                    <a:off x="76200" y="1600200"/>
                    <a:ext cx="1219200" cy="898579"/>
                    <a:chOff x="0" y="0"/>
                    <a:chExt cx="1219200" cy="898578"/>
                  </a:xfrm>
                </p:grpSpPr>
                <p:pic>
                  <p:nvPicPr>
                    <p:cNvPr id="106" name="blue-guy-S.png" descr="blue-guy-S.png">
                      <a:extLst>
                        <a:ext uri="{FF2B5EF4-FFF2-40B4-BE49-F238E27FC236}">
                          <a16:creationId xmlns:a16="http://schemas.microsoft.com/office/drawing/2014/main" id="{60A39618-5231-6F47-AA1C-432DEA19E820}"/>
                        </a:ext>
                      </a:extLst>
                    </p:cNvPr>
                    <p:cNvPicPr>
                      <a:picLocks noChangeAspect="1"/>
                    </p:cNvPicPr>
                    <p:nvPr/>
                  </p:nvPicPr>
                  <p:blipFill>
                    <a:blip r:embed="rId3"/>
                    <a:stretch>
                      <a:fillRect/>
                    </a:stretch>
                  </p:blipFill>
                  <p:spPr>
                    <a:xfrm>
                      <a:off x="393700" y="0"/>
                      <a:ext cx="508001" cy="416395"/>
                    </a:xfrm>
                    <a:prstGeom prst="rect">
                      <a:avLst/>
                    </a:prstGeom>
                    <a:ln w="12700" cap="flat">
                      <a:noFill/>
                      <a:miter lim="400000"/>
                    </a:ln>
                    <a:effectLst/>
                  </p:spPr>
                </p:pic>
                <p:pic>
                  <p:nvPicPr>
                    <p:cNvPr id="107" name="blue-brunette-S.png" descr="blue-brunette-S.png">
                      <a:extLst>
                        <a:ext uri="{FF2B5EF4-FFF2-40B4-BE49-F238E27FC236}">
                          <a16:creationId xmlns:a16="http://schemas.microsoft.com/office/drawing/2014/main" id="{DF1B3FA3-EB91-924C-9549-83DBAB555904}"/>
                        </a:ext>
                      </a:extLst>
                    </p:cNvPr>
                    <p:cNvPicPr>
                      <a:picLocks noChangeAspect="1"/>
                    </p:cNvPicPr>
                    <p:nvPr/>
                  </p:nvPicPr>
                  <p:blipFill>
                    <a:blip r:embed="rId4"/>
                    <a:stretch>
                      <a:fillRect/>
                    </a:stretch>
                  </p:blipFill>
                  <p:spPr>
                    <a:xfrm>
                      <a:off x="571500" y="190500"/>
                      <a:ext cx="508001" cy="441379"/>
                    </a:xfrm>
                    <a:prstGeom prst="rect">
                      <a:avLst/>
                    </a:prstGeom>
                    <a:ln w="12700" cap="flat">
                      <a:noFill/>
                      <a:miter lim="400000"/>
                    </a:ln>
                    <a:effectLst/>
                  </p:spPr>
                </p:pic>
                <p:pic>
                  <p:nvPicPr>
                    <p:cNvPr id="108" name="blue-guy-S.png" descr="blue-guy-S.png">
                      <a:extLst>
                        <a:ext uri="{FF2B5EF4-FFF2-40B4-BE49-F238E27FC236}">
                          <a16:creationId xmlns:a16="http://schemas.microsoft.com/office/drawing/2014/main" id="{6174D86B-52F1-4542-B7B8-F0E3755E8064}"/>
                        </a:ext>
                      </a:extLst>
                    </p:cNvPr>
                    <p:cNvPicPr>
                      <a:picLocks noChangeAspect="1"/>
                    </p:cNvPicPr>
                    <p:nvPr/>
                  </p:nvPicPr>
                  <p:blipFill>
                    <a:blip r:embed="rId3"/>
                    <a:stretch>
                      <a:fillRect/>
                    </a:stretch>
                  </p:blipFill>
                  <p:spPr>
                    <a:xfrm>
                      <a:off x="190499" y="203200"/>
                      <a:ext cx="508001" cy="416395"/>
                    </a:xfrm>
                    <a:prstGeom prst="rect">
                      <a:avLst/>
                    </a:prstGeom>
                    <a:ln w="12700" cap="flat">
                      <a:noFill/>
                      <a:miter lim="400000"/>
                    </a:ln>
                    <a:effectLst/>
                  </p:spPr>
                </p:pic>
                <p:pic>
                  <p:nvPicPr>
                    <p:cNvPr id="109" name="blue-blonde-S.png" descr="blue-blonde-S.png">
                      <a:extLst>
                        <a:ext uri="{FF2B5EF4-FFF2-40B4-BE49-F238E27FC236}">
                          <a16:creationId xmlns:a16="http://schemas.microsoft.com/office/drawing/2014/main" id="{B03C4DB0-9979-6547-BB15-E5739D581F5C}"/>
                        </a:ext>
                      </a:extLst>
                    </p:cNvPr>
                    <p:cNvPicPr>
                      <a:picLocks noChangeAspect="1"/>
                    </p:cNvPicPr>
                    <p:nvPr/>
                  </p:nvPicPr>
                  <p:blipFill>
                    <a:blip r:embed="rId5"/>
                    <a:stretch>
                      <a:fillRect/>
                    </a:stretch>
                  </p:blipFill>
                  <p:spPr>
                    <a:xfrm>
                      <a:off x="-1" y="457200"/>
                      <a:ext cx="508001" cy="441379"/>
                    </a:xfrm>
                    <a:prstGeom prst="rect">
                      <a:avLst/>
                    </a:prstGeom>
                    <a:ln w="12700" cap="flat">
                      <a:noFill/>
                      <a:miter lim="400000"/>
                    </a:ln>
                    <a:effectLst/>
                  </p:spPr>
                </p:pic>
                <p:pic>
                  <p:nvPicPr>
                    <p:cNvPr id="110" name="blue-brunette-S.png" descr="blue-brunette-S.png">
                      <a:extLst>
                        <a:ext uri="{FF2B5EF4-FFF2-40B4-BE49-F238E27FC236}">
                          <a16:creationId xmlns:a16="http://schemas.microsoft.com/office/drawing/2014/main" id="{FC691EC5-2E96-4640-817D-04270933D1A9}"/>
                        </a:ext>
                      </a:extLst>
                    </p:cNvPr>
                    <p:cNvPicPr>
                      <a:picLocks noChangeAspect="1"/>
                    </p:cNvPicPr>
                    <p:nvPr/>
                  </p:nvPicPr>
                  <p:blipFill>
                    <a:blip r:embed="rId4"/>
                    <a:stretch>
                      <a:fillRect/>
                    </a:stretch>
                  </p:blipFill>
                  <p:spPr>
                    <a:xfrm>
                      <a:off x="393700" y="457200"/>
                      <a:ext cx="508001" cy="441379"/>
                    </a:xfrm>
                    <a:prstGeom prst="rect">
                      <a:avLst/>
                    </a:prstGeom>
                    <a:ln w="12700" cap="flat">
                      <a:noFill/>
                      <a:miter lim="400000"/>
                    </a:ln>
                    <a:effectLst/>
                  </p:spPr>
                </p:pic>
                <p:pic>
                  <p:nvPicPr>
                    <p:cNvPr id="111" name="coach-S.png" descr="coach-S.png">
                      <a:extLst>
                        <a:ext uri="{FF2B5EF4-FFF2-40B4-BE49-F238E27FC236}">
                          <a16:creationId xmlns:a16="http://schemas.microsoft.com/office/drawing/2014/main" id="{D995B34D-21FE-154E-AEAE-D040DBB79164}"/>
                        </a:ext>
                      </a:extLst>
                    </p:cNvPr>
                    <p:cNvPicPr>
                      <a:picLocks noChangeAspect="1"/>
                    </p:cNvPicPr>
                    <p:nvPr/>
                  </p:nvPicPr>
                  <p:blipFill>
                    <a:blip r:embed="rId6"/>
                    <a:stretch>
                      <a:fillRect/>
                    </a:stretch>
                  </p:blipFill>
                  <p:spPr>
                    <a:xfrm>
                      <a:off x="711200" y="457200"/>
                      <a:ext cx="508001" cy="441379"/>
                    </a:xfrm>
                    <a:prstGeom prst="rect">
                      <a:avLst/>
                    </a:prstGeom>
                    <a:ln w="12700" cap="flat">
                      <a:noFill/>
                      <a:miter lim="400000"/>
                    </a:ln>
                    <a:effectLst/>
                  </p:spPr>
                </p:pic>
              </p:grpSp>
              <p:sp>
                <p:nvSpPr>
                  <p:cNvPr id="96" name="Rounded Rectangle">
                    <a:extLst>
                      <a:ext uri="{FF2B5EF4-FFF2-40B4-BE49-F238E27FC236}">
                        <a16:creationId xmlns:a16="http://schemas.microsoft.com/office/drawing/2014/main" id="{A0DD52CB-B83A-2946-B892-33F726B51314}"/>
                      </a:ext>
                    </a:extLst>
                  </p:cNvPr>
                  <p:cNvSpPr/>
                  <p:nvPr/>
                </p:nvSpPr>
                <p:spPr>
                  <a:xfrm>
                    <a:off x="0" y="-1"/>
                    <a:ext cx="1371600" cy="1295401"/>
                  </a:xfrm>
                  <a:prstGeom prst="roundRect">
                    <a:avLst>
                      <a:gd name="adj" fmla="val 14706"/>
                    </a:avLst>
                  </a:prstGeom>
                  <a:solidFill>
                    <a:srgbClr val="FFFFFF"/>
                  </a:solid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97" name="Group">
                    <a:extLst>
                      <a:ext uri="{FF2B5EF4-FFF2-40B4-BE49-F238E27FC236}">
                        <a16:creationId xmlns:a16="http://schemas.microsoft.com/office/drawing/2014/main" id="{E83CC573-6C0F-C840-AD08-ACB53795E5A2}"/>
                      </a:ext>
                    </a:extLst>
                  </p:cNvPr>
                  <p:cNvGrpSpPr/>
                  <p:nvPr/>
                </p:nvGrpSpPr>
                <p:grpSpPr>
                  <a:xfrm>
                    <a:off x="76200" y="190500"/>
                    <a:ext cx="1219200" cy="911279"/>
                    <a:chOff x="0" y="0"/>
                    <a:chExt cx="1219200" cy="911279"/>
                  </a:xfrm>
                </p:grpSpPr>
                <p:pic>
                  <p:nvPicPr>
                    <p:cNvPr id="98" name="hacker-dude-S.png" descr="hacker-dude-S.png">
                      <a:extLst>
                        <a:ext uri="{FF2B5EF4-FFF2-40B4-BE49-F238E27FC236}">
                          <a16:creationId xmlns:a16="http://schemas.microsoft.com/office/drawing/2014/main" id="{0F8A187E-0A4C-AC48-A7A4-CCCFEB082795}"/>
                        </a:ext>
                      </a:extLst>
                    </p:cNvPr>
                    <p:cNvPicPr>
                      <a:picLocks noChangeAspect="1"/>
                    </p:cNvPicPr>
                    <p:nvPr/>
                  </p:nvPicPr>
                  <p:blipFill>
                    <a:blip r:embed="rId7"/>
                    <a:stretch>
                      <a:fillRect/>
                    </a:stretch>
                  </p:blipFill>
                  <p:spPr>
                    <a:xfrm>
                      <a:off x="711200" y="-1"/>
                      <a:ext cx="508001" cy="441380"/>
                    </a:xfrm>
                    <a:prstGeom prst="rect">
                      <a:avLst/>
                    </a:prstGeom>
                    <a:ln w="12700" cap="flat">
                      <a:noFill/>
                      <a:miter lim="400000"/>
                    </a:ln>
                    <a:effectLst/>
                  </p:spPr>
                </p:pic>
                <p:pic>
                  <p:nvPicPr>
                    <p:cNvPr id="99" name="blue-brunette-S.png" descr="blue-brunette-S.png">
                      <a:extLst>
                        <a:ext uri="{FF2B5EF4-FFF2-40B4-BE49-F238E27FC236}">
                          <a16:creationId xmlns:a16="http://schemas.microsoft.com/office/drawing/2014/main" id="{9B975C6C-5567-3345-BD88-19A54312F19B}"/>
                        </a:ext>
                      </a:extLst>
                    </p:cNvPr>
                    <p:cNvPicPr>
                      <a:picLocks noChangeAspect="1"/>
                    </p:cNvPicPr>
                    <p:nvPr/>
                  </p:nvPicPr>
                  <p:blipFill>
                    <a:blip r:embed="rId4"/>
                    <a:stretch>
                      <a:fillRect/>
                    </a:stretch>
                  </p:blipFill>
                  <p:spPr>
                    <a:xfrm>
                      <a:off x="393700" y="-1"/>
                      <a:ext cx="508001" cy="441380"/>
                    </a:xfrm>
                    <a:prstGeom prst="rect">
                      <a:avLst/>
                    </a:prstGeom>
                    <a:ln w="12700" cap="flat">
                      <a:noFill/>
                      <a:miter lim="400000"/>
                    </a:ln>
                    <a:effectLst/>
                  </p:spPr>
                </p:pic>
                <p:pic>
                  <p:nvPicPr>
                    <p:cNvPr id="100" name="blue-guy-S.png" descr="blue-guy-S.png">
                      <a:extLst>
                        <a:ext uri="{FF2B5EF4-FFF2-40B4-BE49-F238E27FC236}">
                          <a16:creationId xmlns:a16="http://schemas.microsoft.com/office/drawing/2014/main" id="{C012001D-0FF1-8549-A4FE-CBBC6F86E463}"/>
                        </a:ext>
                      </a:extLst>
                    </p:cNvPr>
                    <p:cNvPicPr>
                      <a:picLocks noChangeAspect="1"/>
                    </p:cNvPicPr>
                    <p:nvPr/>
                  </p:nvPicPr>
                  <p:blipFill>
                    <a:blip r:embed="rId3"/>
                    <a:stretch>
                      <a:fillRect/>
                    </a:stretch>
                  </p:blipFill>
                  <p:spPr>
                    <a:xfrm>
                      <a:off x="-1" y="12700"/>
                      <a:ext cx="508001" cy="416395"/>
                    </a:xfrm>
                    <a:prstGeom prst="rect">
                      <a:avLst/>
                    </a:prstGeom>
                    <a:ln w="12700" cap="flat">
                      <a:noFill/>
                      <a:miter lim="400000"/>
                    </a:ln>
                    <a:effectLst/>
                  </p:spPr>
                </p:pic>
                <p:pic>
                  <p:nvPicPr>
                    <p:cNvPr id="101" name="hacker-dude-S.png" descr="hacker-dude-S.png">
                      <a:extLst>
                        <a:ext uri="{FF2B5EF4-FFF2-40B4-BE49-F238E27FC236}">
                          <a16:creationId xmlns:a16="http://schemas.microsoft.com/office/drawing/2014/main" id="{C741EDFB-9199-E043-A76D-D03FFF736D36}"/>
                        </a:ext>
                      </a:extLst>
                    </p:cNvPr>
                    <p:cNvPicPr>
                      <a:picLocks noChangeAspect="1"/>
                    </p:cNvPicPr>
                    <p:nvPr/>
                  </p:nvPicPr>
                  <p:blipFill>
                    <a:blip r:embed="rId7"/>
                    <a:stretch>
                      <a:fillRect/>
                    </a:stretch>
                  </p:blipFill>
                  <p:spPr>
                    <a:xfrm>
                      <a:off x="584200" y="203200"/>
                      <a:ext cx="508001" cy="441379"/>
                    </a:xfrm>
                    <a:prstGeom prst="rect">
                      <a:avLst/>
                    </a:prstGeom>
                    <a:ln w="12700" cap="flat">
                      <a:noFill/>
                      <a:miter lim="400000"/>
                    </a:ln>
                    <a:effectLst/>
                  </p:spPr>
                </p:pic>
                <p:pic>
                  <p:nvPicPr>
                    <p:cNvPr id="102" name="blue-guy-S.png" descr="blue-guy-S.png">
                      <a:extLst>
                        <a:ext uri="{FF2B5EF4-FFF2-40B4-BE49-F238E27FC236}">
                          <a16:creationId xmlns:a16="http://schemas.microsoft.com/office/drawing/2014/main" id="{BA9A751D-0CBC-1E46-8882-609C365C5B68}"/>
                        </a:ext>
                      </a:extLst>
                    </p:cNvPr>
                    <p:cNvPicPr>
                      <a:picLocks noChangeAspect="1"/>
                    </p:cNvPicPr>
                    <p:nvPr/>
                  </p:nvPicPr>
                  <p:blipFill>
                    <a:blip r:embed="rId3"/>
                    <a:stretch>
                      <a:fillRect/>
                    </a:stretch>
                  </p:blipFill>
                  <p:spPr>
                    <a:xfrm>
                      <a:off x="215899" y="215900"/>
                      <a:ext cx="508001" cy="416395"/>
                    </a:xfrm>
                    <a:prstGeom prst="rect">
                      <a:avLst/>
                    </a:prstGeom>
                    <a:ln w="12700" cap="flat">
                      <a:noFill/>
                      <a:miter lim="400000"/>
                    </a:ln>
                    <a:effectLst/>
                  </p:spPr>
                </p:pic>
                <p:pic>
                  <p:nvPicPr>
                    <p:cNvPr id="103" name="blue-blonde-S.png" descr="blue-blonde-S.png">
                      <a:extLst>
                        <a:ext uri="{FF2B5EF4-FFF2-40B4-BE49-F238E27FC236}">
                          <a16:creationId xmlns:a16="http://schemas.microsoft.com/office/drawing/2014/main" id="{5A974B80-EB40-BE46-868E-3918507197EC}"/>
                        </a:ext>
                      </a:extLst>
                    </p:cNvPr>
                    <p:cNvPicPr>
                      <a:picLocks noChangeAspect="1"/>
                    </p:cNvPicPr>
                    <p:nvPr/>
                  </p:nvPicPr>
                  <p:blipFill>
                    <a:blip r:embed="rId5"/>
                    <a:stretch>
                      <a:fillRect/>
                    </a:stretch>
                  </p:blipFill>
                  <p:spPr>
                    <a:xfrm>
                      <a:off x="-1" y="469900"/>
                      <a:ext cx="508001" cy="441380"/>
                    </a:xfrm>
                    <a:prstGeom prst="rect">
                      <a:avLst/>
                    </a:prstGeom>
                    <a:ln w="12700" cap="flat">
                      <a:noFill/>
                      <a:miter lim="400000"/>
                    </a:ln>
                    <a:effectLst/>
                  </p:spPr>
                </p:pic>
                <p:pic>
                  <p:nvPicPr>
                    <p:cNvPr id="104" name="blue-brunette-S.png" descr="blue-brunette-S.png">
                      <a:extLst>
                        <a:ext uri="{FF2B5EF4-FFF2-40B4-BE49-F238E27FC236}">
                          <a16:creationId xmlns:a16="http://schemas.microsoft.com/office/drawing/2014/main" id="{03161399-E381-E640-9D12-42997999E5B4}"/>
                        </a:ext>
                      </a:extLst>
                    </p:cNvPr>
                    <p:cNvPicPr>
                      <a:picLocks noChangeAspect="1"/>
                    </p:cNvPicPr>
                    <p:nvPr/>
                  </p:nvPicPr>
                  <p:blipFill>
                    <a:blip r:embed="rId4"/>
                    <a:stretch>
                      <a:fillRect/>
                    </a:stretch>
                  </p:blipFill>
                  <p:spPr>
                    <a:xfrm>
                      <a:off x="393700" y="469900"/>
                      <a:ext cx="508001" cy="441380"/>
                    </a:xfrm>
                    <a:prstGeom prst="rect">
                      <a:avLst/>
                    </a:prstGeom>
                    <a:ln w="12700" cap="flat">
                      <a:noFill/>
                      <a:miter lim="400000"/>
                    </a:ln>
                    <a:effectLst/>
                  </p:spPr>
                </p:pic>
                <p:pic>
                  <p:nvPicPr>
                    <p:cNvPr id="105" name="coach-S.png" descr="coach-S.png">
                      <a:extLst>
                        <a:ext uri="{FF2B5EF4-FFF2-40B4-BE49-F238E27FC236}">
                          <a16:creationId xmlns:a16="http://schemas.microsoft.com/office/drawing/2014/main" id="{1E545321-A7BB-5747-8625-B02C6C47035F}"/>
                        </a:ext>
                      </a:extLst>
                    </p:cNvPr>
                    <p:cNvPicPr>
                      <a:picLocks noChangeAspect="1"/>
                    </p:cNvPicPr>
                    <p:nvPr/>
                  </p:nvPicPr>
                  <p:blipFill>
                    <a:blip r:embed="rId6"/>
                    <a:stretch>
                      <a:fillRect/>
                    </a:stretch>
                  </p:blipFill>
                  <p:spPr>
                    <a:xfrm>
                      <a:off x="711200" y="469900"/>
                      <a:ext cx="508001" cy="441380"/>
                    </a:xfrm>
                    <a:prstGeom prst="rect">
                      <a:avLst/>
                    </a:prstGeom>
                    <a:ln w="12700" cap="flat">
                      <a:noFill/>
                      <a:miter lim="400000"/>
                    </a:ln>
                    <a:effectLst/>
                  </p:spPr>
                </p:pic>
              </p:grpSp>
            </p:grpSp>
            <p:grpSp>
              <p:nvGrpSpPr>
                <p:cNvPr id="72" name="Group">
                  <a:extLst>
                    <a:ext uri="{FF2B5EF4-FFF2-40B4-BE49-F238E27FC236}">
                      <a16:creationId xmlns:a16="http://schemas.microsoft.com/office/drawing/2014/main" id="{774BCED1-0167-4749-AB1E-378C8B68DF70}"/>
                    </a:ext>
                  </a:extLst>
                </p:cNvPr>
                <p:cNvGrpSpPr/>
                <p:nvPr/>
              </p:nvGrpSpPr>
              <p:grpSpPr>
                <a:xfrm>
                  <a:off x="-1" y="0"/>
                  <a:ext cx="1371601" cy="2705100"/>
                  <a:chOff x="0" y="0"/>
                  <a:chExt cx="1371600" cy="2705100"/>
                </a:xfrm>
              </p:grpSpPr>
              <p:sp>
                <p:nvSpPr>
                  <p:cNvPr id="73" name="Rounded Rectangle">
                    <a:extLst>
                      <a:ext uri="{FF2B5EF4-FFF2-40B4-BE49-F238E27FC236}">
                        <a16:creationId xmlns:a16="http://schemas.microsoft.com/office/drawing/2014/main" id="{F6DB0392-DE7D-5046-B0DB-8EAEC5825A0B}"/>
                      </a:ext>
                    </a:extLst>
                  </p:cNvPr>
                  <p:cNvSpPr/>
                  <p:nvPr/>
                </p:nvSpPr>
                <p:spPr>
                  <a:xfrm>
                    <a:off x="0" y="-1"/>
                    <a:ext cx="1371600" cy="1295401"/>
                  </a:xfrm>
                  <a:prstGeom prst="roundRect">
                    <a:avLst>
                      <a:gd name="adj" fmla="val 14706"/>
                    </a:avLst>
                  </a:prstGeom>
                  <a:solidFill>
                    <a:srgbClr val="FFFFFF"/>
                  </a:solid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74" name="Rounded Rectangle">
                    <a:extLst>
                      <a:ext uri="{FF2B5EF4-FFF2-40B4-BE49-F238E27FC236}">
                        <a16:creationId xmlns:a16="http://schemas.microsoft.com/office/drawing/2014/main" id="{0331856D-F1BE-5245-A3E1-719B65FB214B}"/>
                      </a:ext>
                    </a:extLst>
                  </p:cNvPr>
                  <p:cNvSpPr/>
                  <p:nvPr/>
                </p:nvSpPr>
                <p:spPr>
                  <a:xfrm>
                    <a:off x="0" y="1409700"/>
                    <a:ext cx="1371600" cy="1295401"/>
                  </a:xfrm>
                  <a:prstGeom prst="roundRect">
                    <a:avLst>
                      <a:gd name="adj" fmla="val 14706"/>
                    </a:avLst>
                  </a:prstGeom>
                  <a:solidFill>
                    <a:srgbClr val="FFFFFF"/>
                  </a:solid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75" name="Group">
                    <a:extLst>
                      <a:ext uri="{FF2B5EF4-FFF2-40B4-BE49-F238E27FC236}">
                        <a16:creationId xmlns:a16="http://schemas.microsoft.com/office/drawing/2014/main" id="{E084DABB-292F-1147-9C42-8D6002F992E4}"/>
                      </a:ext>
                    </a:extLst>
                  </p:cNvPr>
                  <p:cNvGrpSpPr/>
                  <p:nvPr/>
                </p:nvGrpSpPr>
                <p:grpSpPr>
                  <a:xfrm>
                    <a:off x="76200" y="1600200"/>
                    <a:ext cx="1219200" cy="911279"/>
                    <a:chOff x="0" y="0"/>
                    <a:chExt cx="1219200" cy="911279"/>
                  </a:xfrm>
                </p:grpSpPr>
                <p:pic>
                  <p:nvPicPr>
                    <p:cNvPr id="86" name="hacker-dude-S.png" descr="hacker-dude-S.png">
                      <a:extLst>
                        <a:ext uri="{FF2B5EF4-FFF2-40B4-BE49-F238E27FC236}">
                          <a16:creationId xmlns:a16="http://schemas.microsoft.com/office/drawing/2014/main" id="{6846DFF3-BCDD-7F4F-8EC1-531A71353555}"/>
                        </a:ext>
                      </a:extLst>
                    </p:cNvPr>
                    <p:cNvPicPr>
                      <a:picLocks noChangeAspect="1"/>
                    </p:cNvPicPr>
                    <p:nvPr/>
                  </p:nvPicPr>
                  <p:blipFill>
                    <a:blip r:embed="rId7"/>
                    <a:stretch>
                      <a:fillRect/>
                    </a:stretch>
                  </p:blipFill>
                  <p:spPr>
                    <a:xfrm>
                      <a:off x="711200" y="-1"/>
                      <a:ext cx="508001" cy="441380"/>
                    </a:xfrm>
                    <a:prstGeom prst="rect">
                      <a:avLst/>
                    </a:prstGeom>
                    <a:ln w="12700" cap="flat">
                      <a:noFill/>
                      <a:miter lim="400000"/>
                    </a:ln>
                    <a:effectLst/>
                  </p:spPr>
                </p:pic>
                <p:pic>
                  <p:nvPicPr>
                    <p:cNvPr id="87" name="blue-brunette-S.png" descr="blue-brunette-S.png">
                      <a:extLst>
                        <a:ext uri="{FF2B5EF4-FFF2-40B4-BE49-F238E27FC236}">
                          <a16:creationId xmlns:a16="http://schemas.microsoft.com/office/drawing/2014/main" id="{066058F6-DE43-204F-97B8-89FFEF8BFCDE}"/>
                        </a:ext>
                      </a:extLst>
                    </p:cNvPr>
                    <p:cNvPicPr>
                      <a:picLocks noChangeAspect="1"/>
                    </p:cNvPicPr>
                    <p:nvPr/>
                  </p:nvPicPr>
                  <p:blipFill>
                    <a:blip r:embed="rId4"/>
                    <a:stretch>
                      <a:fillRect/>
                    </a:stretch>
                  </p:blipFill>
                  <p:spPr>
                    <a:xfrm>
                      <a:off x="393700" y="-1"/>
                      <a:ext cx="508001" cy="441380"/>
                    </a:xfrm>
                    <a:prstGeom prst="rect">
                      <a:avLst/>
                    </a:prstGeom>
                    <a:ln w="12700" cap="flat">
                      <a:noFill/>
                      <a:miter lim="400000"/>
                    </a:ln>
                    <a:effectLst/>
                  </p:spPr>
                </p:pic>
                <p:pic>
                  <p:nvPicPr>
                    <p:cNvPr id="88" name="blue-guy-S.png" descr="blue-guy-S.png">
                      <a:extLst>
                        <a:ext uri="{FF2B5EF4-FFF2-40B4-BE49-F238E27FC236}">
                          <a16:creationId xmlns:a16="http://schemas.microsoft.com/office/drawing/2014/main" id="{62F319B5-62A5-8344-B49F-B9300EFB1017}"/>
                        </a:ext>
                      </a:extLst>
                    </p:cNvPr>
                    <p:cNvPicPr>
                      <a:picLocks noChangeAspect="1"/>
                    </p:cNvPicPr>
                    <p:nvPr/>
                  </p:nvPicPr>
                  <p:blipFill>
                    <a:blip r:embed="rId3"/>
                    <a:stretch>
                      <a:fillRect/>
                    </a:stretch>
                  </p:blipFill>
                  <p:spPr>
                    <a:xfrm>
                      <a:off x="-1" y="12700"/>
                      <a:ext cx="508001" cy="416395"/>
                    </a:xfrm>
                    <a:prstGeom prst="rect">
                      <a:avLst/>
                    </a:prstGeom>
                    <a:ln w="12700" cap="flat">
                      <a:noFill/>
                      <a:miter lim="400000"/>
                    </a:ln>
                    <a:effectLst/>
                  </p:spPr>
                </p:pic>
                <p:pic>
                  <p:nvPicPr>
                    <p:cNvPr id="89" name="hacker-dude-S.png" descr="hacker-dude-S.png">
                      <a:extLst>
                        <a:ext uri="{FF2B5EF4-FFF2-40B4-BE49-F238E27FC236}">
                          <a16:creationId xmlns:a16="http://schemas.microsoft.com/office/drawing/2014/main" id="{9ECFAC8B-F436-F54A-8462-A152CE6431D0}"/>
                        </a:ext>
                      </a:extLst>
                    </p:cNvPr>
                    <p:cNvPicPr>
                      <a:picLocks noChangeAspect="1"/>
                    </p:cNvPicPr>
                    <p:nvPr/>
                  </p:nvPicPr>
                  <p:blipFill>
                    <a:blip r:embed="rId7"/>
                    <a:stretch>
                      <a:fillRect/>
                    </a:stretch>
                  </p:blipFill>
                  <p:spPr>
                    <a:xfrm>
                      <a:off x="584200" y="203200"/>
                      <a:ext cx="508001" cy="441379"/>
                    </a:xfrm>
                    <a:prstGeom prst="rect">
                      <a:avLst/>
                    </a:prstGeom>
                    <a:ln w="12700" cap="flat">
                      <a:noFill/>
                      <a:miter lim="400000"/>
                    </a:ln>
                    <a:effectLst/>
                  </p:spPr>
                </p:pic>
                <p:pic>
                  <p:nvPicPr>
                    <p:cNvPr id="90" name="blue-guy-S.png" descr="blue-guy-S.png">
                      <a:extLst>
                        <a:ext uri="{FF2B5EF4-FFF2-40B4-BE49-F238E27FC236}">
                          <a16:creationId xmlns:a16="http://schemas.microsoft.com/office/drawing/2014/main" id="{284FBC7A-DB6E-A443-8FE3-E1C4A45BD100}"/>
                        </a:ext>
                      </a:extLst>
                    </p:cNvPr>
                    <p:cNvPicPr>
                      <a:picLocks noChangeAspect="1"/>
                    </p:cNvPicPr>
                    <p:nvPr/>
                  </p:nvPicPr>
                  <p:blipFill>
                    <a:blip r:embed="rId3"/>
                    <a:stretch>
                      <a:fillRect/>
                    </a:stretch>
                  </p:blipFill>
                  <p:spPr>
                    <a:xfrm>
                      <a:off x="215899" y="215900"/>
                      <a:ext cx="508001" cy="416395"/>
                    </a:xfrm>
                    <a:prstGeom prst="rect">
                      <a:avLst/>
                    </a:prstGeom>
                    <a:ln w="12700" cap="flat">
                      <a:noFill/>
                      <a:miter lim="400000"/>
                    </a:ln>
                    <a:effectLst/>
                  </p:spPr>
                </p:pic>
                <p:pic>
                  <p:nvPicPr>
                    <p:cNvPr id="91" name="blue-blonde-S.png" descr="blue-blonde-S.png">
                      <a:extLst>
                        <a:ext uri="{FF2B5EF4-FFF2-40B4-BE49-F238E27FC236}">
                          <a16:creationId xmlns:a16="http://schemas.microsoft.com/office/drawing/2014/main" id="{1F9412E2-4D14-7A41-8507-6A710E5E1813}"/>
                        </a:ext>
                      </a:extLst>
                    </p:cNvPr>
                    <p:cNvPicPr>
                      <a:picLocks noChangeAspect="1"/>
                    </p:cNvPicPr>
                    <p:nvPr/>
                  </p:nvPicPr>
                  <p:blipFill>
                    <a:blip r:embed="rId5"/>
                    <a:stretch>
                      <a:fillRect/>
                    </a:stretch>
                  </p:blipFill>
                  <p:spPr>
                    <a:xfrm>
                      <a:off x="-1" y="469900"/>
                      <a:ext cx="508001" cy="441380"/>
                    </a:xfrm>
                    <a:prstGeom prst="rect">
                      <a:avLst/>
                    </a:prstGeom>
                    <a:ln w="12700" cap="flat">
                      <a:noFill/>
                      <a:miter lim="400000"/>
                    </a:ln>
                    <a:effectLst/>
                  </p:spPr>
                </p:pic>
                <p:pic>
                  <p:nvPicPr>
                    <p:cNvPr id="92" name="blue-brunette-S.png" descr="blue-brunette-S.png">
                      <a:extLst>
                        <a:ext uri="{FF2B5EF4-FFF2-40B4-BE49-F238E27FC236}">
                          <a16:creationId xmlns:a16="http://schemas.microsoft.com/office/drawing/2014/main" id="{90F9A0B5-F915-E547-AE63-2D63A63E49AE}"/>
                        </a:ext>
                      </a:extLst>
                    </p:cNvPr>
                    <p:cNvPicPr>
                      <a:picLocks noChangeAspect="1"/>
                    </p:cNvPicPr>
                    <p:nvPr/>
                  </p:nvPicPr>
                  <p:blipFill>
                    <a:blip r:embed="rId4"/>
                    <a:stretch>
                      <a:fillRect/>
                    </a:stretch>
                  </p:blipFill>
                  <p:spPr>
                    <a:xfrm>
                      <a:off x="393700" y="469900"/>
                      <a:ext cx="508001" cy="441380"/>
                    </a:xfrm>
                    <a:prstGeom prst="rect">
                      <a:avLst/>
                    </a:prstGeom>
                    <a:ln w="12700" cap="flat">
                      <a:noFill/>
                      <a:miter lim="400000"/>
                    </a:ln>
                    <a:effectLst/>
                  </p:spPr>
                </p:pic>
                <p:pic>
                  <p:nvPicPr>
                    <p:cNvPr id="93" name="coach-S.png" descr="coach-S.png">
                      <a:extLst>
                        <a:ext uri="{FF2B5EF4-FFF2-40B4-BE49-F238E27FC236}">
                          <a16:creationId xmlns:a16="http://schemas.microsoft.com/office/drawing/2014/main" id="{60CBF7EB-FAD3-B742-A3B1-1A6C2EE781D7}"/>
                        </a:ext>
                      </a:extLst>
                    </p:cNvPr>
                    <p:cNvPicPr>
                      <a:picLocks noChangeAspect="1"/>
                    </p:cNvPicPr>
                    <p:nvPr/>
                  </p:nvPicPr>
                  <p:blipFill>
                    <a:blip r:embed="rId6"/>
                    <a:stretch>
                      <a:fillRect/>
                    </a:stretch>
                  </p:blipFill>
                  <p:spPr>
                    <a:xfrm>
                      <a:off x="711200" y="469900"/>
                      <a:ext cx="508001" cy="441380"/>
                    </a:xfrm>
                    <a:prstGeom prst="rect">
                      <a:avLst/>
                    </a:prstGeom>
                    <a:ln w="12700" cap="flat">
                      <a:noFill/>
                      <a:miter lim="400000"/>
                    </a:ln>
                    <a:effectLst/>
                  </p:spPr>
                </p:pic>
              </p:grpSp>
              <p:grpSp>
                <p:nvGrpSpPr>
                  <p:cNvPr id="76" name="Group">
                    <a:extLst>
                      <a:ext uri="{FF2B5EF4-FFF2-40B4-BE49-F238E27FC236}">
                        <a16:creationId xmlns:a16="http://schemas.microsoft.com/office/drawing/2014/main" id="{887F9349-AC37-EF4F-A1FF-98713227AC7F}"/>
                      </a:ext>
                    </a:extLst>
                  </p:cNvPr>
                  <p:cNvGrpSpPr/>
                  <p:nvPr/>
                </p:nvGrpSpPr>
                <p:grpSpPr>
                  <a:xfrm>
                    <a:off x="76200" y="152400"/>
                    <a:ext cx="1219200" cy="974779"/>
                    <a:chOff x="0" y="0"/>
                    <a:chExt cx="1219200" cy="974778"/>
                  </a:xfrm>
                </p:grpSpPr>
                <p:pic>
                  <p:nvPicPr>
                    <p:cNvPr id="77" name="blue-guy-S.png" descr="blue-guy-S.png">
                      <a:extLst>
                        <a:ext uri="{FF2B5EF4-FFF2-40B4-BE49-F238E27FC236}">
                          <a16:creationId xmlns:a16="http://schemas.microsoft.com/office/drawing/2014/main" id="{DC4E0B0B-1C29-7F47-893C-288380763761}"/>
                        </a:ext>
                      </a:extLst>
                    </p:cNvPr>
                    <p:cNvPicPr>
                      <a:picLocks noChangeAspect="1"/>
                    </p:cNvPicPr>
                    <p:nvPr/>
                  </p:nvPicPr>
                  <p:blipFill>
                    <a:blip r:embed="rId3"/>
                    <a:stretch>
                      <a:fillRect/>
                    </a:stretch>
                  </p:blipFill>
                  <p:spPr>
                    <a:xfrm>
                      <a:off x="393700" y="12700"/>
                      <a:ext cx="508001" cy="416395"/>
                    </a:xfrm>
                    <a:prstGeom prst="rect">
                      <a:avLst/>
                    </a:prstGeom>
                    <a:ln w="12700" cap="flat">
                      <a:noFill/>
                      <a:miter lim="400000"/>
                    </a:ln>
                    <a:effectLst/>
                  </p:spPr>
                </p:pic>
                <p:pic>
                  <p:nvPicPr>
                    <p:cNvPr id="78" name="hacker-dude-S.png" descr="hacker-dude-S.png">
                      <a:extLst>
                        <a:ext uri="{FF2B5EF4-FFF2-40B4-BE49-F238E27FC236}">
                          <a16:creationId xmlns:a16="http://schemas.microsoft.com/office/drawing/2014/main" id="{C398F85D-8F4C-5F4A-89C7-9222A6CF1A77}"/>
                        </a:ext>
                      </a:extLst>
                    </p:cNvPr>
                    <p:cNvPicPr>
                      <a:picLocks noChangeAspect="1"/>
                    </p:cNvPicPr>
                    <p:nvPr/>
                  </p:nvPicPr>
                  <p:blipFill>
                    <a:blip r:embed="rId7"/>
                    <a:stretch>
                      <a:fillRect/>
                    </a:stretch>
                  </p:blipFill>
                  <p:spPr>
                    <a:xfrm>
                      <a:off x="-1" y="0"/>
                      <a:ext cx="508001" cy="441379"/>
                    </a:xfrm>
                    <a:prstGeom prst="rect">
                      <a:avLst/>
                    </a:prstGeom>
                    <a:ln w="12700" cap="flat">
                      <a:noFill/>
                      <a:miter lim="400000"/>
                    </a:ln>
                    <a:effectLst/>
                  </p:spPr>
                </p:pic>
                <p:pic>
                  <p:nvPicPr>
                    <p:cNvPr id="79" name="hacker-dude-S.png" descr="hacker-dude-S.png">
                      <a:extLst>
                        <a:ext uri="{FF2B5EF4-FFF2-40B4-BE49-F238E27FC236}">
                          <a16:creationId xmlns:a16="http://schemas.microsoft.com/office/drawing/2014/main" id="{4C0ABA4B-D7F5-5B40-B10D-D7413F633036}"/>
                        </a:ext>
                      </a:extLst>
                    </p:cNvPr>
                    <p:cNvPicPr>
                      <a:picLocks noChangeAspect="1"/>
                    </p:cNvPicPr>
                    <p:nvPr/>
                  </p:nvPicPr>
                  <p:blipFill>
                    <a:blip r:embed="rId7"/>
                    <a:stretch>
                      <a:fillRect/>
                    </a:stretch>
                  </p:blipFill>
                  <p:spPr>
                    <a:xfrm>
                      <a:off x="711200" y="0"/>
                      <a:ext cx="508001" cy="441379"/>
                    </a:xfrm>
                    <a:prstGeom prst="rect">
                      <a:avLst/>
                    </a:prstGeom>
                    <a:ln w="12700" cap="flat">
                      <a:noFill/>
                      <a:miter lim="400000"/>
                    </a:ln>
                    <a:effectLst/>
                  </p:spPr>
                </p:pic>
                <p:pic>
                  <p:nvPicPr>
                    <p:cNvPr id="80" name="blue-blonde-S.png" descr="blue-blonde-S.png">
                      <a:extLst>
                        <a:ext uri="{FF2B5EF4-FFF2-40B4-BE49-F238E27FC236}">
                          <a16:creationId xmlns:a16="http://schemas.microsoft.com/office/drawing/2014/main" id="{CAAD281F-D09B-5F46-80A6-44FF4D720F79}"/>
                        </a:ext>
                      </a:extLst>
                    </p:cNvPr>
                    <p:cNvPicPr>
                      <a:picLocks noChangeAspect="1"/>
                    </p:cNvPicPr>
                    <p:nvPr/>
                  </p:nvPicPr>
                  <p:blipFill>
                    <a:blip r:embed="rId5"/>
                    <a:stretch>
                      <a:fillRect/>
                    </a:stretch>
                  </p:blipFill>
                  <p:spPr>
                    <a:xfrm>
                      <a:off x="711200" y="266700"/>
                      <a:ext cx="508001" cy="441379"/>
                    </a:xfrm>
                    <a:prstGeom prst="rect">
                      <a:avLst/>
                    </a:prstGeom>
                    <a:ln w="12700" cap="flat">
                      <a:noFill/>
                      <a:miter lim="400000"/>
                    </a:ln>
                    <a:effectLst/>
                  </p:spPr>
                </p:pic>
                <p:pic>
                  <p:nvPicPr>
                    <p:cNvPr id="81" name="coach-S.png" descr="coach-S.png">
                      <a:extLst>
                        <a:ext uri="{FF2B5EF4-FFF2-40B4-BE49-F238E27FC236}">
                          <a16:creationId xmlns:a16="http://schemas.microsoft.com/office/drawing/2014/main" id="{337BA974-4F78-9444-9DAB-788E439187B2}"/>
                        </a:ext>
                      </a:extLst>
                    </p:cNvPr>
                    <p:cNvPicPr>
                      <a:picLocks noChangeAspect="1"/>
                    </p:cNvPicPr>
                    <p:nvPr/>
                  </p:nvPicPr>
                  <p:blipFill>
                    <a:blip r:embed="rId6"/>
                    <a:stretch>
                      <a:fillRect/>
                    </a:stretch>
                  </p:blipFill>
                  <p:spPr>
                    <a:xfrm>
                      <a:off x="711200" y="533400"/>
                      <a:ext cx="508001" cy="441379"/>
                    </a:xfrm>
                    <a:prstGeom prst="rect">
                      <a:avLst/>
                    </a:prstGeom>
                    <a:ln w="12700" cap="flat">
                      <a:noFill/>
                      <a:miter lim="400000"/>
                    </a:ln>
                    <a:effectLst/>
                  </p:spPr>
                </p:pic>
                <p:pic>
                  <p:nvPicPr>
                    <p:cNvPr id="82" name="blue-brunette-S.png" descr="blue-brunette-S.png">
                      <a:extLst>
                        <a:ext uri="{FF2B5EF4-FFF2-40B4-BE49-F238E27FC236}">
                          <a16:creationId xmlns:a16="http://schemas.microsoft.com/office/drawing/2014/main" id="{8648AAC5-B328-6440-9CBE-6B328D21470B}"/>
                        </a:ext>
                      </a:extLst>
                    </p:cNvPr>
                    <p:cNvPicPr>
                      <a:picLocks noChangeAspect="1"/>
                    </p:cNvPicPr>
                    <p:nvPr/>
                  </p:nvPicPr>
                  <p:blipFill>
                    <a:blip r:embed="rId4"/>
                    <a:stretch>
                      <a:fillRect/>
                    </a:stretch>
                  </p:blipFill>
                  <p:spPr>
                    <a:xfrm>
                      <a:off x="393700" y="266700"/>
                      <a:ext cx="508001" cy="441379"/>
                    </a:xfrm>
                    <a:prstGeom prst="rect">
                      <a:avLst/>
                    </a:prstGeom>
                    <a:ln w="12700" cap="flat">
                      <a:noFill/>
                      <a:miter lim="400000"/>
                    </a:ln>
                    <a:effectLst/>
                  </p:spPr>
                </p:pic>
                <p:pic>
                  <p:nvPicPr>
                    <p:cNvPr id="83" name="blue-guy-S.png" descr="blue-guy-S.png">
                      <a:extLst>
                        <a:ext uri="{FF2B5EF4-FFF2-40B4-BE49-F238E27FC236}">
                          <a16:creationId xmlns:a16="http://schemas.microsoft.com/office/drawing/2014/main" id="{04C9746A-76C3-5A49-846D-1CDD57F4497F}"/>
                        </a:ext>
                      </a:extLst>
                    </p:cNvPr>
                    <p:cNvPicPr>
                      <a:picLocks noChangeAspect="1"/>
                    </p:cNvPicPr>
                    <p:nvPr/>
                  </p:nvPicPr>
                  <p:blipFill>
                    <a:blip r:embed="rId3"/>
                    <a:stretch>
                      <a:fillRect/>
                    </a:stretch>
                  </p:blipFill>
                  <p:spPr>
                    <a:xfrm>
                      <a:off x="-1" y="279400"/>
                      <a:ext cx="508001" cy="416395"/>
                    </a:xfrm>
                    <a:prstGeom prst="rect">
                      <a:avLst/>
                    </a:prstGeom>
                    <a:ln w="12700" cap="flat">
                      <a:noFill/>
                      <a:miter lim="400000"/>
                    </a:ln>
                    <a:effectLst/>
                  </p:spPr>
                </p:pic>
                <p:pic>
                  <p:nvPicPr>
                    <p:cNvPr id="84" name="blue-guy-S.png" descr="blue-guy-S.png">
                      <a:extLst>
                        <a:ext uri="{FF2B5EF4-FFF2-40B4-BE49-F238E27FC236}">
                          <a16:creationId xmlns:a16="http://schemas.microsoft.com/office/drawing/2014/main" id="{30906429-B368-634C-ACDC-0875AAFEC4A3}"/>
                        </a:ext>
                      </a:extLst>
                    </p:cNvPr>
                    <p:cNvPicPr>
                      <a:picLocks noChangeAspect="1"/>
                    </p:cNvPicPr>
                    <p:nvPr/>
                  </p:nvPicPr>
                  <p:blipFill>
                    <a:blip r:embed="rId3"/>
                    <a:stretch>
                      <a:fillRect/>
                    </a:stretch>
                  </p:blipFill>
                  <p:spPr>
                    <a:xfrm>
                      <a:off x="-1" y="546100"/>
                      <a:ext cx="508001" cy="416395"/>
                    </a:xfrm>
                    <a:prstGeom prst="rect">
                      <a:avLst/>
                    </a:prstGeom>
                    <a:ln w="12700" cap="flat">
                      <a:noFill/>
                      <a:miter lim="400000"/>
                    </a:ln>
                    <a:effectLst/>
                  </p:spPr>
                </p:pic>
                <p:pic>
                  <p:nvPicPr>
                    <p:cNvPr id="85" name="blue-brunette-S.png" descr="blue-brunette-S.png">
                      <a:extLst>
                        <a:ext uri="{FF2B5EF4-FFF2-40B4-BE49-F238E27FC236}">
                          <a16:creationId xmlns:a16="http://schemas.microsoft.com/office/drawing/2014/main" id="{F3B32D37-B169-B94A-A794-888ACF1D3F4C}"/>
                        </a:ext>
                      </a:extLst>
                    </p:cNvPr>
                    <p:cNvPicPr>
                      <a:picLocks noChangeAspect="1"/>
                    </p:cNvPicPr>
                    <p:nvPr/>
                  </p:nvPicPr>
                  <p:blipFill>
                    <a:blip r:embed="rId4"/>
                    <a:stretch>
                      <a:fillRect/>
                    </a:stretch>
                  </p:blipFill>
                  <p:spPr>
                    <a:xfrm>
                      <a:off x="393700" y="533400"/>
                      <a:ext cx="508001" cy="441379"/>
                    </a:xfrm>
                    <a:prstGeom prst="rect">
                      <a:avLst/>
                    </a:prstGeom>
                    <a:ln w="12700" cap="flat">
                      <a:noFill/>
                      <a:miter lim="400000"/>
                    </a:ln>
                    <a:effectLst/>
                  </p:spPr>
                </p:pic>
              </p:grpSp>
            </p:grpSp>
          </p:grpSp>
          <p:grpSp>
            <p:nvGrpSpPr>
              <p:cNvPr id="8" name="Group">
                <a:extLst>
                  <a:ext uri="{FF2B5EF4-FFF2-40B4-BE49-F238E27FC236}">
                    <a16:creationId xmlns:a16="http://schemas.microsoft.com/office/drawing/2014/main" id="{1F40ABD1-FCA9-B547-BA62-F6E0A2C60DC2}"/>
                  </a:ext>
                </a:extLst>
              </p:cNvPr>
              <p:cNvGrpSpPr/>
              <p:nvPr/>
            </p:nvGrpSpPr>
            <p:grpSpPr>
              <a:xfrm>
                <a:off x="3200400" y="-1"/>
                <a:ext cx="2857500" cy="2705101"/>
                <a:chOff x="0" y="0"/>
                <a:chExt cx="2857500" cy="2705100"/>
              </a:xfrm>
            </p:grpSpPr>
            <p:grpSp>
              <p:nvGrpSpPr>
                <p:cNvPr id="45" name="Group">
                  <a:extLst>
                    <a:ext uri="{FF2B5EF4-FFF2-40B4-BE49-F238E27FC236}">
                      <a16:creationId xmlns:a16="http://schemas.microsoft.com/office/drawing/2014/main" id="{7ABF8F13-79DC-4C43-8809-94CBE7DD0597}"/>
                    </a:ext>
                  </a:extLst>
                </p:cNvPr>
                <p:cNvGrpSpPr/>
                <p:nvPr/>
              </p:nvGrpSpPr>
              <p:grpSpPr>
                <a:xfrm>
                  <a:off x="-1" y="0"/>
                  <a:ext cx="1371601" cy="2705100"/>
                  <a:chOff x="0" y="0"/>
                  <a:chExt cx="1371600" cy="2705100"/>
                </a:xfrm>
              </p:grpSpPr>
              <p:sp>
                <p:nvSpPr>
                  <p:cNvPr id="55" name="Rounded Rectangle">
                    <a:extLst>
                      <a:ext uri="{FF2B5EF4-FFF2-40B4-BE49-F238E27FC236}">
                        <a16:creationId xmlns:a16="http://schemas.microsoft.com/office/drawing/2014/main" id="{ADB72833-2AFC-3B45-A216-67E4A6F69B32}"/>
                      </a:ext>
                    </a:extLst>
                  </p:cNvPr>
                  <p:cNvSpPr/>
                  <p:nvPr/>
                </p:nvSpPr>
                <p:spPr>
                  <a:xfrm>
                    <a:off x="0" y="1409700"/>
                    <a:ext cx="1371600" cy="1295401"/>
                  </a:xfrm>
                  <a:prstGeom prst="roundRect">
                    <a:avLst>
                      <a:gd name="adj" fmla="val 14706"/>
                    </a:avLst>
                  </a:prstGeom>
                  <a:solidFill>
                    <a:srgbClr val="FFFFFF"/>
                  </a:solid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pic>
                <p:nvPicPr>
                  <p:cNvPr id="56" name="red-blonde-S.png" descr="red-blonde-S.png">
                    <a:extLst>
                      <a:ext uri="{FF2B5EF4-FFF2-40B4-BE49-F238E27FC236}">
                        <a16:creationId xmlns:a16="http://schemas.microsoft.com/office/drawing/2014/main" id="{DBEC29A5-F6DF-2A4C-9F14-9DACDB168584}"/>
                      </a:ext>
                    </a:extLst>
                  </p:cNvPr>
                  <p:cNvPicPr>
                    <a:picLocks noChangeAspect="1"/>
                  </p:cNvPicPr>
                  <p:nvPr/>
                </p:nvPicPr>
                <p:blipFill>
                  <a:blip r:embed="rId8"/>
                  <a:stretch>
                    <a:fillRect/>
                  </a:stretch>
                </p:blipFill>
                <p:spPr>
                  <a:xfrm>
                    <a:off x="762000" y="1511300"/>
                    <a:ext cx="508001" cy="441379"/>
                  </a:xfrm>
                  <a:prstGeom prst="rect">
                    <a:avLst/>
                  </a:prstGeom>
                  <a:ln w="12700" cap="flat">
                    <a:noFill/>
                    <a:miter lim="400000"/>
                  </a:ln>
                  <a:effectLst/>
                </p:spPr>
              </p:pic>
              <p:pic>
                <p:nvPicPr>
                  <p:cNvPr id="57" name="hacker-dude-S.png" descr="hacker-dude-S.png">
                    <a:extLst>
                      <a:ext uri="{FF2B5EF4-FFF2-40B4-BE49-F238E27FC236}">
                        <a16:creationId xmlns:a16="http://schemas.microsoft.com/office/drawing/2014/main" id="{B0E31DF8-28DB-0B49-8A7D-578524ED6051}"/>
                      </a:ext>
                    </a:extLst>
                  </p:cNvPr>
                  <p:cNvPicPr>
                    <a:picLocks noChangeAspect="1"/>
                  </p:cNvPicPr>
                  <p:nvPr/>
                </p:nvPicPr>
                <p:blipFill>
                  <a:blip r:embed="rId7"/>
                  <a:stretch>
                    <a:fillRect/>
                  </a:stretch>
                </p:blipFill>
                <p:spPr>
                  <a:xfrm>
                    <a:off x="431800" y="1511300"/>
                    <a:ext cx="508000" cy="441379"/>
                  </a:xfrm>
                  <a:prstGeom prst="rect">
                    <a:avLst/>
                  </a:prstGeom>
                  <a:ln w="12700" cap="flat">
                    <a:noFill/>
                    <a:miter lim="400000"/>
                  </a:ln>
                  <a:effectLst/>
                </p:spPr>
              </p:pic>
              <p:pic>
                <p:nvPicPr>
                  <p:cNvPr id="58" name="red-brunette-S.png" descr="red-brunette-S.png">
                    <a:extLst>
                      <a:ext uri="{FF2B5EF4-FFF2-40B4-BE49-F238E27FC236}">
                        <a16:creationId xmlns:a16="http://schemas.microsoft.com/office/drawing/2014/main" id="{8D102A10-5929-8B4E-A227-543109BFE462}"/>
                      </a:ext>
                    </a:extLst>
                  </p:cNvPr>
                  <p:cNvPicPr>
                    <a:picLocks noChangeAspect="1"/>
                  </p:cNvPicPr>
                  <p:nvPr/>
                </p:nvPicPr>
                <p:blipFill>
                  <a:blip r:embed="rId9"/>
                  <a:stretch>
                    <a:fillRect/>
                  </a:stretch>
                </p:blipFill>
                <p:spPr>
                  <a:xfrm>
                    <a:off x="114299" y="1511300"/>
                    <a:ext cx="508001" cy="441379"/>
                  </a:xfrm>
                  <a:prstGeom prst="rect">
                    <a:avLst/>
                  </a:prstGeom>
                  <a:ln w="12700" cap="flat">
                    <a:noFill/>
                    <a:miter lim="400000"/>
                  </a:ln>
                  <a:effectLst/>
                </p:spPr>
              </p:pic>
              <p:pic>
                <p:nvPicPr>
                  <p:cNvPr id="59" name="red-guy-S.png" descr="red-guy-S.png">
                    <a:extLst>
                      <a:ext uri="{FF2B5EF4-FFF2-40B4-BE49-F238E27FC236}">
                        <a16:creationId xmlns:a16="http://schemas.microsoft.com/office/drawing/2014/main" id="{34F7BD11-37E3-FA46-8410-97D621BC8FE9}"/>
                      </a:ext>
                    </a:extLst>
                  </p:cNvPr>
                  <p:cNvPicPr>
                    <a:picLocks noChangeAspect="1"/>
                  </p:cNvPicPr>
                  <p:nvPr/>
                </p:nvPicPr>
                <p:blipFill>
                  <a:blip r:embed="rId10"/>
                  <a:stretch>
                    <a:fillRect/>
                  </a:stretch>
                </p:blipFill>
                <p:spPr>
                  <a:xfrm>
                    <a:off x="609600" y="1790700"/>
                    <a:ext cx="508001" cy="416395"/>
                  </a:xfrm>
                  <a:prstGeom prst="rect">
                    <a:avLst/>
                  </a:prstGeom>
                  <a:ln w="12700" cap="flat">
                    <a:noFill/>
                    <a:miter lim="400000"/>
                  </a:ln>
                  <a:effectLst/>
                </p:spPr>
              </p:pic>
              <p:pic>
                <p:nvPicPr>
                  <p:cNvPr id="60" name="hacker-dude-S.png" descr="hacker-dude-S.png">
                    <a:extLst>
                      <a:ext uri="{FF2B5EF4-FFF2-40B4-BE49-F238E27FC236}">
                        <a16:creationId xmlns:a16="http://schemas.microsoft.com/office/drawing/2014/main" id="{8E4A5DCE-3006-7B43-90E6-ED798B911E12}"/>
                      </a:ext>
                    </a:extLst>
                  </p:cNvPr>
                  <p:cNvPicPr>
                    <a:picLocks noChangeAspect="1"/>
                  </p:cNvPicPr>
                  <p:nvPr/>
                </p:nvPicPr>
                <p:blipFill>
                  <a:blip r:embed="rId7"/>
                  <a:stretch>
                    <a:fillRect/>
                  </a:stretch>
                </p:blipFill>
                <p:spPr>
                  <a:xfrm>
                    <a:off x="279399" y="1778000"/>
                    <a:ext cx="508001" cy="441379"/>
                  </a:xfrm>
                  <a:prstGeom prst="rect">
                    <a:avLst/>
                  </a:prstGeom>
                  <a:ln w="12700" cap="flat">
                    <a:noFill/>
                    <a:miter lim="400000"/>
                  </a:ln>
                  <a:effectLst/>
                </p:spPr>
              </p:pic>
              <p:pic>
                <p:nvPicPr>
                  <p:cNvPr id="61" name="red-brunette-S.png" descr="red-brunette-S.png">
                    <a:extLst>
                      <a:ext uri="{FF2B5EF4-FFF2-40B4-BE49-F238E27FC236}">
                        <a16:creationId xmlns:a16="http://schemas.microsoft.com/office/drawing/2014/main" id="{F518DA9A-630A-BA46-AA05-42220C053869}"/>
                      </a:ext>
                    </a:extLst>
                  </p:cNvPr>
                  <p:cNvPicPr>
                    <a:picLocks noChangeAspect="1"/>
                  </p:cNvPicPr>
                  <p:nvPr/>
                </p:nvPicPr>
                <p:blipFill>
                  <a:blip r:embed="rId9"/>
                  <a:stretch>
                    <a:fillRect/>
                  </a:stretch>
                </p:blipFill>
                <p:spPr>
                  <a:xfrm>
                    <a:off x="431800" y="2082800"/>
                    <a:ext cx="508000" cy="441379"/>
                  </a:xfrm>
                  <a:prstGeom prst="rect">
                    <a:avLst/>
                  </a:prstGeom>
                  <a:ln w="12700" cap="flat">
                    <a:noFill/>
                    <a:miter lim="400000"/>
                  </a:ln>
                  <a:effectLst/>
                </p:spPr>
              </p:pic>
              <p:pic>
                <p:nvPicPr>
                  <p:cNvPr id="62" name="red-guy-S.png" descr="red-guy-S.png">
                    <a:extLst>
                      <a:ext uri="{FF2B5EF4-FFF2-40B4-BE49-F238E27FC236}">
                        <a16:creationId xmlns:a16="http://schemas.microsoft.com/office/drawing/2014/main" id="{4378AD00-1323-0240-806C-3B3093651D5F}"/>
                      </a:ext>
                    </a:extLst>
                  </p:cNvPr>
                  <p:cNvPicPr>
                    <a:picLocks noChangeAspect="1"/>
                  </p:cNvPicPr>
                  <p:nvPr/>
                </p:nvPicPr>
                <p:blipFill>
                  <a:blip r:embed="rId10"/>
                  <a:stretch>
                    <a:fillRect/>
                  </a:stretch>
                </p:blipFill>
                <p:spPr>
                  <a:xfrm>
                    <a:off x="762000" y="2095500"/>
                    <a:ext cx="508001" cy="416395"/>
                  </a:xfrm>
                  <a:prstGeom prst="rect">
                    <a:avLst/>
                  </a:prstGeom>
                  <a:ln w="12700" cap="flat">
                    <a:noFill/>
                    <a:miter lim="400000"/>
                  </a:ln>
                  <a:effectLst/>
                </p:spPr>
              </p:pic>
              <p:pic>
                <p:nvPicPr>
                  <p:cNvPr id="63" name="coach-S.png" descr="coach-S.png">
                    <a:extLst>
                      <a:ext uri="{FF2B5EF4-FFF2-40B4-BE49-F238E27FC236}">
                        <a16:creationId xmlns:a16="http://schemas.microsoft.com/office/drawing/2014/main" id="{73127D6C-A260-C946-B6D8-A0FE3571D163}"/>
                      </a:ext>
                    </a:extLst>
                  </p:cNvPr>
                  <p:cNvPicPr>
                    <a:picLocks noChangeAspect="1"/>
                  </p:cNvPicPr>
                  <p:nvPr/>
                </p:nvPicPr>
                <p:blipFill>
                  <a:blip r:embed="rId6"/>
                  <a:stretch>
                    <a:fillRect/>
                  </a:stretch>
                </p:blipFill>
                <p:spPr>
                  <a:xfrm>
                    <a:off x="114299" y="2082800"/>
                    <a:ext cx="508001" cy="441379"/>
                  </a:xfrm>
                  <a:prstGeom prst="rect">
                    <a:avLst/>
                  </a:prstGeom>
                  <a:ln w="12700" cap="flat">
                    <a:noFill/>
                    <a:miter lim="400000"/>
                  </a:ln>
                  <a:effectLst/>
                </p:spPr>
              </p:pic>
              <p:sp>
                <p:nvSpPr>
                  <p:cNvPr id="64" name="Rounded Rectangle">
                    <a:extLst>
                      <a:ext uri="{FF2B5EF4-FFF2-40B4-BE49-F238E27FC236}">
                        <a16:creationId xmlns:a16="http://schemas.microsoft.com/office/drawing/2014/main" id="{372EBD1E-0B07-D344-83B1-C5400040030B}"/>
                      </a:ext>
                    </a:extLst>
                  </p:cNvPr>
                  <p:cNvSpPr/>
                  <p:nvPr/>
                </p:nvSpPr>
                <p:spPr>
                  <a:xfrm>
                    <a:off x="0" y="-1"/>
                    <a:ext cx="1371600" cy="1295401"/>
                  </a:xfrm>
                  <a:prstGeom prst="roundRect">
                    <a:avLst>
                      <a:gd name="adj" fmla="val 14706"/>
                    </a:avLst>
                  </a:prstGeom>
                  <a:solidFill>
                    <a:srgbClr val="FFFFFF"/>
                  </a:solid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65" name="Group">
                    <a:extLst>
                      <a:ext uri="{FF2B5EF4-FFF2-40B4-BE49-F238E27FC236}">
                        <a16:creationId xmlns:a16="http://schemas.microsoft.com/office/drawing/2014/main" id="{FE1895FF-8ECF-8548-AB97-388A34052850}"/>
                      </a:ext>
                    </a:extLst>
                  </p:cNvPr>
                  <p:cNvGrpSpPr/>
                  <p:nvPr/>
                </p:nvGrpSpPr>
                <p:grpSpPr>
                  <a:xfrm>
                    <a:off x="101599" y="266700"/>
                    <a:ext cx="1155701" cy="746179"/>
                    <a:chOff x="0" y="0"/>
                    <a:chExt cx="1155700" cy="746178"/>
                  </a:xfrm>
                </p:grpSpPr>
                <p:pic>
                  <p:nvPicPr>
                    <p:cNvPr id="66" name="red-blonde-S.png" descr="red-blonde-S.png">
                      <a:extLst>
                        <a:ext uri="{FF2B5EF4-FFF2-40B4-BE49-F238E27FC236}">
                          <a16:creationId xmlns:a16="http://schemas.microsoft.com/office/drawing/2014/main" id="{00669059-0AF1-4847-821B-B5093F6307C5}"/>
                        </a:ext>
                      </a:extLst>
                    </p:cNvPr>
                    <p:cNvPicPr>
                      <a:picLocks noChangeAspect="1"/>
                    </p:cNvPicPr>
                    <p:nvPr/>
                  </p:nvPicPr>
                  <p:blipFill>
                    <a:blip r:embed="rId8"/>
                    <a:stretch>
                      <a:fillRect/>
                    </a:stretch>
                  </p:blipFill>
                  <p:spPr>
                    <a:xfrm>
                      <a:off x="165099" y="0"/>
                      <a:ext cx="508001" cy="441379"/>
                    </a:xfrm>
                    <a:prstGeom prst="rect">
                      <a:avLst/>
                    </a:prstGeom>
                    <a:ln w="12700" cap="flat">
                      <a:noFill/>
                      <a:miter lim="400000"/>
                    </a:ln>
                    <a:effectLst/>
                  </p:spPr>
                </p:pic>
                <p:pic>
                  <p:nvPicPr>
                    <p:cNvPr id="67" name="red-guy-S.png" descr="red-guy-S.png">
                      <a:extLst>
                        <a:ext uri="{FF2B5EF4-FFF2-40B4-BE49-F238E27FC236}">
                          <a16:creationId xmlns:a16="http://schemas.microsoft.com/office/drawing/2014/main" id="{7D6F5518-134F-A44F-9167-C90187F68BA8}"/>
                        </a:ext>
                      </a:extLst>
                    </p:cNvPr>
                    <p:cNvPicPr>
                      <a:picLocks noChangeAspect="1"/>
                    </p:cNvPicPr>
                    <p:nvPr/>
                  </p:nvPicPr>
                  <p:blipFill>
                    <a:blip r:embed="rId10"/>
                    <a:stretch>
                      <a:fillRect/>
                    </a:stretch>
                  </p:blipFill>
                  <p:spPr>
                    <a:xfrm>
                      <a:off x="495300" y="12700"/>
                      <a:ext cx="508001" cy="416395"/>
                    </a:xfrm>
                    <a:prstGeom prst="rect">
                      <a:avLst/>
                    </a:prstGeom>
                    <a:ln w="12700" cap="flat">
                      <a:noFill/>
                      <a:miter lim="400000"/>
                    </a:ln>
                    <a:effectLst/>
                  </p:spPr>
                </p:pic>
                <p:pic>
                  <p:nvPicPr>
                    <p:cNvPr id="68" name="red-brunette-S.png" descr="red-brunette-S.png">
                      <a:extLst>
                        <a:ext uri="{FF2B5EF4-FFF2-40B4-BE49-F238E27FC236}">
                          <a16:creationId xmlns:a16="http://schemas.microsoft.com/office/drawing/2014/main" id="{D6E7F76E-458D-9042-8AA2-91916761BCDE}"/>
                        </a:ext>
                      </a:extLst>
                    </p:cNvPr>
                    <p:cNvPicPr>
                      <a:picLocks noChangeAspect="1"/>
                    </p:cNvPicPr>
                    <p:nvPr/>
                  </p:nvPicPr>
                  <p:blipFill>
                    <a:blip r:embed="rId9"/>
                    <a:stretch>
                      <a:fillRect/>
                    </a:stretch>
                  </p:blipFill>
                  <p:spPr>
                    <a:xfrm>
                      <a:off x="317499" y="304800"/>
                      <a:ext cx="508001" cy="441379"/>
                    </a:xfrm>
                    <a:prstGeom prst="rect">
                      <a:avLst/>
                    </a:prstGeom>
                    <a:ln w="12700" cap="flat">
                      <a:noFill/>
                      <a:miter lim="400000"/>
                    </a:ln>
                    <a:effectLst/>
                  </p:spPr>
                </p:pic>
                <p:pic>
                  <p:nvPicPr>
                    <p:cNvPr id="69" name="red-guy-S.png" descr="red-guy-S.png">
                      <a:extLst>
                        <a:ext uri="{FF2B5EF4-FFF2-40B4-BE49-F238E27FC236}">
                          <a16:creationId xmlns:a16="http://schemas.microsoft.com/office/drawing/2014/main" id="{0529AEC4-494F-BA4E-9F17-02E17F74F07C}"/>
                        </a:ext>
                      </a:extLst>
                    </p:cNvPr>
                    <p:cNvPicPr>
                      <a:picLocks noChangeAspect="1"/>
                    </p:cNvPicPr>
                    <p:nvPr/>
                  </p:nvPicPr>
                  <p:blipFill>
                    <a:blip r:embed="rId10"/>
                    <a:stretch>
                      <a:fillRect/>
                    </a:stretch>
                  </p:blipFill>
                  <p:spPr>
                    <a:xfrm>
                      <a:off x="647700" y="317500"/>
                      <a:ext cx="508001" cy="416395"/>
                    </a:xfrm>
                    <a:prstGeom prst="rect">
                      <a:avLst/>
                    </a:prstGeom>
                    <a:ln w="12700" cap="flat">
                      <a:noFill/>
                      <a:miter lim="400000"/>
                    </a:ln>
                    <a:effectLst/>
                  </p:spPr>
                </p:pic>
                <p:pic>
                  <p:nvPicPr>
                    <p:cNvPr id="70" name="coach-S.png" descr="coach-S.png">
                      <a:extLst>
                        <a:ext uri="{FF2B5EF4-FFF2-40B4-BE49-F238E27FC236}">
                          <a16:creationId xmlns:a16="http://schemas.microsoft.com/office/drawing/2014/main" id="{3855CCB8-7533-5A44-839C-27B7041656C6}"/>
                        </a:ext>
                      </a:extLst>
                    </p:cNvPr>
                    <p:cNvPicPr>
                      <a:picLocks noChangeAspect="1"/>
                    </p:cNvPicPr>
                    <p:nvPr/>
                  </p:nvPicPr>
                  <p:blipFill>
                    <a:blip r:embed="rId6"/>
                    <a:stretch>
                      <a:fillRect/>
                    </a:stretch>
                  </p:blipFill>
                  <p:spPr>
                    <a:xfrm>
                      <a:off x="-1" y="304800"/>
                      <a:ext cx="508001" cy="441379"/>
                    </a:xfrm>
                    <a:prstGeom prst="rect">
                      <a:avLst/>
                    </a:prstGeom>
                    <a:ln w="12700" cap="flat">
                      <a:noFill/>
                      <a:miter lim="400000"/>
                    </a:ln>
                    <a:effectLst/>
                  </p:spPr>
                </p:pic>
              </p:grpSp>
            </p:grpSp>
            <p:grpSp>
              <p:nvGrpSpPr>
                <p:cNvPr id="46" name="Group">
                  <a:extLst>
                    <a:ext uri="{FF2B5EF4-FFF2-40B4-BE49-F238E27FC236}">
                      <a16:creationId xmlns:a16="http://schemas.microsoft.com/office/drawing/2014/main" id="{E9D62EF3-1999-524F-A36C-AEA1007CCCF6}"/>
                    </a:ext>
                  </a:extLst>
                </p:cNvPr>
                <p:cNvGrpSpPr/>
                <p:nvPr/>
              </p:nvGrpSpPr>
              <p:grpSpPr>
                <a:xfrm>
                  <a:off x="1485900" y="711200"/>
                  <a:ext cx="1371601" cy="1295401"/>
                  <a:chOff x="0" y="0"/>
                  <a:chExt cx="1371600" cy="1295400"/>
                </a:xfrm>
              </p:grpSpPr>
              <p:sp>
                <p:nvSpPr>
                  <p:cNvPr id="47" name="Rounded Rectangle">
                    <a:extLst>
                      <a:ext uri="{FF2B5EF4-FFF2-40B4-BE49-F238E27FC236}">
                        <a16:creationId xmlns:a16="http://schemas.microsoft.com/office/drawing/2014/main" id="{C08A7731-DE1A-EF47-A4EC-432B494AB833}"/>
                      </a:ext>
                    </a:extLst>
                  </p:cNvPr>
                  <p:cNvSpPr/>
                  <p:nvPr/>
                </p:nvSpPr>
                <p:spPr>
                  <a:xfrm>
                    <a:off x="0" y="0"/>
                    <a:ext cx="1371600" cy="1295400"/>
                  </a:xfrm>
                  <a:prstGeom prst="roundRect">
                    <a:avLst>
                      <a:gd name="adj" fmla="val 14706"/>
                    </a:avLst>
                  </a:prstGeom>
                  <a:solidFill>
                    <a:srgbClr val="FFFFFF"/>
                  </a:solid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48" name="Group">
                    <a:extLst>
                      <a:ext uri="{FF2B5EF4-FFF2-40B4-BE49-F238E27FC236}">
                        <a16:creationId xmlns:a16="http://schemas.microsoft.com/office/drawing/2014/main" id="{0AF01692-D9C2-904A-A3D4-2A9A628665A4}"/>
                      </a:ext>
                    </a:extLst>
                  </p:cNvPr>
                  <p:cNvGrpSpPr/>
                  <p:nvPr/>
                </p:nvGrpSpPr>
                <p:grpSpPr>
                  <a:xfrm>
                    <a:off x="101599" y="127000"/>
                    <a:ext cx="1155701" cy="1038279"/>
                    <a:chOff x="0" y="0"/>
                    <a:chExt cx="1155700" cy="1038278"/>
                  </a:xfrm>
                </p:grpSpPr>
                <p:pic>
                  <p:nvPicPr>
                    <p:cNvPr id="49" name="red-brunette-S.png" descr="red-brunette-S.png">
                      <a:extLst>
                        <a:ext uri="{FF2B5EF4-FFF2-40B4-BE49-F238E27FC236}">
                          <a16:creationId xmlns:a16="http://schemas.microsoft.com/office/drawing/2014/main" id="{16A1B1BE-2AA7-F949-A9EE-6B815C16959E}"/>
                        </a:ext>
                      </a:extLst>
                    </p:cNvPr>
                    <p:cNvPicPr>
                      <a:picLocks noChangeAspect="1"/>
                    </p:cNvPicPr>
                    <p:nvPr/>
                  </p:nvPicPr>
                  <p:blipFill>
                    <a:blip r:embed="rId9"/>
                    <a:stretch>
                      <a:fillRect/>
                    </a:stretch>
                  </p:blipFill>
                  <p:spPr>
                    <a:xfrm>
                      <a:off x="317499" y="0"/>
                      <a:ext cx="508001" cy="441379"/>
                    </a:xfrm>
                    <a:prstGeom prst="rect">
                      <a:avLst/>
                    </a:prstGeom>
                    <a:ln w="12700" cap="flat">
                      <a:noFill/>
                      <a:miter lim="400000"/>
                    </a:ln>
                    <a:effectLst/>
                  </p:spPr>
                </p:pic>
                <p:pic>
                  <p:nvPicPr>
                    <p:cNvPr id="50" name="red-guy-S.png" descr="red-guy-S.png">
                      <a:extLst>
                        <a:ext uri="{FF2B5EF4-FFF2-40B4-BE49-F238E27FC236}">
                          <a16:creationId xmlns:a16="http://schemas.microsoft.com/office/drawing/2014/main" id="{804F77D8-A79F-BF43-9695-063ED7D345E2}"/>
                        </a:ext>
                      </a:extLst>
                    </p:cNvPr>
                    <p:cNvPicPr>
                      <a:picLocks noChangeAspect="1"/>
                    </p:cNvPicPr>
                    <p:nvPr/>
                  </p:nvPicPr>
                  <p:blipFill>
                    <a:blip r:embed="rId10"/>
                    <a:stretch>
                      <a:fillRect/>
                    </a:stretch>
                  </p:blipFill>
                  <p:spPr>
                    <a:xfrm>
                      <a:off x="495300" y="304800"/>
                      <a:ext cx="508001" cy="416395"/>
                    </a:xfrm>
                    <a:prstGeom prst="rect">
                      <a:avLst/>
                    </a:prstGeom>
                    <a:ln w="12700" cap="flat">
                      <a:noFill/>
                      <a:miter lim="400000"/>
                    </a:ln>
                    <a:effectLst/>
                  </p:spPr>
                </p:pic>
                <p:pic>
                  <p:nvPicPr>
                    <p:cNvPr id="51" name="hacker-dude-S.png" descr="hacker-dude-S.png">
                      <a:extLst>
                        <a:ext uri="{FF2B5EF4-FFF2-40B4-BE49-F238E27FC236}">
                          <a16:creationId xmlns:a16="http://schemas.microsoft.com/office/drawing/2014/main" id="{B17866A8-63C0-FA4D-8557-9B957FB272C9}"/>
                        </a:ext>
                      </a:extLst>
                    </p:cNvPr>
                    <p:cNvPicPr>
                      <a:picLocks noChangeAspect="1"/>
                    </p:cNvPicPr>
                    <p:nvPr/>
                  </p:nvPicPr>
                  <p:blipFill>
                    <a:blip r:embed="rId7"/>
                    <a:stretch>
                      <a:fillRect/>
                    </a:stretch>
                  </p:blipFill>
                  <p:spPr>
                    <a:xfrm>
                      <a:off x="165099" y="292100"/>
                      <a:ext cx="508001" cy="441379"/>
                    </a:xfrm>
                    <a:prstGeom prst="rect">
                      <a:avLst/>
                    </a:prstGeom>
                    <a:ln w="12700" cap="flat">
                      <a:noFill/>
                      <a:miter lim="400000"/>
                    </a:ln>
                    <a:effectLst/>
                  </p:spPr>
                </p:pic>
                <p:pic>
                  <p:nvPicPr>
                    <p:cNvPr id="52" name="red-guy-S.png" descr="red-guy-S.png">
                      <a:extLst>
                        <a:ext uri="{FF2B5EF4-FFF2-40B4-BE49-F238E27FC236}">
                          <a16:creationId xmlns:a16="http://schemas.microsoft.com/office/drawing/2014/main" id="{1368D175-9CA5-FA45-8984-0B576FF50896}"/>
                        </a:ext>
                      </a:extLst>
                    </p:cNvPr>
                    <p:cNvPicPr>
                      <a:picLocks noChangeAspect="1"/>
                    </p:cNvPicPr>
                    <p:nvPr/>
                  </p:nvPicPr>
                  <p:blipFill>
                    <a:blip r:embed="rId10"/>
                    <a:stretch>
                      <a:fillRect/>
                    </a:stretch>
                  </p:blipFill>
                  <p:spPr>
                    <a:xfrm>
                      <a:off x="647700" y="609600"/>
                      <a:ext cx="508001" cy="416395"/>
                    </a:xfrm>
                    <a:prstGeom prst="rect">
                      <a:avLst/>
                    </a:prstGeom>
                    <a:ln w="12700" cap="flat">
                      <a:noFill/>
                      <a:miter lim="400000"/>
                    </a:ln>
                    <a:effectLst/>
                  </p:spPr>
                </p:pic>
                <p:pic>
                  <p:nvPicPr>
                    <p:cNvPr id="53" name="coach-S.png" descr="coach-S.png">
                      <a:extLst>
                        <a:ext uri="{FF2B5EF4-FFF2-40B4-BE49-F238E27FC236}">
                          <a16:creationId xmlns:a16="http://schemas.microsoft.com/office/drawing/2014/main" id="{12163335-CB28-2A40-AC42-07DF5EBF089C}"/>
                        </a:ext>
                      </a:extLst>
                    </p:cNvPr>
                    <p:cNvPicPr>
                      <a:picLocks noChangeAspect="1"/>
                    </p:cNvPicPr>
                    <p:nvPr/>
                  </p:nvPicPr>
                  <p:blipFill>
                    <a:blip r:embed="rId6"/>
                    <a:stretch>
                      <a:fillRect/>
                    </a:stretch>
                  </p:blipFill>
                  <p:spPr>
                    <a:xfrm>
                      <a:off x="-1" y="596900"/>
                      <a:ext cx="508001" cy="441379"/>
                    </a:xfrm>
                    <a:prstGeom prst="rect">
                      <a:avLst/>
                    </a:prstGeom>
                    <a:ln w="12700" cap="flat">
                      <a:noFill/>
                      <a:miter lim="400000"/>
                    </a:ln>
                    <a:effectLst/>
                  </p:spPr>
                </p:pic>
                <p:pic>
                  <p:nvPicPr>
                    <p:cNvPr id="54" name="red-blonde-S.png" descr="red-blonde-S.png">
                      <a:extLst>
                        <a:ext uri="{FF2B5EF4-FFF2-40B4-BE49-F238E27FC236}">
                          <a16:creationId xmlns:a16="http://schemas.microsoft.com/office/drawing/2014/main" id="{F3849C6E-FAD4-A54B-B623-604C5A6FCE28}"/>
                        </a:ext>
                      </a:extLst>
                    </p:cNvPr>
                    <p:cNvPicPr>
                      <a:picLocks noChangeAspect="1"/>
                    </p:cNvPicPr>
                    <p:nvPr/>
                  </p:nvPicPr>
                  <p:blipFill>
                    <a:blip r:embed="rId8"/>
                    <a:stretch>
                      <a:fillRect/>
                    </a:stretch>
                  </p:blipFill>
                  <p:spPr>
                    <a:xfrm>
                      <a:off x="317499" y="596900"/>
                      <a:ext cx="508001" cy="441379"/>
                    </a:xfrm>
                    <a:prstGeom prst="rect">
                      <a:avLst/>
                    </a:prstGeom>
                    <a:ln w="12700" cap="flat">
                      <a:noFill/>
                      <a:miter lim="400000"/>
                    </a:ln>
                    <a:effectLst/>
                  </p:spPr>
                </p:pic>
              </p:grpSp>
            </p:grpSp>
          </p:grpSp>
          <p:grpSp>
            <p:nvGrpSpPr>
              <p:cNvPr id="9" name="Group">
                <a:extLst>
                  <a:ext uri="{FF2B5EF4-FFF2-40B4-BE49-F238E27FC236}">
                    <a16:creationId xmlns:a16="http://schemas.microsoft.com/office/drawing/2014/main" id="{066C63B7-9D8F-1B4C-B75C-F5D7C5AEA509}"/>
                  </a:ext>
                </a:extLst>
              </p:cNvPr>
              <p:cNvGrpSpPr/>
              <p:nvPr/>
            </p:nvGrpSpPr>
            <p:grpSpPr>
              <a:xfrm>
                <a:off x="6400800" y="0"/>
                <a:ext cx="2857501" cy="2832100"/>
                <a:chOff x="0" y="0"/>
                <a:chExt cx="2857500" cy="2832100"/>
              </a:xfrm>
            </p:grpSpPr>
            <p:grpSp>
              <p:nvGrpSpPr>
                <p:cNvPr id="10" name="Group">
                  <a:extLst>
                    <a:ext uri="{FF2B5EF4-FFF2-40B4-BE49-F238E27FC236}">
                      <a16:creationId xmlns:a16="http://schemas.microsoft.com/office/drawing/2014/main" id="{C33BFF26-ABB7-5740-B9AC-91F8116A41A9}"/>
                    </a:ext>
                  </a:extLst>
                </p:cNvPr>
                <p:cNvGrpSpPr/>
                <p:nvPr/>
              </p:nvGrpSpPr>
              <p:grpSpPr>
                <a:xfrm>
                  <a:off x="-1" y="0"/>
                  <a:ext cx="1371601" cy="2832100"/>
                  <a:chOff x="0" y="0"/>
                  <a:chExt cx="1371600" cy="2832100"/>
                </a:xfrm>
              </p:grpSpPr>
              <p:sp>
                <p:nvSpPr>
                  <p:cNvPr id="28" name="Rounded Rectangle">
                    <a:extLst>
                      <a:ext uri="{FF2B5EF4-FFF2-40B4-BE49-F238E27FC236}">
                        <a16:creationId xmlns:a16="http://schemas.microsoft.com/office/drawing/2014/main" id="{9EDD6EC7-E187-C14B-BD1C-1CEF2CA8B14A}"/>
                      </a:ext>
                    </a:extLst>
                  </p:cNvPr>
                  <p:cNvSpPr/>
                  <p:nvPr/>
                </p:nvSpPr>
                <p:spPr>
                  <a:xfrm>
                    <a:off x="0" y="-1"/>
                    <a:ext cx="1371600" cy="1295401"/>
                  </a:xfrm>
                  <a:prstGeom prst="roundRect">
                    <a:avLst>
                      <a:gd name="adj" fmla="val 14706"/>
                    </a:avLst>
                  </a:prstGeom>
                  <a:solidFill>
                    <a:srgbClr val="FFFFFF"/>
                  </a:solid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29" name="Rounded Rectangle">
                    <a:extLst>
                      <a:ext uri="{FF2B5EF4-FFF2-40B4-BE49-F238E27FC236}">
                        <a16:creationId xmlns:a16="http://schemas.microsoft.com/office/drawing/2014/main" id="{1E8461A5-891F-3C47-8804-192A2B447DD8}"/>
                      </a:ext>
                    </a:extLst>
                  </p:cNvPr>
                  <p:cNvSpPr/>
                  <p:nvPr/>
                </p:nvSpPr>
                <p:spPr>
                  <a:xfrm>
                    <a:off x="0" y="1536700"/>
                    <a:ext cx="1371600" cy="1295401"/>
                  </a:xfrm>
                  <a:prstGeom prst="roundRect">
                    <a:avLst>
                      <a:gd name="adj" fmla="val 14706"/>
                    </a:avLst>
                  </a:prstGeom>
                  <a:solidFill>
                    <a:srgbClr val="FFFFFF"/>
                  </a:solid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30" name="Group">
                    <a:extLst>
                      <a:ext uri="{FF2B5EF4-FFF2-40B4-BE49-F238E27FC236}">
                        <a16:creationId xmlns:a16="http://schemas.microsoft.com/office/drawing/2014/main" id="{31F9876B-C80B-CC49-8AF4-5A6BA68BB631}"/>
                      </a:ext>
                    </a:extLst>
                  </p:cNvPr>
                  <p:cNvGrpSpPr/>
                  <p:nvPr/>
                </p:nvGrpSpPr>
                <p:grpSpPr>
                  <a:xfrm>
                    <a:off x="101599" y="152400"/>
                    <a:ext cx="1155701" cy="987479"/>
                    <a:chOff x="0" y="0"/>
                    <a:chExt cx="1155700" cy="987478"/>
                  </a:xfrm>
                </p:grpSpPr>
                <p:pic>
                  <p:nvPicPr>
                    <p:cNvPr id="37" name="hacker-dude-S.png" descr="hacker-dude-S.png">
                      <a:extLst>
                        <a:ext uri="{FF2B5EF4-FFF2-40B4-BE49-F238E27FC236}">
                          <a16:creationId xmlns:a16="http://schemas.microsoft.com/office/drawing/2014/main" id="{A278764B-B3DD-184D-9C09-E18C2FE30D36}"/>
                        </a:ext>
                      </a:extLst>
                    </p:cNvPr>
                    <p:cNvPicPr>
                      <a:picLocks noChangeAspect="1"/>
                    </p:cNvPicPr>
                    <p:nvPr/>
                  </p:nvPicPr>
                  <p:blipFill>
                    <a:blip r:embed="rId7"/>
                    <a:stretch>
                      <a:fillRect/>
                    </a:stretch>
                  </p:blipFill>
                  <p:spPr>
                    <a:xfrm>
                      <a:off x="-1" y="0"/>
                      <a:ext cx="508001" cy="441379"/>
                    </a:xfrm>
                    <a:prstGeom prst="rect">
                      <a:avLst/>
                    </a:prstGeom>
                    <a:ln w="12700" cap="flat">
                      <a:noFill/>
                      <a:miter lim="400000"/>
                    </a:ln>
                    <a:effectLst/>
                  </p:spPr>
                </p:pic>
                <p:pic>
                  <p:nvPicPr>
                    <p:cNvPr id="38" name="green-guy-S.png" descr="green-guy-S.png">
                      <a:extLst>
                        <a:ext uri="{FF2B5EF4-FFF2-40B4-BE49-F238E27FC236}">
                          <a16:creationId xmlns:a16="http://schemas.microsoft.com/office/drawing/2014/main" id="{9B982FB1-4832-5E4D-B9CC-B72B56ED4E45}"/>
                        </a:ext>
                      </a:extLst>
                    </p:cNvPr>
                    <p:cNvPicPr>
                      <a:picLocks noChangeAspect="1"/>
                    </p:cNvPicPr>
                    <p:nvPr/>
                  </p:nvPicPr>
                  <p:blipFill>
                    <a:blip r:embed="rId11"/>
                    <a:stretch>
                      <a:fillRect/>
                    </a:stretch>
                  </p:blipFill>
                  <p:spPr>
                    <a:xfrm>
                      <a:off x="647700" y="12699"/>
                      <a:ext cx="508001" cy="416396"/>
                    </a:xfrm>
                    <a:prstGeom prst="rect">
                      <a:avLst/>
                    </a:prstGeom>
                    <a:ln w="12700" cap="flat">
                      <a:noFill/>
                      <a:miter lim="400000"/>
                    </a:ln>
                    <a:effectLst/>
                  </p:spPr>
                </p:pic>
                <p:pic>
                  <p:nvPicPr>
                    <p:cNvPr id="39" name="green-guy-S.png" descr="green-guy-S.png">
                      <a:extLst>
                        <a:ext uri="{FF2B5EF4-FFF2-40B4-BE49-F238E27FC236}">
                          <a16:creationId xmlns:a16="http://schemas.microsoft.com/office/drawing/2014/main" id="{68C53B98-C42D-1B42-85C1-24B56C8BB6FC}"/>
                        </a:ext>
                      </a:extLst>
                    </p:cNvPr>
                    <p:cNvPicPr>
                      <a:picLocks noChangeAspect="1"/>
                    </p:cNvPicPr>
                    <p:nvPr/>
                  </p:nvPicPr>
                  <p:blipFill>
                    <a:blip r:embed="rId11"/>
                    <a:stretch>
                      <a:fillRect/>
                    </a:stretch>
                  </p:blipFill>
                  <p:spPr>
                    <a:xfrm>
                      <a:off x="317499" y="12699"/>
                      <a:ext cx="508001" cy="416396"/>
                    </a:xfrm>
                    <a:prstGeom prst="rect">
                      <a:avLst/>
                    </a:prstGeom>
                    <a:ln w="12700" cap="flat">
                      <a:noFill/>
                      <a:miter lim="400000"/>
                    </a:ln>
                    <a:effectLst/>
                  </p:spPr>
                </p:pic>
                <p:pic>
                  <p:nvPicPr>
                    <p:cNvPr id="40" name="hacker-dude-S.png" descr="hacker-dude-S.png">
                      <a:extLst>
                        <a:ext uri="{FF2B5EF4-FFF2-40B4-BE49-F238E27FC236}">
                          <a16:creationId xmlns:a16="http://schemas.microsoft.com/office/drawing/2014/main" id="{E0EA3F69-6908-9046-82AB-83586282790A}"/>
                        </a:ext>
                      </a:extLst>
                    </p:cNvPr>
                    <p:cNvPicPr>
                      <a:picLocks noChangeAspect="1"/>
                    </p:cNvPicPr>
                    <p:nvPr/>
                  </p:nvPicPr>
                  <p:blipFill>
                    <a:blip r:embed="rId7"/>
                    <a:stretch>
                      <a:fillRect/>
                    </a:stretch>
                  </p:blipFill>
                  <p:spPr>
                    <a:xfrm>
                      <a:off x="495300" y="266700"/>
                      <a:ext cx="508001" cy="441379"/>
                    </a:xfrm>
                    <a:prstGeom prst="rect">
                      <a:avLst/>
                    </a:prstGeom>
                    <a:ln w="12700" cap="flat">
                      <a:noFill/>
                      <a:miter lim="400000"/>
                    </a:ln>
                    <a:effectLst/>
                  </p:spPr>
                </p:pic>
                <p:pic>
                  <p:nvPicPr>
                    <p:cNvPr id="41" name="green-brunette-S.png" descr="green-brunette-S.png">
                      <a:extLst>
                        <a:ext uri="{FF2B5EF4-FFF2-40B4-BE49-F238E27FC236}">
                          <a16:creationId xmlns:a16="http://schemas.microsoft.com/office/drawing/2014/main" id="{2199B2B3-DBF2-C744-AD89-EE4F3793F27F}"/>
                        </a:ext>
                      </a:extLst>
                    </p:cNvPr>
                    <p:cNvPicPr>
                      <a:picLocks noChangeAspect="1"/>
                    </p:cNvPicPr>
                    <p:nvPr/>
                  </p:nvPicPr>
                  <p:blipFill>
                    <a:blip r:embed="rId12"/>
                    <a:stretch>
                      <a:fillRect/>
                    </a:stretch>
                  </p:blipFill>
                  <p:spPr>
                    <a:xfrm>
                      <a:off x="165099" y="266700"/>
                      <a:ext cx="508001" cy="441379"/>
                    </a:xfrm>
                    <a:prstGeom prst="rect">
                      <a:avLst/>
                    </a:prstGeom>
                    <a:ln w="12700" cap="flat">
                      <a:noFill/>
                      <a:miter lim="400000"/>
                    </a:ln>
                    <a:effectLst/>
                  </p:spPr>
                </p:pic>
                <p:pic>
                  <p:nvPicPr>
                    <p:cNvPr id="42" name="green-blonde-S.png" descr="green-blonde-S.png">
                      <a:extLst>
                        <a:ext uri="{FF2B5EF4-FFF2-40B4-BE49-F238E27FC236}">
                          <a16:creationId xmlns:a16="http://schemas.microsoft.com/office/drawing/2014/main" id="{88EAA2BF-497F-0040-9A55-2B1E199ED904}"/>
                        </a:ext>
                      </a:extLst>
                    </p:cNvPr>
                    <p:cNvPicPr>
                      <a:picLocks noChangeAspect="1"/>
                    </p:cNvPicPr>
                    <p:nvPr/>
                  </p:nvPicPr>
                  <p:blipFill>
                    <a:blip r:embed="rId13"/>
                    <a:stretch>
                      <a:fillRect/>
                    </a:stretch>
                  </p:blipFill>
                  <p:spPr>
                    <a:xfrm>
                      <a:off x="-1" y="546100"/>
                      <a:ext cx="508001" cy="441380"/>
                    </a:xfrm>
                    <a:prstGeom prst="rect">
                      <a:avLst/>
                    </a:prstGeom>
                    <a:ln w="12700" cap="flat">
                      <a:noFill/>
                      <a:miter lim="400000"/>
                    </a:ln>
                    <a:effectLst/>
                  </p:spPr>
                </p:pic>
                <p:pic>
                  <p:nvPicPr>
                    <p:cNvPr id="43" name="coach-S.png" descr="coach-S.png">
                      <a:extLst>
                        <a:ext uri="{FF2B5EF4-FFF2-40B4-BE49-F238E27FC236}">
                          <a16:creationId xmlns:a16="http://schemas.microsoft.com/office/drawing/2014/main" id="{ABA578B4-BA79-C941-B0BC-39C90AB5A23D}"/>
                        </a:ext>
                      </a:extLst>
                    </p:cNvPr>
                    <p:cNvPicPr>
                      <a:picLocks noChangeAspect="1"/>
                    </p:cNvPicPr>
                    <p:nvPr/>
                  </p:nvPicPr>
                  <p:blipFill>
                    <a:blip r:embed="rId6"/>
                    <a:stretch>
                      <a:fillRect/>
                    </a:stretch>
                  </p:blipFill>
                  <p:spPr>
                    <a:xfrm>
                      <a:off x="647700" y="546100"/>
                      <a:ext cx="508001" cy="441380"/>
                    </a:xfrm>
                    <a:prstGeom prst="rect">
                      <a:avLst/>
                    </a:prstGeom>
                    <a:ln w="12700" cap="flat">
                      <a:noFill/>
                      <a:miter lim="400000"/>
                    </a:ln>
                    <a:effectLst/>
                  </p:spPr>
                </p:pic>
                <p:pic>
                  <p:nvPicPr>
                    <p:cNvPr id="44" name="green-guy-S.png" descr="green-guy-S.png">
                      <a:extLst>
                        <a:ext uri="{FF2B5EF4-FFF2-40B4-BE49-F238E27FC236}">
                          <a16:creationId xmlns:a16="http://schemas.microsoft.com/office/drawing/2014/main" id="{7400871F-2615-F541-B751-9C2B33C6C1C2}"/>
                        </a:ext>
                      </a:extLst>
                    </p:cNvPr>
                    <p:cNvPicPr>
                      <a:picLocks noChangeAspect="1"/>
                    </p:cNvPicPr>
                    <p:nvPr/>
                  </p:nvPicPr>
                  <p:blipFill>
                    <a:blip r:embed="rId11"/>
                    <a:stretch>
                      <a:fillRect/>
                    </a:stretch>
                  </p:blipFill>
                  <p:spPr>
                    <a:xfrm>
                      <a:off x="317499" y="558800"/>
                      <a:ext cx="508001" cy="416396"/>
                    </a:xfrm>
                    <a:prstGeom prst="rect">
                      <a:avLst/>
                    </a:prstGeom>
                    <a:ln w="12700" cap="flat">
                      <a:noFill/>
                      <a:miter lim="400000"/>
                    </a:ln>
                    <a:effectLst/>
                  </p:spPr>
                </p:pic>
              </p:grpSp>
              <p:pic>
                <p:nvPicPr>
                  <p:cNvPr id="31" name="hacker-dude-S.png" descr="hacker-dude-S.png">
                    <a:extLst>
                      <a:ext uri="{FF2B5EF4-FFF2-40B4-BE49-F238E27FC236}">
                        <a16:creationId xmlns:a16="http://schemas.microsoft.com/office/drawing/2014/main" id="{97D3C10A-04E3-A145-8F01-71BD55BC2F24}"/>
                      </a:ext>
                    </a:extLst>
                  </p:cNvPr>
                  <p:cNvPicPr>
                    <a:picLocks noChangeAspect="1"/>
                  </p:cNvPicPr>
                  <p:nvPr/>
                </p:nvPicPr>
                <p:blipFill>
                  <a:blip r:embed="rId7"/>
                  <a:stretch>
                    <a:fillRect/>
                  </a:stretch>
                </p:blipFill>
                <p:spPr>
                  <a:xfrm>
                    <a:off x="419099" y="1651000"/>
                    <a:ext cx="508001" cy="441379"/>
                  </a:xfrm>
                  <a:prstGeom prst="rect">
                    <a:avLst/>
                  </a:prstGeom>
                  <a:ln w="12700" cap="flat">
                    <a:noFill/>
                    <a:miter lim="400000"/>
                  </a:ln>
                  <a:effectLst/>
                </p:spPr>
              </p:pic>
              <p:pic>
                <p:nvPicPr>
                  <p:cNvPr id="32" name="hacker-dude-S.png" descr="hacker-dude-S.png">
                    <a:extLst>
                      <a:ext uri="{FF2B5EF4-FFF2-40B4-BE49-F238E27FC236}">
                        <a16:creationId xmlns:a16="http://schemas.microsoft.com/office/drawing/2014/main" id="{BF95A955-2866-4F49-979B-FBB02652149D}"/>
                      </a:ext>
                    </a:extLst>
                  </p:cNvPr>
                  <p:cNvPicPr>
                    <a:picLocks noChangeAspect="1"/>
                  </p:cNvPicPr>
                  <p:nvPr/>
                </p:nvPicPr>
                <p:blipFill>
                  <a:blip r:embed="rId7"/>
                  <a:stretch>
                    <a:fillRect/>
                  </a:stretch>
                </p:blipFill>
                <p:spPr>
                  <a:xfrm>
                    <a:off x="596900" y="1955800"/>
                    <a:ext cx="508001" cy="441379"/>
                  </a:xfrm>
                  <a:prstGeom prst="rect">
                    <a:avLst/>
                  </a:prstGeom>
                  <a:ln w="12700" cap="flat">
                    <a:noFill/>
                    <a:miter lim="400000"/>
                  </a:ln>
                  <a:effectLst/>
                </p:spPr>
              </p:pic>
              <p:pic>
                <p:nvPicPr>
                  <p:cNvPr id="33" name="green-brunette-S.png" descr="green-brunette-S.png">
                    <a:extLst>
                      <a:ext uri="{FF2B5EF4-FFF2-40B4-BE49-F238E27FC236}">
                        <a16:creationId xmlns:a16="http://schemas.microsoft.com/office/drawing/2014/main" id="{05D1260E-535D-EA4D-B639-BAD358DE994A}"/>
                      </a:ext>
                    </a:extLst>
                  </p:cNvPr>
                  <p:cNvPicPr>
                    <a:picLocks noChangeAspect="1"/>
                  </p:cNvPicPr>
                  <p:nvPr/>
                </p:nvPicPr>
                <p:blipFill>
                  <a:blip r:embed="rId12"/>
                  <a:stretch>
                    <a:fillRect/>
                  </a:stretch>
                </p:blipFill>
                <p:spPr>
                  <a:xfrm>
                    <a:off x="266699" y="1955800"/>
                    <a:ext cx="508001" cy="441379"/>
                  </a:xfrm>
                  <a:prstGeom prst="rect">
                    <a:avLst/>
                  </a:prstGeom>
                  <a:ln w="12700" cap="flat">
                    <a:noFill/>
                    <a:miter lim="400000"/>
                  </a:ln>
                  <a:effectLst/>
                </p:spPr>
              </p:pic>
              <p:pic>
                <p:nvPicPr>
                  <p:cNvPr id="34" name="green-blonde-S.png" descr="green-blonde-S.png">
                    <a:extLst>
                      <a:ext uri="{FF2B5EF4-FFF2-40B4-BE49-F238E27FC236}">
                        <a16:creationId xmlns:a16="http://schemas.microsoft.com/office/drawing/2014/main" id="{8036656E-5033-3141-BD5C-12A239A3A730}"/>
                      </a:ext>
                    </a:extLst>
                  </p:cNvPr>
                  <p:cNvPicPr>
                    <a:picLocks noChangeAspect="1"/>
                  </p:cNvPicPr>
                  <p:nvPr/>
                </p:nvPicPr>
                <p:blipFill>
                  <a:blip r:embed="rId13"/>
                  <a:stretch>
                    <a:fillRect/>
                  </a:stretch>
                </p:blipFill>
                <p:spPr>
                  <a:xfrm>
                    <a:off x="101599" y="2235200"/>
                    <a:ext cx="508001" cy="441379"/>
                  </a:xfrm>
                  <a:prstGeom prst="rect">
                    <a:avLst/>
                  </a:prstGeom>
                  <a:ln w="12700" cap="flat">
                    <a:noFill/>
                    <a:miter lim="400000"/>
                  </a:ln>
                  <a:effectLst/>
                </p:spPr>
              </p:pic>
              <p:pic>
                <p:nvPicPr>
                  <p:cNvPr id="35" name="coach-S.png" descr="coach-S.png">
                    <a:extLst>
                      <a:ext uri="{FF2B5EF4-FFF2-40B4-BE49-F238E27FC236}">
                        <a16:creationId xmlns:a16="http://schemas.microsoft.com/office/drawing/2014/main" id="{EB058ACD-FE57-294E-AD9A-06EDBAFBC168}"/>
                      </a:ext>
                    </a:extLst>
                  </p:cNvPr>
                  <p:cNvPicPr>
                    <a:picLocks noChangeAspect="1"/>
                  </p:cNvPicPr>
                  <p:nvPr/>
                </p:nvPicPr>
                <p:blipFill>
                  <a:blip r:embed="rId6"/>
                  <a:stretch>
                    <a:fillRect/>
                  </a:stretch>
                </p:blipFill>
                <p:spPr>
                  <a:xfrm>
                    <a:off x="749300" y="2235200"/>
                    <a:ext cx="508001" cy="441379"/>
                  </a:xfrm>
                  <a:prstGeom prst="rect">
                    <a:avLst/>
                  </a:prstGeom>
                  <a:ln w="12700" cap="flat">
                    <a:noFill/>
                    <a:miter lim="400000"/>
                  </a:ln>
                  <a:effectLst/>
                </p:spPr>
              </p:pic>
              <p:pic>
                <p:nvPicPr>
                  <p:cNvPr id="36" name="green-guy-S.png" descr="green-guy-S.png">
                    <a:extLst>
                      <a:ext uri="{FF2B5EF4-FFF2-40B4-BE49-F238E27FC236}">
                        <a16:creationId xmlns:a16="http://schemas.microsoft.com/office/drawing/2014/main" id="{5D24A210-2579-0746-9A01-B8947E1D5CBA}"/>
                      </a:ext>
                    </a:extLst>
                  </p:cNvPr>
                  <p:cNvPicPr>
                    <a:picLocks noChangeAspect="1"/>
                  </p:cNvPicPr>
                  <p:nvPr/>
                </p:nvPicPr>
                <p:blipFill>
                  <a:blip r:embed="rId11"/>
                  <a:stretch>
                    <a:fillRect/>
                  </a:stretch>
                </p:blipFill>
                <p:spPr>
                  <a:xfrm>
                    <a:off x="419099" y="2247900"/>
                    <a:ext cx="508001" cy="416395"/>
                  </a:xfrm>
                  <a:prstGeom prst="rect">
                    <a:avLst/>
                  </a:prstGeom>
                  <a:ln w="12700" cap="flat">
                    <a:noFill/>
                    <a:miter lim="400000"/>
                  </a:ln>
                  <a:effectLst/>
                </p:spPr>
              </p:pic>
            </p:grpSp>
            <p:grpSp>
              <p:nvGrpSpPr>
                <p:cNvPr id="11" name="Group">
                  <a:extLst>
                    <a:ext uri="{FF2B5EF4-FFF2-40B4-BE49-F238E27FC236}">
                      <a16:creationId xmlns:a16="http://schemas.microsoft.com/office/drawing/2014/main" id="{985142C0-0440-3C43-A8E3-B7FCF5E40EB8}"/>
                    </a:ext>
                  </a:extLst>
                </p:cNvPr>
                <p:cNvGrpSpPr/>
                <p:nvPr/>
              </p:nvGrpSpPr>
              <p:grpSpPr>
                <a:xfrm>
                  <a:off x="1485900" y="0"/>
                  <a:ext cx="1371601" cy="2832100"/>
                  <a:chOff x="0" y="0"/>
                  <a:chExt cx="1371600" cy="2832100"/>
                </a:xfrm>
              </p:grpSpPr>
              <p:sp>
                <p:nvSpPr>
                  <p:cNvPr id="12" name="Rounded Rectangle">
                    <a:extLst>
                      <a:ext uri="{FF2B5EF4-FFF2-40B4-BE49-F238E27FC236}">
                        <a16:creationId xmlns:a16="http://schemas.microsoft.com/office/drawing/2014/main" id="{90F7E09F-1E65-9643-8EA5-CD2C251D511A}"/>
                      </a:ext>
                    </a:extLst>
                  </p:cNvPr>
                  <p:cNvSpPr/>
                  <p:nvPr/>
                </p:nvSpPr>
                <p:spPr>
                  <a:xfrm>
                    <a:off x="0" y="-1"/>
                    <a:ext cx="1371600" cy="1295401"/>
                  </a:xfrm>
                  <a:prstGeom prst="roundRect">
                    <a:avLst>
                      <a:gd name="adj" fmla="val 14706"/>
                    </a:avLst>
                  </a:prstGeom>
                  <a:solidFill>
                    <a:srgbClr val="FFFFFF"/>
                  </a:solid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13" name="Rounded Rectangle">
                    <a:extLst>
                      <a:ext uri="{FF2B5EF4-FFF2-40B4-BE49-F238E27FC236}">
                        <a16:creationId xmlns:a16="http://schemas.microsoft.com/office/drawing/2014/main" id="{2C4A0FAF-B745-D341-B1F2-B0E811ACA5E1}"/>
                      </a:ext>
                    </a:extLst>
                  </p:cNvPr>
                  <p:cNvSpPr/>
                  <p:nvPr/>
                </p:nvSpPr>
                <p:spPr>
                  <a:xfrm>
                    <a:off x="0" y="1536700"/>
                    <a:ext cx="1371600" cy="1295401"/>
                  </a:xfrm>
                  <a:prstGeom prst="roundRect">
                    <a:avLst>
                      <a:gd name="adj" fmla="val 14706"/>
                    </a:avLst>
                  </a:prstGeom>
                  <a:solidFill>
                    <a:srgbClr val="FFFFFF"/>
                  </a:solid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14" name="Group">
                    <a:extLst>
                      <a:ext uri="{FF2B5EF4-FFF2-40B4-BE49-F238E27FC236}">
                        <a16:creationId xmlns:a16="http://schemas.microsoft.com/office/drawing/2014/main" id="{C7D91079-C10F-1C43-A977-E17E6C8CF629}"/>
                      </a:ext>
                    </a:extLst>
                  </p:cNvPr>
                  <p:cNvGrpSpPr/>
                  <p:nvPr/>
                </p:nvGrpSpPr>
                <p:grpSpPr>
                  <a:xfrm>
                    <a:off x="101599" y="241300"/>
                    <a:ext cx="1155701" cy="809679"/>
                    <a:chOff x="0" y="0"/>
                    <a:chExt cx="1155700" cy="809678"/>
                  </a:xfrm>
                </p:grpSpPr>
                <p:pic>
                  <p:nvPicPr>
                    <p:cNvPr id="23" name="hacker-dude-S.png" descr="hacker-dude-S.png">
                      <a:extLst>
                        <a:ext uri="{FF2B5EF4-FFF2-40B4-BE49-F238E27FC236}">
                          <a16:creationId xmlns:a16="http://schemas.microsoft.com/office/drawing/2014/main" id="{9E8CBF28-BA4B-4941-864D-03390AC9B5E3}"/>
                        </a:ext>
                      </a:extLst>
                    </p:cNvPr>
                    <p:cNvPicPr>
                      <a:picLocks noChangeAspect="1"/>
                    </p:cNvPicPr>
                    <p:nvPr/>
                  </p:nvPicPr>
                  <p:blipFill>
                    <a:blip r:embed="rId7"/>
                    <a:stretch>
                      <a:fillRect/>
                    </a:stretch>
                  </p:blipFill>
                  <p:spPr>
                    <a:xfrm>
                      <a:off x="495300" y="0"/>
                      <a:ext cx="508001" cy="441379"/>
                    </a:xfrm>
                    <a:prstGeom prst="rect">
                      <a:avLst/>
                    </a:prstGeom>
                    <a:ln w="12700" cap="flat">
                      <a:noFill/>
                      <a:miter lim="400000"/>
                    </a:ln>
                    <a:effectLst/>
                  </p:spPr>
                </p:pic>
                <p:pic>
                  <p:nvPicPr>
                    <p:cNvPr id="24" name="green-brunette-S.png" descr="green-brunette-S.png">
                      <a:extLst>
                        <a:ext uri="{FF2B5EF4-FFF2-40B4-BE49-F238E27FC236}">
                          <a16:creationId xmlns:a16="http://schemas.microsoft.com/office/drawing/2014/main" id="{40D8174B-438D-204C-B685-025718A26353}"/>
                        </a:ext>
                      </a:extLst>
                    </p:cNvPr>
                    <p:cNvPicPr>
                      <a:picLocks noChangeAspect="1"/>
                    </p:cNvPicPr>
                    <p:nvPr/>
                  </p:nvPicPr>
                  <p:blipFill>
                    <a:blip r:embed="rId12"/>
                    <a:stretch>
                      <a:fillRect/>
                    </a:stretch>
                  </p:blipFill>
                  <p:spPr>
                    <a:xfrm>
                      <a:off x="165099" y="0"/>
                      <a:ext cx="508001" cy="441379"/>
                    </a:xfrm>
                    <a:prstGeom prst="rect">
                      <a:avLst/>
                    </a:prstGeom>
                    <a:ln w="12700" cap="flat">
                      <a:noFill/>
                      <a:miter lim="400000"/>
                    </a:ln>
                    <a:effectLst/>
                  </p:spPr>
                </p:pic>
                <p:pic>
                  <p:nvPicPr>
                    <p:cNvPr id="25" name="green-blonde-S.png" descr="green-blonde-S.png">
                      <a:extLst>
                        <a:ext uri="{FF2B5EF4-FFF2-40B4-BE49-F238E27FC236}">
                          <a16:creationId xmlns:a16="http://schemas.microsoft.com/office/drawing/2014/main" id="{3947814F-8DFE-FD40-B758-797DA16C1976}"/>
                        </a:ext>
                      </a:extLst>
                    </p:cNvPr>
                    <p:cNvPicPr>
                      <a:picLocks noChangeAspect="1"/>
                    </p:cNvPicPr>
                    <p:nvPr/>
                  </p:nvPicPr>
                  <p:blipFill>
                    <a:blip r:embed="rId13"/>
                    <a:stretch>
                      <a:fillRect/>
                    </a:stretch>
                  </p:blipFill>
                  <p:spPr>
                    <a:xfrm>
                      <a:off x="-1" y="368300"/>
                      <a:ext cx="508001" cy="441379"/>
                    </a:xfrm>
                    <a:prstGeom prst="rect">
                      <a:avLst/>
                    </a:prstGeom>
                    <a:ln w="12700" cap="flat">
                      <a:noFill/>
                      <a:miter lim="400000"/>
                    </a:ln>
                    <a:effectLst/>
                  </p:spPr>
                </p:pic>
                <p:pic>
                  <p:nvPicPr>
                    <p:cNvPr id="26" name="coach-S.png" descr="coach-S.png">
                      <a:extLst>
                        <a:ext uri="{FF2B5EF4-FFF2-40B4-BE49-F238E27FC236}">
                          <a16:creationId xmlns:a16="http://schemas.microsoft.com/office/drawing/2014/main" id="{A8A92D5F-5DEE-2641-90DF-325ED65A137A}"/>
                        </a:ext>
                      </a:extLst>
                    </p:cNvPr>
                    <p:cNvPicPr>
                      <a:picLocks noChangeAspect="1"/>
                    </p:cNvPicPr>
                    <p:nvPr/>
                  </p:nvPicPr>
                  <p:blipFill>
                    <a:blip r:embed="rId6"/>
                    <a:stretch>
                      <a:fillRect/>
                    </a:stretch>
                  </p:blipFill>
                  <p:spPr>
                    <a:xfrm>
                      <a:off x="647700" y="368300"/>
                      <a:ext cx="508001" cy="441379"/>
                    </a:xfrm>
                    <a:prstGeom prst="rect">
                      <a:avLst/>
                    </a:prstGeom>
                    <a:ln w="12700" cap="flat">
                      <a:noFill/>
                      <a:miter lim="400000"/>
                    </a:ln>
                    <a:effectLst/>
                  </p:spPr>
                </p:pic>
                <p:pic>
                  <p:nvPicPr>
                    <p:cNvPr id="27" name="green-guy-S.png" descr="green-guy-S.png">
                      <a:extLst>
                        <a:ext uri="{FF2B5EF4-FFF2-40B4-BE49-F238E27FC236}">
                          <a16:creationId xmlns:a16="http://schemas.microsoft.com/office/drawing/2014/main" id="{4444E9AC-8339-B849-A2BA-55E5B515915D}"/>
                        </a:ext>
                      </a:extLst>
                    </p:cNvPr>
                    <p:cNvPicPr>
                      <a:picLocks noChangeAspect="1"/>
                    </p:cNvPicPr>
                    <p:nvPr/>
                  </p:nvPicPr>
                  <p:blipFill>
                    <a:blip r:embed="rId11"/>
                    <a:stretch>
                      <a:fillRect/>
                    </a:stretch>
                  </p:blipFill>
                  <p:spPr>
                    <a:xfrm>
                      <a:off x="317499" y="381000"/>
                      <a:ext cx="508001" cy="416395"/>
                    </a:xfrm>
                    <a:prstGeom prst="rect">
                      <a:avLst/>
                    </a:prstGeom>
                    <a:ln w="12700" cap="flat">
                      <a:noFill/>
                      <a:miter lim="400000"/>
                    </a:ln>
                    <a:effectLst/>
                  </p:spPr>
                </p:pic>
              </p:grpSp>
              <p:pic>
                <p:nvPicPr>
                  <p:cNvPr id="15" name="hacker-dude-S.png" descr="hacker-dude-S.png">
                    <a:extLst>
                      <a:ext uri="{FF2B5EF4-FFF2-40B4-BE49-F238E27FC236}">
                        <a16:creationId xmlns:a16="http://schemas.microsoft.com/office/drawing/2014/main" id="{08043D1C-BA60-774C-9609-C39BFF5191F7}"/>
                      </a:ext>
                    </a:extLst>
                  </p:cNvPr>
                  <p:cNvPicPr>
                    <a:picLocks noChangeAspect="1"/>
                  </p:cNvPicPr>
                  <p:nvPr/>
                </p:nvPicPr>
                <p:blipFill>
                  <a:blip r:embed="rId7"/>
                  <a:stretch>
                    <a:fillRect/>
                  </a:stretch>
                </p:blipFill>
                <p:spPr>
                  <a:xfrm>
                    <a:off x="101599" y="1689100"/>
                    <a:ext cx="508001" cy="441379"/>
                  </a:xfrm>
                  <a:prstGeom prst="rect">
                    <a:avLst/>
                  </a:prstGeom>
                  <a:ln w="12700" cap="flat">
                    <a:noFill/>
                    <a:miter lim="400000"/>
                  </a:ln>
                  <a:effectLst/>
                </p:spPr>
              </p:pic>
              <p:pic>
                <p:nvPicPr>
                  <p:cNvPr id="16" name="green-guy-S.png" descr="green-guy-S.png">
                    <a:extLst>
                      <a:ext uri="{FF2B5EF4-FFF2-40B4-BE49-F238E27FC236}">
                        <a16:creationId xmlns:a16="http://schemas.microsoft.com/office/drawing/2014/main" id="{8CB51D33-EF2A-EE4C-BF1D-CA9485FFD063}"/>
                      </a:ext>
                    </a:extLst>
                  </p:cNvPr>
                  <p:cNvPicPr>
                    <a:picLocks noChangeAspect="1"/>
                  </p:cNvPicPr>
                  <p:nvPr/>
                </p:nvPicPr>
                <p:blipFill>
                  <a:blip r:embed="rId11"/>
                  <a:stretch>
                    <a:fillRect/>
                  </a:stretch>
                </p:blipFill>
                <p:spPr>
                  <a:xfrm>
                    <a:off x="749300" y="1701800"/>
                    <a:ext cx="508001" cy="416395"/>
                  </a:xfrm>
                  <a:prstGeom prst="rect">
                    <a:avLst/>
                  </a:prstGeom>
                  <a:ln w="12700" cap="flat">
                    <a:noFill/>
                    <a:miter lim="400000"/>
                  </a:ln>
                  <a:effectLst/>
                </p:spPr>
              </p:pic>
              <p:pic>
                <p:nvPicPr>
                  <p:cNvPr id="17" name="green-guy-S.png" descr="green-guy-S.png">
                    <a:extLst>
                      <a:ext uri="{FF2B5EF4-FFF2-40B4-BE49-F238E27FC236}">
                        <a16:creationId xmlns:a16="http://schemas.microsoft.com/office/drawing/2014/main" id="{17D9F7DA-6047-384A-9815-7903EC80DFEE}"/>
                      </a:ext>
                    </a:extLst>
                  </p:cNvPr>
                  <p:cNvPicPr>
                    <a:picLocks noChangeAspect="1"/>
                  </p:cNvPicPr>
                  <p:nvPr/>
                </p:nvPicPr>
                <p:blipFill>
                  <a:blip r:embed="rId11"/>
                  <a:stretch>
                    <a:fillRect/>
                  </a:stretch>
                </p:blipFill>
                <p:spPr>
                  <a:xfrm>
                    <a:off x="419099" y="1701800"/>
                    <a:ext cx="508001" cy="416395"/>
                  </a:xfrm>
                  <a:prstGeom prst="rect">
                    <a:avLst/>
                  </a:prstGeom>
                  <a:ln w="12700" cap="flat">
                    <a:noFill/>
                    <a:miter lim="400000"/>
                  </a:ln>
                  <a:effectLst/>
                </p:spPr>
              </p:pic>
              <p:pic>
                <p:nvPicPr>
                  <p:cNvPr id="18" name="hacker-dude-S.png" descr="hacker-dude-S.png">
                    <a:extLst>
                      <a:ext uri="{FF2B5EF4-FFF2-40B4-BE49-F238E27FC236}">
                        <a16:creationId xmlns:a16="http://schemas.microsoft.com/office/drawing/2014/main" id="{54DBF3F5-2C8A-0347-92B8-DE1E785BFCE6}"/>
                      </a:ext>
                    </a:extLst>
                  </p:cNvPr>
                  <p:cNvPicPr>
                    <a:picLocks noChangeAspect="1"/>
                  </p:cNvPicPr>
                  <p:nvPr/>
                </p:nvPicPr>
                <p:blipFill>
                  <a:blip r:embed="rId7"/>
                  <a:stretch>
                    <a:fillRect/>
                  </a:stretch>
                </p:blipFill>
                <p:spPr>
                  <a:xfrm>
                    <a:off x="596900" y="1955800"/>
                    <a:ext cx="508001" cy="441379"/>
                  </a:xfrm>
                  <a:prstGeom prst="rect">
                    <a:avLst/>
                  </a:prstGeom>
                  <a:ln w="12700" cap="flat">
                    <a:noFill/>
                    <a:miter lim="400000"/>
                  </a:ln>
                  <a:effectLst/>
                </p:spPr>
              </p:pic>
              <p:pic>
                <p:nvPicPr>
                  <p:cNvPr id="19" name="green-brunette-S.png" descr="green-brunette-S.png">
                    <a:extLst>
                      <a:ext uri="{FF2B5EF4-FFF2-40B4-BE49-F238E27FC236}">
                        <a16:creationId xmlns:a16="http://schemas.microsoft.com/office/drawing/2014/main" id="{9252F968-FF5E-DF4D-8847-C79145C0DB94}"/>
                      </a:ext>
                    </a:extLst>
                  </p:cNvPr>
                  <p:cNvPicPr>
                    <a:picLocks noChangeAspect="1"/>
                  </p:cNvPicPr>
                  <p:nvPr/>
                </p:nvPicPr>
                <p:blipFill>
                  <a:blip r:embed="rId12"/>
                  <a:stretch>
                    <a:fillRect/>
                  </a:stretch>
                </p:blipFill>
                <p:spPr>
                  <a:xfrm>
                    <a:off x="266699" y="1955800"/>
                    <a:ext cx="508001" cy="441379"/>
                  </a:xfrm>
                  <a:prstGeom prst="rect">
                    <a:avLst/>
                  </a:prstGeom>
                  <a:ln w="12700" cap="flat">
                    <a:noFill/>
                    <a:miter lim="400000"/>
                  </a:ln>
                  <a:effectLst/>
                </p:spPr>
              </p:pic>
              <p:pic>
                <p:nvPicPr>
                  <p:cNvPr id="20" name="green-blonde-S.png" descr="green-blonde-S.png">
                    <a:extLst>
                      <a:ext uri="{FF2B5EF4-FFF2-40B4-BE49-F238E27FC236}">
                        <a16:creationId xmlns:a16="http://schemas.microsoft.com/office/drawing/2014/main" id="{44FFF474-094E-9347-977F-88C42AD45492}"/>
                      </a:ext>
                    </a:extLst>
                  </p:cNvPr>
                  <p:cNvPicPr>
                    <a:picLocks noChangeAspect="1"/>
                  </p:cNvPicPr>
                  <p:nvPr/>
                </p:nvPicPr>
                <p:blipFill>
                  <a:blip r:embed="rId13"/>
                  <a:stretch>
                    <a:fillRect/>
                  </a:stretch>
                </p:blipFill>
                <p:spPr>
                  <a:xfrm>
                    <a:off x="101599" y="2235200"/>
                    <a:ext cx="508001" cy="441379"/>
                  </a:xfrm>
                  <a:prstGeom prst="rect">
                    <a:avLst/>
                  </a:prstGeom>
                  <a:ln w="12700" cap="flat">
                    <a:noFill/>
                    <a:miter lim="400000"/>
                  </a:ln>
                  <a:effectLst/>
                </p:spPr>
              </p:pic>
              <p:pic>
                <p:nvPicPr>
                  <p:cNvPr id="21" name="coach-S.png" descr="coach-S.png">
                    <a:extLst>
                      <a:ext uri="{FF2B5EF4-FFF2-40B4-BE49-F238E27FC236}">
                        <a16:creationId xmlns:a16="http://schemas.microsoft.com/office/drawing/2014/main" id="{272440B0-CB5C-1A40-9CC5-97B9F25D2138}"/>
                      </a:ext>
                    </a:extLst>
                  </p:cNvPr>
                  <p:cNvPicPr>
                    <a:picLocks noChangeAspect="1"/>
                  </p:cNvPicPr>
                  <p:nvPr/>
                </p:nvPicPr>
                <p:blipFill>
                  <a:blip r:embed="rId6"/>
                  <a:stretch>
                    <a:fillRect/>
                  </a:stretch>
                </p:blipFill>
                <p:spPr>
                  <a:xfrm>
                    <a:off x="749300" y="2235200"/>
                    <a:ext cx="508001" cy="441379"/>
                  </a:xfrm>
                  <a:prstGeom prst="rect">
                    <a:avLst/>
                  </a:prstGeom>
                  <a:ln w="12700" cap="flat">
                    <a:noFill/>
                    <a:miter lim="400000"/>
                  </a:ln>
                  <a:effectLst/>
                </p:spPr>
              </p:pic>
              <p:pic>
                <p:nvPicPr>
                  <p:cNvPr id="22" name="green-guy-S.png" descr="green-guy-S.png">
                    <a:extLst>
                      <a:ext uri="{FF2B5EF4-FFF2-40B4-BE49-F238E27FC236}">
                        <a16:creationId xmlns:a16="http://schemas.microsoft.com/office/drawing/2014/main" id="{386172FA-EE3C-3C4E-9491-C646814B8F89}"/>
                      </a:ext>
                    </a:extLst>
                  </p:cNvPr>
                  <p:cNvPicPr>
                    <a:picLocks noChangeAspect="1"/>
                  </p:cNvPicPr>
                  <p:nvPr/>
                </p:nvPicPr>
                <p:blipFill>
                  <a:blip r:embed="rId11"/>
                  <a:stretch>
                    <a:fillRect/>
                  </a:stretch>
                </p:blipFill>
                <p:spPr>
                  <a:xfrm>
                    <a:off x="419099" y="2247900"/>
                    <a:ext cx="508001" cy="416395"/>
                  </a:xfrm>
                  <a:prstGeom prst="rect">
                    <a:avLst/>
                  </a:prstGeom>
                  <a:ln w="12700" cap="flat">
                    <a:noFill/>
                    <a:miter lim="400000"/>
                  </a:ln>
                  <a:effectLst/>
                </p:spPr>
              </p:pic>
            </p:grpSp>
          </p:grpSp>
        </p:grpSp>
        <p:grpSp>
          <p:nvGrpSpPr>
            <p:cNvPr id="112" name="Group">
              <a:extLst>
                <a:ext uri="{FF2B5EF4-FFF2-40B4-BE49-F238E27FC236}">
                  <a16:creationId xmlns:a16="http://schemas.microsoft.com/office/drawing/2014/main" id="{94D40975-CA0F-5B43-82B3-ADB36CA00984}"/>
                </a:ext>
              </a:extLst>
            </p:cNvPr>
            <p:cNvGrpSpPr/>
            <p:nvPr/>
          </p:nvGrpSpPr>
          <p:grpSpPr>
            <a:xfrm>
              <a:off x="4025900" y="1422400"/>
              <a:ext cx="2019300" cy="914400"/>
              <a:chOff x="0" y="0"/>
              <a:chExt cx="2019300" cy="914400"/>
            </a:xfrm>
          </p:grpSpPr>
          <p:sp>
            <p:nvSpPr>
              <p:cNvPr id="113" name="Rounded Rectangle">
                <a:extLst>
                  <a:ext uri="{FF2B5EF4-FFF2-40B4-BE49-F238E27FC236}">
                    <a16:creationId xmlns:a16="http://schemas.microsoft.com/office/drawing/2014/main" id="{0E56623D-90EE-BA49-B9BB-3FDFDB19ED00}"/>
                  </a:ext>
                </a:extLst>
              </p:cNvPr>
              <p:cNvSpPr/>
              <p:nvPr/>
            </p:nvSpPr>
            <p:spPr>
              <a:xfrm>
                <a:off x="0" y="0"/>
                <a:ext cx="2019300" cy="914400"/>
              </a:xfrm>
              <a:prstGeom prst="roundRect">
                <a:avLst>
                  <a:gd name="adj" fmla="val 20833"/>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14" name="Group">
                <a:extLst>
                  <a:ext uri="{FF2B5EF4-FFF2-40B4-BE49-F238E27FC236}">
                    <a16:creationId xmlns:a16="http://schemas.microsoft.com/office/drawing/2014/main" id="{4D43BCC6-0F71-B649-97DE-5A279636CF78}"/>
                  </a:ext>
                </a:extLst>
              </p:cNvPr>
              <p:cNvGrpSpPr/>
              <p:nvPr/>
            </p:nvGrpSpPr>
            <p:grpSpPr>
              <a:xfrm>
                <a:off x="165100" y="228600"/>
                <a:ext cx="1701801" cy="441379"/>
                <a:chOff x="0" y="0"/>
                <a:chExt cx="1701800" cy="441378"/>
              </a:xfrm>
            </p:grpSpPr>
            <p:pic>
              <p:nvPicPr>
                <p:cNvPr id="115" name="green-brunette-S.png" descr="green-brunette-S.png">
                  <a:extLst>
                    <a:ext uri="{FF2B5EF4-FFF2-40B4-BE49-F238E27FC236}">
                      <a16:creationId xmlns:a16="http://schemas.microsoft.com/office/drawing/2014/main" id="{2A3D3B1E-C35B-1744-A7A1-729E152481BF}"/>
                    </a:ext>
                  </a:extLst>
                </p:cNvPr>
                <p:cNvPicPr>
                  <a:picLocks noChangeAspect="1"/>
                </p:cNvPicPr>
                <p:nvPr/>
              </p:nvPicPr>
              <p:blipFill>
                <a:blip r:embed="rId12"/>
                <a:stretch>
                  <a:fillRect/>
                </a:stretch>
              </p:blipFill>
              <p:spPr>
                <a:xfrm>
                  <a:off x="1193800" y="0"/>
                  <a:ext cx="508001" cy="441379"/>
                </a:xfrm>
                <a:prstGeom prst="rect">
                  <a:avLst/>
                </a:prstGeom>
                <a:ln w="12700" cap="flat">
                  <a:noFill/>
                  <a:miter lim="400000"/>
                </a:ln>
                <a:effectLst/>
              </p:spPr>
            </p:pic>
            <p:pic>
              <p:nvPicPr>
                <p:cNvPr id="116" name="red-guy-S.png" descr="red-guy-S.png">
                  <a:extLst>
                    <a:ext uri="{FF2B5EF4-FFF2-40B4-BE49-F238E27FC236}">
                      <a16:creationId xmlns:a16="http://schemas.microsoft.com/office/drawing/2014/main" id="{033B04E1-1477-6642-8C8A-47AC84105B9E}"/>
                    </a:ext>
                  </a:extLst>
                </p:cNvPr>
                <p:cNvPicPr>
                  <a:picLocks noChangeAspect="1"/>
                </p:cNvPicPr>
                <p:nvPr/>
              </p:nvPicPr>
              <p:blipFill>
                <a:blip r:embed="rId10"/>
                <a:stretch>
                  <a:fillRect/>
                </a:stretch>
              </p:blipFill>
              <p:spPr>
                <a:xfrm>
                  <a:off x="596900" y="12700"/>
                  <a:ext cx="508000" cy="416395"/>
                </a:xfrm>
                <a:prstGeom prst="rect">
                  <a:avLst/>
                </a:prstGeom>
                <a:ln w="12700" cap="flat">
                  <a:noFill/>
                  <a:miter lim="400000"/>
                </a:ln>
                <a:effectLst/>
              </p:spPr>
            </p:pic>
            <p:pic>
              <p:nvPicPr>
                <p:cNvPr id="117" name="blue-blonde-S.png" descr="blue-blonde-S.png">
                  <a:extLst>
                    <a:ext uri="{FF2B5EF4-FFF2-40B4-BE49-F238E27FC236}">
                      <a16:creationId xmlns:a16="http://schemas.microsoft.com/office/drawing/2014/main" id="{29389C66-63E0-E04D-BE65-3E18E2B43997}"/>
                    </a:ext>
                  </a:extLst>
                </p:cNvPr>
                <p:cNvPicPr>
                  <a:picLocks noChangeAspect="1"/>
                </p:cNvPicPr>
                <p:nvPr/>
              </p:nvPicPr>
              <p:blipFill>
                <a:blip r:embed="rId5"/>
                <a:stretch>
                  <a:fillRect/>
                </a:stretch>
              </p:blipFill>
              <p:spPr>
                <a:xfrm>
                  <a:off x="-1" y="0"/>
                  <a:ext cx="508001" cy="441379"/>
                </a:xfrm>
                <a:prstGeom prst="rect">
                  <a:avLst/>
                </a:prstGeom>
                <a:ln w="12700" cap="flat">
                  <a:noFill/>
                  <a:miter lim="400000"/>
                </a:ln>
                <a:effectLst/>
              </p:spPr>
            </p:pic>
          </p:grpSp>
        </p:grpSp>
        <p:grpSp>
          <p:nvGrpSpPr>
            <p:cNvPr id="118" name="Group">
              <a:extLst>
                <a:ext uri="{FF2B5EF4-FFF2-40B4-BE49-F238E27FC236}">
                  <a16:creationId xmlns:a16="http://schemas.microsoft.com/office/drawing/2014/main" id="{609DE5DA-BA6B-B249-BE9A-CB68CC9A847C}"/>
                </a:ext>
              </a:extLst>
            </p:cNvPr>
            <p:cNvGrpSpPr/>
            <p:nvPr/>
          </p:nvGrpSpPr>
          <p:grpSpPr>
            <a:xfrm>
              <a:off x="1143000" y="2717800"/>
              <a:ext cx="7785100" cy="1130300"/>
              <a:chOff x="0" y="0"/>
              <a:chExt cx="7785100" cy="1130300"/>
            </a:xfrm>
          </p:grpSpPr>
          <p:grpSp>
            <p:nvGrpSpPr>
              <p:cNvPr id="119" name="Group">
                <a:extLst>
                  <a:ext uri="{FF2B5EF4-FFF2-40B4-BE49-F238E27FC236}">
                    <a16:creationId xmlns:a16="http://schemas.microsoft.com/office/drawing/2014/main" id="{00D6A3A6-CEC7-F545-BC58-F3F6FC2D502B}"/>
                  </a:ext>
                </a:extLst>
              </p:cNvPr>
              <p:cNvGrpSpPr/>
              <p:nvPr/>
            </p:nvGrpSpPr>
            <p:grpSpPr>
              <a:xfrm>
                <a:off x="-1" y="0"/>
                <a:ext cx="1384301" cy="1130300"/>
                <a:chOff x="0" y="0"/>
                <a:chExt cx="1384300" cy="1130300"/>
              </a:xfrm>
            </p:grpSpPr>
            <p:sp>
              <p:nvSpPr>
                <p:cNvPr id="133" name="Rounded Rectangle">
                  <a:extLst>
                    <a:ext uri="{FF2B5EF4-FFF2-40B4-BE49-F238E27FC236}">
                      <a16:creationId xmlns:a16="http://schemas.microsoft.com/office/drawing/2014/main" id="{EEBFB37B-CF40-5C42-AD69-8D63E92E3854}"/>
                    </a:ext>
                  </a:extLst>
                </p:cNvPr>
                <p:cNvSpPr/>
                <p:nvPr/>
              </p:nvSpPr>
              <p:spPr>
                <a:xfrm>
                  <a:off x="0" y="0"/>
                  <a:ext cx="1384300" cy="1130300"/>
                </a:xfrm>
                <a:prstGeom prst="roundRect">
                  <a:avLst>
                    <a:gd name="adj" fmla="val 16854"/>
                  </a:avLst>
                </a:prstGeom>
                <a:solidFill>
                  <a:srgbClr val="FFFFFF"/>
                </a:solid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134" name="Group">
                  <a:extLst>
                    <a:ext uri="{FF2B5EF4-FFF2-40B4-BE49-F238E27FC236}">
                      <a16:creationId xmlns:a16="http://schemas.microsoft.com/office/drawing/2014/main" id="{517D246B-2410-CB4E-B285-7CDF118779FF}"/>
                    </a:ext>
                  </a:extLst>
                </p:cNvPr>
                <p:cNvGrpSpPr/>
                <p:nvPr/>
              </p:nvGrpSpPr>
              <p:grpSpPr>
                <a:xfrm>
                  <a:off x="152400" y="101599"/>
                  <a:ext cx="1092201" cy="923981"/>
                  <a:chOff x="0" y="0"/>
                  <a:chExt cx="1092200" cy="923979"/>
                </a:xfrm>
              </p:grpSpPr>
              <p:pic>
                <p:nvPicPr>
                  <p:cNvPr id="135" name="hacker-dude-S.png" descr="hacker-dude-S.png">
                    <a:extLst>
                      <a:ext uri="{FF2B5EF4-FFF2-40B4-BE49-F238E27FC236}">
                        <a16:creationId xmlns:a16="http://schemas.microsoft.com/office/drawing/2014/main" id="{D326E50D-A6B2-0545-8F26-6396EF1A2803}"/>
                      </a:ext>
                    </a:extLst>
                  </p:cNvPr>
                  <p:cNvPicPr>
                    <a:picLocks noChangeAspect="1"/>
                  </p:cNvPicPr>
                  <p:nvPr/>
                </p:nvPicPr>
                <p:blipFill>
                  <a:blip r:embed="rId7"/>
                  <a:stretch>
                    <a:fillRect/>
                  </a:stretch>
                </p:blipFill>
                <p:spPr>
                  <a:xfrm>
                    <a:off x="584200" y="-1"/>
                    <a:ext cx="508001" cy="441380"/>
                  </a:xfrm>
                  <a:prstGeom prst="rect">
                    <a:avLst/>
                  </a:prstGeom>
                  <a:ln w="12700" cap="flat">
                    <a:noFill/>
                    <a:miter lim="400000"/>
                  </a:ln>
                  <a:effectLst/>
                </p:spPr>
              </p:pic>
              <p:pic>
                <p:nvPicPr>
                  <p:cNvPr id="136" name="hacker-dude-S.png" descr="hacker-dude-S.png">
                    <a:extLst>
                      <a:ext uri="{FF2B5EF4-FFF2-40B4-BE49-F238E27FC236}">
                        <a16:creationId xmlns:a16="http://schemas.microsoft.com/office/drawing/2014/main" id="{61616338-F54E-AB43-B232-41CB29AD5A5A}"/>
                      </a:ext>
                    </a:extLst>
                  </p:cNvPr>
                  <p:cNvPicPr>
                    <a:picLocks noChangeAspect="1"/>
                  </p:cNvPicPr>
                  <p:nvPr/>
                </p:nvPicPr>
                <p:blipFill>
                  <a:blip r:embed="rId7"/>
                  <a:stretch>
                    <a:fillRect/>
                  </a:stretch>
                </p:blipFill>
                <p:spPr>
                  <a:xfrm>
                    <a:off x="-1" y="482600"/>
                    <a:ext cx="508001" cy="441380"/>
                  </a:xfrm>
                  <a:prstGeom prst="rect">
                    <a:avLst/>
                  </a:prstGeom>
                  <a:ln w="12700" cap="flat">
                    <a:noFill/>
                    <a:miter lim="400000"/>
                  </a:ln>
                  <a:effectLst/>
                </p:spPr>
              </p:pic>
              <p:pic>
                <p:nvPicPr>
                  <p:cNvPr id="137" name="blue-guy-S.png" descr="blue-guy-S.png">
                    <a:extLst>
                      <a:ext uri="{FF2B5EF4-FFF2-40B4-BE49-F238E27FC236}">
                        <a16:creationId xmlns:a16="http://schemas.microsoft.com/office/drawing/2014/main" id="{62BFF1D3-6E9F-0D4A-870B-ECDA167B6FE7}"/>
                      </a:ext>
                    </a:extLst>
                  </p:cNvPr>
                  <p:cNvPicPr>
                    <a:picLocks noChangeAspect="1"/>
                  </p:cNvPicPr>
                  <p:nvPr/>
                </p:nvPicPr>
                <p:blipFill>
                  <a:blip r:embed="rId3"/>
                  <a:stretch>
                    <a:fillRect/>
                  </a:stretch>
                </p:blipFill>
                <p:spPr>
                  <a:xfrm>
                    <a:off x="584200" y="495300"/>
                    <a:ext cx="508001" cy="416395"/>
                  </a:xfrm>
                  <a:prstGeom prst="rect">
                    <a:avLst/>
                  </a:prstGeom>
                  <a:ln w="12700" cap="flat">
                    <a:noFill/>
                    <a:miter lim="400000"/>
                  </a:ln>
                  <a:effectLst/>
                </p:spPr>
              </p:pic>
              <p:pic>
                <p:nvPicPr>
                  <p:cNvPr id="138" name="blue-blonde-S.png" descr="blue-blonde-S.png">
                    <a:extLst>
                      <a:ext uri="{FF2B5EF4-FFF2-40B4-BE49-F238E27FC236}">
                        <a16:creationId xmlns:a16="http://schemas.microsoft.com/office/drawing/2014/main" id="{46528B5D-5614-514A-A72D-90FEE865C188}"/>
                      </a:ext>
                    </a:extLst>
                  </p:cNvPr>
                  <p:cNvPicPr>
                    <a:picLocks noChangeAspect="1"/>
                  </p:cNvPicPr>
                  <p:nvPr/>
                </p:nvPicPr>
                <p:blipFill>
                  <a:blip r:embed="rId5"/>
                  <a:stretch>
                    <a:fillRect/>
                  </a:stretch>
                </p:blipFill>
                <p:spPr>
                  <a:xfrm>
                    <a:off x="-1" y="-1"/>
                    <a:ext cx="508001" cy="441380"/>
                  </a:xfrm>
                  <a:prstGeom prst="rect">
                    <a:avLst/>
                  </a:prstGeom>
                  <a:ln w="12700" cap="flat">
                    <a:noFill/>
                    <a:miter lim="400000"/>
                  </a:ln>
                  <a:effectLst/>
                </p:spPr>
              </p:pic>
            </p:grpSp>
          </p:grpSp>
          <p:grpSp>
            <p:nvGrpSpPr>
              <p:cNvPr id="120" name="Group">
                <a:extLst>
                  <a:ext uri="{FF2B5EF4-FFF2-40B4-BE49-F238E27FC236}">
                    <a16:creationId xmlns:a16="http://schemas.microsoft.com/office/drawing/2014/main" id="{46B1CF7B-9347-9A41-8AF9-D92B1D3676ED}"/>
                  </a:ext>
                </a:extLst>
              </p:cNvPr>
              <p:cNvGrpSpPr/>
              <p:nvPr/>
            </p:nvGrpSpPr>
            <p:grpSpPr>
              <a:xfrm>
                <a:off x="3200400" y="0"/>
                <a:ext cx="1384300" cy="1130300"/>
                <a:chOff x="0" y="0"/>
                <a:chExt cx="1384300" cy="1130300"/>
              </a:xfrm>
            </p:grpSpPr>
            <p:sp>
              <p:nvSpPr>
                <p:cNvPr id="128" name="Rounded Rectangle">
                  <a:extLst>
                    <a:ext uri="{FF2B5EF4-FFF2-40B4-BE49-F238E27FC236}">
                      <a16:creationId xmlns:a16="http://schemas.microsoft.com/office/drawing/2014/main" id="{B14A2A87-E933-C24D-8516-F18D3CCE9ECE}"/>
                    </a:ext>
                  </a:extLst>
                </p:cNvPr>
                <p:cNvSpPr/>
                <p:nvPr/>
              </p:nvSpPr>
              <p:spPr>
                <a:xfrm>
                  <a:off x="0" y="0"/>
                  <a:ext cx="1384300" cy="1130300"/>
                </a:xfrm>
                <a:prstGeom prst="roundRect">
                  <a:avLst>
                    <a:gd name="adj" fmla="val 16854"/>
                  </a:avLst>
                </a:prstGeom>
                <a:solidFill>
                  <a:srgbClr val="FFFFFF"/>
                </a:solid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129" name="Group">
                  <a:extLst>
                    <a:ext uri="{FF2B5EF4-FFF2-40B4-BE49-F238E27FC236}">
                      <a16:creationId xmlns:a16="http://schemas.microsoft.com/office/drawing/2014/main" id="{DC3D0AAE-1378-0142-92F0-819404EF9E69}"/>
                    </a:ext>
                  </a:extLst>
                </p:cNvPr>
                <p:cNvGrpSpPr/>
                <p:nvPr/>
              </p:nvGrpSpPr>
              <p:grpSpPr>
                <a:xfrm>
                  <a:off x="190500" y="127000"/>
                  <a:ext cx="1003300" cy="911279"/>
                  <a:chOff x="0" y="0"/>
                  <a:chExt cx="1003300" cy="911279"/>
                </a:xfrm>
              </p:grpSpPr>
              <p:pic>
                <p:nvPicPr>
                  <p:cNvPr id="130" name="red-guy-S.png" descr="red-guy-S.png">
                    <a:extLst>
                      <a:ext uri="{FF2B5EF4-FFF2-40B4-BE49-F238E27FC236}">
                        <a16:creationId xmlns:a16="http://schemas.microsoft.com/office/drawing/2014/main" id="{0F7664E6-02E1-184E-8EF1-DF63043C15C5}"/>
                      </a:ext>
                    </a:extLst>
                  </p:cNvPr>
                  <p:cNvPicPr>
                    <a:picLocks noChangeAspect="1"/>
                  </p:cNvPicPr>
                  <p:nvPr/>
                </p:nvPicPr>
                <p:blipFill>
                  <a:blip r:embed="rId10"/>
                  <a:stretch>
                    <a:fillRect/>
                  </a:stretch>
                </p:blipFill>
                <p:spPr>
                  <a:xfrm>
                    <a:off x="-1" y="-1"/>
                    <a:ext cx="508001" cy="416396"/>
                  </a:xfrm>
                  <a:prstGeom prst="rect">
                    <a:avLst/>
                  </a:prstGeom>
                  <a:ln w="12700" cap="flat">
                    <a:noFill/>
                    <a:miter lim="400000"/>
                  </a:ln>
                  <a:effectLst/>
                </p:spPr>
              </p:pic>
              <p:pic>
                <p:nvPicPr>
                  <p:cNvPr id="131" name="red-blonde-S.png" descr="red-blonde-S.png">
                    <a:extLst>
                      <a:ext uri="{FF2B5EF4-FFF2-40B4-BE49-F238E27FC236}">
                        <a16:creationId xmlns:a16="http://schemas.microsoft.com/office/drawing/2014/main" id="{D9620E1C-DF7A-AF4A-83B0-B562DE07BBF4}"/>
                      </a:ext>
                    </a:extLst>
                  </p:cNvPr>
                  <p:cNvPicPr>
                    <a:picLocks noChangeAspect="1"/>
                  </p:cNvPicPr>
                  <p:nvPr/>
                </p:nvPicPr>
                <p:blipFill>
                  <a:blip r:embed="rId8"/>
                  <a:stretch>
                    <a:fillRect/>
                  </a:stretch>
                </p:blipFill>
                <p:spPr>
                  <a:xfrm>
                    <a:off x="495300" y="215900"/>
                    <a:ext cx="508001" cy="441379"/>
                  </a:xfrm>
                  <a:prstGeom prst="rect">
                    <a:avLst/>
                  </a:prstGeom>
                  <a:ln w="12700" cap="flat">
                    <a:noFill/>
                    <a:miter lim="400000"/>
                  </a:ln>
                  <a:effectLst/>
                </p:spPr>
              </p:pic>
              <p:pic>
                <p:nvPicPr>
                  <p:cNvPr id="132" name="red-brunette-S.png" descr="red-brunette-S.png">
                    <a:extLst>
                      <a:ext uri="{FF2B5EF4-FFF2-40B4-BE49-F238E27FC236}">
                        <a16:creationId xmlns:a16="http://schemas.microsoft.com/office/drawing/2014/main" id="{9BE67DF4-3A9B-3E45-A6FD-CDC31038A069}"/>
                      </a:ext>
                    </a:extLst>
                  </p:cNvPr>
                  <p:cNvPicPr>
                    <a:picLocks noChangeAspect="1"/>
                  </p:cNvPicPr>
                  <p:nvPr/>
                </p:nvPicPr>
                <p:blipFill>
                  <a:blip r:embed="rId9"/>
                  <a:stretch>
                    <a:fillRect/>
                  </a:stretch>
                </p:blipFill>
                <p:spPr>
                  <a:xfrm>
                    <a:off x="-1" y="469900"/>
                    <a:ext cx="508001" cy="441380"/>
                  </a:xfrm>
                  <a:prstGeom prst="rect">
                    <a:avLst/>
                  </a:prstGeom>
                  <a:ln w="12700" cap="flat">
                    <a:noFill/>
                    <a:miter lim="400000"/>
                  </a:ln>
                  <a:effectLst/>
                </p:spPr>
              </p:pic>
            </p:grpSp>
          </p:grpSp>
          <p:grpSp>
            <p:nvGrpSpPr>
              <p:cNvPr id="121" name="Group">
                <a:extLst>
                  <a:ext uri="{FF2B5EF4-FFF2-40B4-BE49-F238E27FC236}">
                    <a16:creationId xmlns:a16="http://schemas.microsoft.com/office/drawing/2014/main" id="{6FF32FB2-85FD-924C-A65B-4F207C447A17}"/>
                  </a:ext>
                </a:extLst>
              </p:cNvPr>
              <p:cNvGrpSpPr/>
              <p:nvPr/>
            </p:nvGrpSpPr>
            <p:grpSpPr>
              <a:xfrm>
                <a:off x="6400800" y="0"/>
                <a:ext cx="1384301" cy="1130300"/>
                <a:chOff x="0" y="0"/>
                <a:chExt cx="1384300" cy="1130300"/>
              </a:xfrm>
            </p:grpSpPr>
            <p:sp>
              <p:nvSpPr>
                <p:cNvPr id="122" name="Rounded Rectangle">
                  <a:extLst>
                    <a:ext uri="{FF2B5EF4-FFF2-40B4-BE49-F238E27FC236}">
                      <a16:creationId xmlns:a16="http://schemas.microsoft.com/office/drawing/2014/main" id="{27388371-1DA4-3A41-8F82-12C22DB6CD49}"/>
                    </a:ext>
                  </a:extLst>
                </p:cNvPr>
                <p:cNvSpPr/>
                <p:nvPr/>
              </p:nvSpPr>
              <p:spPr>
                <a:xfrm>
                  <a:off x="0" y="0"/>
                  <a:ext cx="1384300" cy="1130300"/>
                </a:xfrm>
                <a:prstGeom prst="roundRect">
                  <a:avLst>
                    <a:gd name="adj" fmla="val 16854"/>
                  </a:avLst>
                </a:prstGeom>
                <a:solidFill>
                  <a:srgbClr val="FFFFFF"/>
                </a:solid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8100" tIns="38100" rIns="38100" bIns="38100" numCol="1" anchor="ctr">
                  <a:noAutofit/>
                </a:bodyPr>
                <a:lstStyle/>
                <a:p>
                  <a:pPr>
                    <a:lnSpc>
                      <a:spcPts val="3600"/>
                    </a:lnSpc>
                    <a:tabLst>
                      <a:tab pos="106680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a:p>
              </p:txBody>
            </p:sp>
            <p:grpSp>
              <p:nvGrpSpPr>
                <p:cNvPr id="123" name="Group">
                  <a:extLst>
                    <a:ext uri="{FF2B5EF4-FFF2-40B4-BE49-F238E27FC236}">
                      <a16:creationId xmlns:a16="http://schemas.microsoft.com/office/drawing/2014/main" id="{0E700EE2-7D8F-EC44-BC41-A0576568D52B}"/>
                    </a:ext>
                  </a:extLst>
                </p:cNvPr>
                <p:cNvGrpSpPr/>
                <p:nvPr/>
              </p:nvGrpSpPr>
              <p:grpSpPr>
                <a:xfrm>
                  <a:off x="114300" y="50800"/>
                  <a:ext cx="1155700" cy="1038279"/>
                  <a:chOff x="0" y="0"/>
                  <a:chExt cx="1155700" cy="1038278"/>
                </a:xfrm>
              </p:grpSpPr>
              <p:pic>
                <p:nvPicPr>
                  <p:cNvPr id="124" name="green-guy-S.png" descr="green-guy-S.png">
                    <a:extLst>
                      <a:ext uri="{FF2B5EF4-FFF2-40B4-BE49-F238E27FC236}">
                        <a16:creationId xmlns:a16="http://schemas.microsoft.com/office/drawing/2014/main" id="{4CB88F9D-70A3-EC4E-9165-AA8519355426}"/>
                      </a:ext>
                    </a:extLst>
                  </p:cNvPr>
                  <p:cNvPicPr>
                    <a:picLocks noChangeAspect="1"/>
                  </p:cNvPicPr>
                  <p:nvPr/>
                </p:nvPicPr>
                <p:blipFill>
                  <a:blip r:embed="rId11"/>
                  <a:stretch>
                    <a:fillRect/>
                  </a:stretch>
                </p:blipFill>
                <p:spPr>
                  <a:xfrm>
                    <a:off x="647700" y="12700"/>
                    <a:ext cx="508001" cy="416395"/>
                  </a:xfrm>
                  <a:prstGeom prst="rect">
                    <a:avLst/>
                  </a:prstGeom>
                  <a:ln w="12700" cap="flat">
                    <a:noFill/>
                    <a:miter lim="400000"/>
                  </a:ln>
                  <a:effectLst/>
                </p:spPr>
              </p:pic>
              <p:pic>
                <p:nvPicPr>
                  <p:cNvPr id="125" name="green-brunette-S.png" descr="green-brunette-S.png">
                    <a:extLst>
                      <a:ext uri="{FF2B5EF4-FFF2-40B4-BE49-F238E27FC236}">
                        <a16:creationId xmlns:a16="http://schemas.microsoft.com/office/drawing/2014/main" id="{C4D9A1EB-5BFD-F94E-BC6E-28A4539BC2F7}"/>
                      </a:ext>
                    </a:extLst>
                  </p:cNvPr>
                  <p:cNvPicPr>
                    <a:picLocks noChangeAspect="1"/>
                  </p:cNvPicPr>
                  <p:nvPr/>
                </p:nvPicPr>
                <p:blipFill>
                  <a:blip r:embed="rId12"/>
                  <a:stretch>
                    <a:fillRect/>
                  </a:stretch>
                </p:blipFill>
                <p:spPr>
                  <a:xfrm>
                    <a:off x="-1" y="0"/>
                    <a:ext cx="508001" cy="441379"/>
                  </a:xfrm>
                  <a:prstGeom prst="rect">
                    <a:avLst/>
                  </a:prstGeom>
                  <a:ln w="12700" cap="flat">
                    <a:noFill/>
                    <a:miter lim="400000"/>
                  </a:ln>
                  <a:effectLst/>
                </p:spPr>
              </p:pic>
              <p:pic>
                <p:nvPicPr>
                  <p:cNvPr id="126" name="green-blonde-S.png" descr="green-blonde-S.png">
                    <a:extLst>
                      <a:ext uri="{FF2B5EF4-FFF2-40B4-BE49-F238E27FC236}">
                        <a16:creationId xmlns:a16="http://schemas.microsoft.com/office/drawing/2014/main" id="{0772A50A-99EA-3F4E-834C-4316F967631F}"/>
                      </a:ext>
                    </a:extLst>
                  </p:cNvPr>
                  <p:cNvPicPr>
                    <a:picLocks noChangeAspect="1"/>
                  </p:cNvPicPr>
                  <p:nvPr/>
                </p:nvPicPr>
                <p:blipFill>
                  <a:blip r:embed="rId13"/>
                  <a:stretch>
                    <a:fillRect/>
                  </a:stretch>
                </p:blipFill>
                <p:spPr>
                  <a:xfrm>
                    <a:off x="-1" y="596900"/>
                    <a:ext cx="508001" cy="441379"/>
                  </a:xfrm>
                  <a:prstGeom prst="rect">
                    <a:avLst/>
                  </a:prstGeom>
                  <a:ln w="12700" cap="flat">
                    <a:noFill/>
                    <a:miter lim="400000"/>
                  </a:ln>
                  <a:effectLst/>
                </p:spPr>
              </p:pic>
              <p:pic>
                <p:nvPicPr>
                  <p:cNvPr id="127" name="hacker-dude-S.png" descr="hacker-dude-S.png">
                    <a:extLst>
                      <a:ext uri="{FF2B5EF4-FFF2-40B4-BE49-F238E27FC236}">
                        <a16:creationId xmlns:a16="http://schemas.microsoft.com/office/drawing/2014/main" id="{E6CE815B-F617-CC4E-9519-D6669583F81E}"/>
                      </a:ext>
                    </a:extLst>
                  </p:cNvPr>
                  <p:cNvPicPr>
                    <a:picLocks noChangeAspect="1"/>
                  </p:cNvPicPr>
                  <p:nvPr/>
                </p:nvPicPr>
                <p:blipFill>
                  <a:blip r:embed="rId7"/>
                  <a:stretch>
                    <a:fillRect/>
                  </a:stretch>
                </p:blipFill>
                <p:spPr>
                  <a:xfrm>
                    <a:off x="647700" y="596900"/>
                    <a:ext cx="508001" cy="441379"/>
                  </a:xfrm>
                  <a:prstGeom prst="rect">
                    <a:avLst/>
                  </a:prstGeom>
                  <a:ln w="12700" cap="flat">
                    <a:noFill/>
                    <a:miter lim="400000"/>
                  </a:ln>
                  <a:effectLst/>
                </p:spPr>
              </p:pic>
            </p:grpSp>
          </p:grpSp>
        </p:grpSp>
      </p:grpSp>
      <p:pic>
        <p:nvPicPr>
          <p:cNvPr id="129026" name="Picture 2">
            <a:extLst>
              <a:ext uri="{FF2B5EF4-FFF2-40B4-BE49-F238E27FC236}">
                <a16:creationId xmlns:a16="http://schemas.microsoft.com/office/drawing/2014/main" id="{FC94F310-B59A-774F-842A-64F90E5641E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45473" y="1484784"/>
            <a:ext cx="6427191" cy="4690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427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5C4215DD-EA70-42A8-B69B-6C009F8F4D52}"/>
              </a:ext>
            </a:extLst>
          </p:cNvPr>
          <p:cNvSpPr>
            <a:spLocks noGrp="1" noChangeArrowheads="1"/>
          </p:cNvSpPr>
          <p:nvPr>
            <p:ph type="title"/>
          </p:nvPr>
        </p:nvSpPr>
        <p:spPr/>
        <p:txBody>
          <a:bodyPr/>
          <a:lstStyle/>
          <a:p>
            <a:r>
              <a:rPr lang="en-US" altLang="en-US" dirty="0" err="1"/>
              <a:t>Exemple</a:t>
            </a:r>
            <a:r>
              <a:rPr lang="en-US" altLang="en-US" dirty="0"/>
              <a:t> of Profile: ASAP</a:t>
            </a:r>
          </a:p>
        </p:txBody>
      </p:sp>
      <p:sp>
        <p:nvSpPr>
          <p:cNvPr id="80899" name="Rectangle 3">
            <a:extLst>
              <a:ext uri="{FF2B5EF4-FFF2-40B4-BE49-F238E27FC236}">
                <a16:creationId xmlns:a16="http://schemas.microsoft.com/office/drawing/2014/main" id="{16C67347-A97C-45B4-A3C4-C89254C48709}"/>
              </a:ext>
            </a:extLst>
          </p:cNvPr>
          <p:cNvSpPr>
            <a:spLocks noChangeArrowheads="1"/>
          </p:cNvSpPr>
          <p:nvPr/>
        </p:nvSpPr>
        <p:spPr bwMode="auto">
          <a:xfrm>
            <a:off x="6095968" y="-219260"/>
            <a:ext cx="65" cy="4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52352" rIns="0" bIns="38088" anchor="ctr">
            <a:spAutoFit/>
          </a:bodyPr>
          <a:lstStyle>
            <a:lvl1pPr>
              <a:spcBef>
                <a:spcPct val="75000"/>
              </a:spcBef>
              <a:buClr>
                <a:schemeClr val="tx1"/>
              </a:buClr>
              <a:buFont typeface="Wingdings" panose="05000000000000000000" pitchFamily="2" charset="2"/>
              <a:buChar char="•"/>
              <a:defRPr sz="2000" b="1">
                <a:solidFill>
                  <a:srgbClr val="333333"/>
                </a:solidFill>
                <a:latin typeface="Arial" panose="020B0604020202020204" pitchFamily="34" charset="0"/>
              </a:defRPr>
            </a:lvl1pPr>
            <a:lvl2pPr marL="742950" indent="-285750">
              <a:spcBef>
                <a:spcPct val="35000"/>
              </a:spcBef>
              <a:buClr>
                <a:schemeClr val="tx1"/>
              </a:buClr>
              <a:buFont typeface="Wingdings" panose="05000000000000000000" pitchFamily="2" charset="2"/>
              <a:buChar char="n"/>
              <a:defRPr sz="2800" b="1">
                <a:solidFill>
                  <a:srgbClr val="333333"/>
                </a:solidFill>
                <a:latin typeface="Arial" panose="020B0604020202020204" pitchFamily="34" charset="0"/>
              </a:defRPr>
            </a:lvl2pPr>
            <a:lvl3pPr marL="1143000" indent="-228600">
              <a:spcBef>
                <a:spcPct val="25000"/>
              </a:spcBef>
              <a:buClr>
                <a:schemeClr val="tx1"/>
              </a:buClr>
              <a:buSzPct val="75000"/>
              <a:buFont typeface="Wingdings" panose="05000000000000000000" pitchFamily="2" charset="2"/>
              <a:buChar char="u"/>
              <a:defRPr sz="1600" b="1">
                <a:solidFill>
                  <a:srgbClr val="333333"/>
                </a:solidFill>
                <a:latin typeface="Arial" panose="020B0604020202020204" pitchFamily="34" charset="0"/>
              </a:defRPr>
            </a:lvl3pPr>
            <a:lvl4pPr marL="1600200" indent="-228600">
              <a:spcBef>
                <a:spcPct val="15000"/>
              </a:spcBef>
              <a:buClr>
                <a:schemeClr val="tx1"/>
              </a:buClr>
              <a:buSzPct val="85000"/>
              <a:buFont typeface="Wingdings" panose="05000000000000000000" pitchFamily="2" charset="2"/>
              <a:buChar char="l"/>
              <a:defRPr sz="1400" b="1">
                <a:solidFill>
                  <a:srgbClr val="333333"/>
                </a:solidFill>
                <a:latin typeface="Arial" panose="020B0604020202020204" pitchFamily="34" charset="0"/>
              </a:defRPr>
            </a:lvl4pPr>
            <a:lvl5pPr marL="2057400" indent="-22860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5pPr>
            <a:lvl6pPr marL="25146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6pPr>
            <a:lvl7pPr marL="29718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7pPr>
            <a:lvl8pPr marL="34290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8pPr>
            <a:lvl9pPr marL="38862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9pPr>
          </a:lstStyle>
          <a:p>
            <a:pPr algn="ctr" eaLnBrk="1" hangingPunct="1">
              <a:spcBef>
                <a:spcPct val="0"/>
              </a:spcBef>
              <a:buClrTx/>
              <a:buFontTx/>
              <a:buNone/>
            </a:pPr>
            <a:endParaRPr lang="fr-FR" altLang="en-US" sz="1600" b="0">
              <a:solidFill>
                <a:schemeClr val="tx1"/>
              </a:solidFill>
            </a:endParaRPr>
          </a:p>
        </p:txBody>
      </p:sp>
      <p:pic>
        <p:nvPicPr>
          <p:cNvPr id="80900" name="Picture 4">
            <a:extLst>
              <a:ext uri="{FF2B5EF4-FFF2-40B4-BE49-F238E27FC236}">
                <a16:creationId xmlns:a16="http://schemas.microsoft.com/office/drawing/2014/main" id="{12904D03-AD1E-4502-9EDA-17A2EFCBE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664" y="1262063"/>
            <a:ext cx="6346825"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5">
            <a:extLst>
              <a:ext uri="{FF2B5EF4-FFF2-40B4-BE49-F238E27FC236}">
                <a16:creationId xmlns:a16="http://schemas.microsoft.com/office/drawing/2014/main" id="{EE03DF59-0B20-4F29-BD3F-8059C9B5A3F0}"/>
              </a:ext>
            </a:extLst>
          </p:cNvPr>
          <p:cNvSpPr>
            <a:spLocks noChangeArrowheads="1"/>
          </p:cNvSpPr>
          <p:nvPr/>
        </p:nvSpPr>
        <p:spPr bwMode="auto">
          <a:xfrm>
            <a:off x="1524001" y="3787997"/>
            <a:ext cx="65" cy="71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52352" rIns="0" bIns="38088" anchor="ctr">
            <a:spAutoFit/>
          </a:bodyPr>
          <a:lstStyle>
            <a:lvl1pPr>
              <a:spcBef>
                <a:spcPct val="75000"/>
              </a:spcBef>
              <a:buClr>
                <a:schemeClr val="tx1"/>
              </a:buClr>
              <a:buFont typeface="Wingdings" panose="05000000000000000000" pitchFamily="2" charset="2"/>
              <a:buChar char="•"/>
              <a:defRPr sz="2000" b="1">
                <a:solidFill>
                  <a:srgbClr val="333333"/>
                </a:solidFill>
                <a:latin typeface="Arial" panose="020B0604020202020204" pitchFamily="34" charset="0"/>
              </a:defRPr>
            </a:lvl1pPr>
            <a:lvl2pPr marL="742950" indent="-285750">
              <a:spcBef>
                <a:spcPct val="35000"/>
              </a:spcBef>
              <a:buClr>
                <a:schemeClr val="tx1"/>
              </a:buClr>
              <a:buFont typeface="Wingdings" panose="05000000000000000000" pitchFamily="2" charset="2"/>
              <a:buChar char="n"/>
              <a:defRPr sz="2800" b="1">
                <a:solidFill>
                  <a:srgbClr val="333333"/>
                </a:solidFill>
                <a:latin typeface="Arial" panose="020B0604020202020204" pitchFamily="34" charset="0"/>
              </a:defRPr>
            </a:lvl2pPr>
            <a:lvl3pPr marL="1143000" indent="-228600">
              <a:spcBef>
                <a:spcPct val="25000"/>
              </a:spcBef>
              <a:buClr>
                <a:schemeClr val="tx1"/>
              </a:buClr>
              <a:buSzPct val="75000"/>
              <a:buFont typeface="Wingdings" panose="05000000000000000000" pitchFamily="2" charset="2"/>
              <a:buChar char="u"/>
              <a:defRPr sz="1600" b="1">
                <a:solidFill>
                  <a:srgbClr val="333333"/>
                </a:solidFill>
                <a:latin typeface="Arial" panose="020B0604020202020204" pitchFamily="34" charset="0"/>
              </a:defRPr>
            </a:lvl3pPr>
            <a:lvl4pPr marL="1600200" indent="-228600">
              <a:spcBef>
                <a:spcPct val="15000"/>
              </a:spcBef>
              <a:buClr>
                <a:schemeClr val="tx1"/>
              </a:buClr>
              <a:buSzPct val="85000"/>
              <a:buFont typeface="Wingdings" panose="05000000000000000000" pitchFamily="2" charset="2"/>
              <a:buChar char="l"/>
              <a:defRPr sz="1400" b="1">
                <a:solidFill>
                  <a:srgbClr val="333333"/>
                </a:solidFill>
                <a:latin typeface="Arial" panose="020B0604020202020204" pitchFamily="34" charset="0"/>
              </a:defRPr>
            </a:lvl4pPr>
            <a:lvl5pPr marL="2057400" indent="-22860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5pPr>
            <a:lvl6pPr marL="25146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6pPr>
            <a:lvl7pPr marL="29718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7pPr>
            <a:lvl8pPr marL="34290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8pPr>
            <a:lvl9pPr marL="3886200" indent="-228600" eaLnBrk="0" fontAlgn="base" hangingPunct="0">
              <a:spcBef>
                <a:spcPct val="20000"/>
              </a:spcBef>
              <a:spcAft>
                <a:spcPct val="5000"/>
              </a:spcAft>
              <a:buClr>
                <a:schemeClr val="tx1"/>
              </a:buClr>
              <a:buSzPct val="85000"/>
              <a:buFont typeface="Wingdings" panose="05000000000000000000" pitchFamily="2" charset="2"/>
              <a:buChar char="l"/>
              <a:defRPr sz="1200" b="1">
                <a:solidFill>
                  <a:srgbClr val="333333"/>
                </a:solidFill>
                <a:latin typeface="Arial" panose="020B0604020202020204" pitchFamily="34" charset="0"/>
              </a:defRPr>
            </a:lvl9pPr>
          </a:lstStyle>
          <a:p>
            <a:pPr eaLnBrk="1" hangingPunct="1">
              <a:spcBef>
                <a:spcPct val="0"/>
              </a:spcBef>
              <a:buClrTx/>
              <a:buFontTx/>
              <a:buNone/>
            </a:pPr>
            <a:endParaRPr lang="en-US" altLang="en-US" sz="1600">
              <a:solidFill>
                <a:srgbClr val="000080"/>
              </a:solidFill>
              <a:cs typeface="Arial" panose="020B0604020202020204" pitchFamily="34" charset="0"/>
            </a:endParaRPr>
          </a:p>
          <a:p>
            <a:pPr>
              <a:spcBef>
                <a:spcPct val="0"/>
              </a:spcBef>
              <a:buClrTx/>
              <a:buFontTx/>
              <a:buNone/>
            </a:pPr>
            <a:endParaRPr lang="en-US" altLang="en-US" sz="1800" b="0">
              <a:solidFill>
                <a:schemeClr val="tx1"/>
              </a:solidFill>
            </a:endParaRPr>
          </a:p>
        </p:txBody>
      </p:sp>
    </p:spTree>
    <p:extLst>
      <p:ext uri="{BB962C8B-B14F-4D97-AF65-F5344CB8AC3E}">
        <p14:creationId xmlns:p14="http://schemas.microsoft.com/office/powerpoint/2010/main" val="31879207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r>
              <a:rPr lang="en-US" dirty="0"/>
              <a:t>Scaled Agile: </a:t>
            </a:r>
            <a:r>
              <a:rPr lang="en-US" u="sng" dirty="0" err="1"/>
              <a:t>LeSS</a:t>
            </a:r>
            <a:r>
              <a:rPr lang="en-US" dirty="0"/>
              <a:t>, </a:t>
            </a:r>
            <a:r>
              <a:rPr lang="en-US" dirty="0" err="1"/>
              <a:t>SAFe</a:t>
            </a:r>
            <a:r>
              <a:rPr lang="en-US" dirty="0"/>
              <a:t>, DAD, Nexus</a:t>
            </a: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8955C-CD5B-48B6-8B6A-03B65A7B649E}" type="slidenum">
              <a:rPr kumimoji="0" lang="fr-BE" sz="1200" b="0" i="0" u="none" strike="noStrike" kern="1200" cap="none" spc="0" normalizeH="0" baseline="0" noProof="0" smtClean="0">
                <a:ln>
                  <a:noFill/>
                </a:ln>
                <a:solidFill>
                  <a:srgbClr val="19171C">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fr-BE" sz="1200" b="0" i="0" u="none" strike="noStrike" kern="1200" cap="none" spc="0" normalizeH="0" baseline="0" noProof="0" dirty="0">
              <a:ln>
                <a:noFill/>
              </a:ln>
              <a:solidFill>
                <a:srgbClr val="19171C">
                  <a:tint val="75000"/>
                </a:srgbClr>
              </a:solidFill>
              <a:effectLst/>
              <a:uLnTx/>
              <a:uFillTx/>
              <a:latin typeface="Calibri"/>
              <a:ea typeface="+mn-ea"/>
              <a:cs typeface="+mn-cs"/>
            </a:endParaRPr>
          </a:p>
        </p:txBody>
      </p:sp>
      <p:pic>
        <p:nvPicPr>
          <p:cNvPr id="126978" name="Picture 2">
            <a:extLst>
              <a:ext uri="{FF2B5EF4-FFF2-40B4-BE49-F238E27FC236}">
                <a16:creationId xmlns:a16="http://schemas.microsoft.com/office/drawing/2014/main" id="{6F1CFE17-3E61-A347-815D-1EB242239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088" y="1196752"/>
            <a:ext cx="10560496" cy="528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29801"/>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r>
              <a:rPr lang="en-US" dirty="0"/>
              <a:t>Scaled Agile: </a:t>
            </a:r>
            <a:r>
              <a:rPr lang="en-US" dirty="0" err="1"/>
              <a:t>LeSS</a:t>
            </a:r>
            <a:r>
              <a:rPr lang="en-US" dirty="0"/>
              <a:t>, </a:t>
            </a:r>
            <a:r>
              <a:rPr lang="en-US" u="sng" dirty="0" err="1"/>
              <a:t>SAFe</a:t>
            </a:r>
            <a:r>
              <a:rPr lang="en-US" dirty="0"/>
              <a:t>, DAD, Nexus</a:t>
            </a: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8955C-CD5B-48B6-8B6A-03B65A7B649E}" type="slidenum">
              <a:rPr kumimoji="0" lang="fr-BE" sz="1200" b="0" i="0" u="none" strike="noStrike" kern="1200" cap="none" spc="0" normalizeH="0" baseline="0" noProof="0" smtClean="0">
                <a:ln>
                  <a:noFill/>
                </a:ln>
                <a:solidFill>
                  <a:srgbClr val="19171C">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fr-BE" sz="1200" b="0" i="0" u="none" strike="noStrike" kern="1200" cap="none" spc="0" normalizeH="0" baseline="0" noProof="0" dirty="0">
              <a:ln>
                <a:noFill/>
              </a:ln>
              <a:solidFill>
                <a:srgbClr val="19171C">
                  <a:tint val="75000"/>
                </a:srgbClr>
              </a:solidFill>
              <a:effectLst/>
              <a:uLnTx/>
              <a:uFillTx/>
              <a:latin typeface="Calibri"/>
              <a:ea typeface="+mn-ea"/>
              <a:cs typeface="+mn-cs"/>
            </a:endParaRPr>
          </a:p>
        </p:txBody>
      </p:sp>
      <p:pic>
        <p:nvPicPr>
          <p:cNvPr id="120833" name="Picture 1" descr="page1image1059539728">
            <a:extLst>
              <a:ext uri="{FF2B5EF4-FFF2-40B4-BE49-F238E27FC236}">
                <a16:creationId xmlns:a16="http://schemas.microsoft.com/office/drawing/2014/main" id="{DEE0069F-CF7A-5B41-9832-C1F463F1F5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448" y="1173089"/>
            <a:ext cx="9739960" cy="541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7926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ChangeArrowheads="1"/>
          </p:cNvSpPr>
          <p:nvPr/>
        </p:nvSpPr>
        <p:spPr bwMode="auto">
          <a:xfrm>
            <a:off x="-714375" y="-1855788"/>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fr-FR">
              <a:latin typeface="Arial" pitchFamily="34" charset="0"/>
            </a:endParaRPr>
          </a:p>
        </p:txBody>
      </p:sp>
      <p:sp>
        <p:nvSpPr>
          <p:cNvPr id="5" name="Titel 4"/>
          <p:cNvSpPr>
            <a:spLocks noGrp="1"/>
          </p:cNvSpPr>
          <p:nvPr>
            <p:ph type="title"/>
          </p:nvPr>
        </p:nvSpPr>
        <p:spPr/>
        <p:txBody>
          <a:bodyPr/>
          <a:lstStyle/>
          <a:p>
            <a:r>
              <a:rPr lang="en-US" dirty="0"/>
              <a:t>RUP</a:t>
            </a:r>
          </a:p>
        </p:txBody>
      </p:sp>
      <p:sp>
        <p:nvSpPr>
          <p:cNvPr id="6" name="Tijdelijke aanduiding voor tekst 5"/>
          <p:cNvSpPr>
            <a:spLocks noGrp="1"/>
          </p:cNvSpPr>
          <p:nvPr>
            <p:ph type="body" idx="1"/>
          </p:nvPr>
        </p:nvSpPr>
        <p:spPr/>
        <p:txBody>
          <a:bodyPr/>
          <a:lstStyle/>
          <a:p>
            <a:r>
              <a:rPr lang="en-US" dirty="0"/>
              <a:t>Essentials of Rational Unified Process</a:t>
            </a:r>
          </a:p>
        </p:txBody>
      </p:sp>
      <p:sp>
        <p:nvSpPr>
          <p:cNvPr id="3" name="Tijdelijke aanduiding voor dianummer 2"/>
          <p:cNvSpPr>
            <a:spLocks noGrp="1"/>
          </p:cNvSpPr>
          <p:nvPr>
            <p:ph type="sldNum" sz="quarter" idx="12"/>
          </p:nvPr>
        </p:nvSpPr>
        <p:spPr/>
        <p:txBody>
          <a:bodyPr/>
          <a:lstStyle/>
          <a:p>
            <a:fld id="{01C8955C-CD5B-48B6-8B6A-03B65A7B649E}" type="slidenum">
              <a:rPr lang="fr-BE" smtClean="0"/>
              <a:pPr/>
              <a:t>162</a:t>
            </a:fld>
            <a:endParaRPr lang="fr-BE" dirty="0"/>
          </a:p>
        </p:txBody>
      </p:sp>
    </p:spTree>
    <p:extLst>
      <p:ext uri="{BB962C8B-B14F-4D97-AF65-F5344CB8AC3E}">
        <p14:creationId xmlns:p14="http://schemas.microsoft.com/office/powerpoint/2010/main" val="30783871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p:txBody>
          <a:bodyPr/>
          <a:lstStyle/>
          <a:p>
            <a:r>
              <a:rPr lang="en-US" dirty="0"/>
              <a:t>UP Organization Along Time</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163</a:t>
            </a:fld>
            <a:endParaRPr lang="fr-BE" dirty="0"/>
          </a:p>
        </p:txBody>
      </p:sp>
      <p:grpSp>
        <p:nvGrpSpPr>
          <p:cNvPr id="2" name="Group 3"/>
          <p:cNvGrpSpPr>
            <a:grpSpLocks/>
          </p:cNvGrpSpPr>
          <p:nvPr/>
        </p:nvGrpSpPr>
        <p:grpSpPr bwMode="auto">
          <a:xfrm>
            <a:off x="4081117" y="1105127"/>
            <a:ext cx="4900613" cy="307975"/>
            <a:chOff x="1665" y="465"/>
            <a:chExt cx="3087" cy="194"/>
          </a:xfrm>
        </p:grpSpPr>
        <p:sp>
          <p:nvSpPr>
            <p:cNvPr id="266246" name="Line 4"/>
            <p:cNvSpPr>
              <a:spLocks noChangeShapeType="1"/>
            </p:cNvSpPr>
            <p:nvPr/>
          </p:nvSpPr>
          <p:spPr bwMode="auto">
            <a:xfrm>
              <a:off x="2016" y="568"/>
              <a:ext cx="2736"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266247" name="Text Box 5"/>
            <p:cNvSpPr txBox="1">
              <a:spLocks noChangeArrowheads="1"/>
            </p:cNvSpPr>
            <p:nvPr/>
          </p:nvSpPr>
          <p:spPr bwMode="auto">
            <a:xfrm>
              <a:off x="1665" y="465"/>
              <a:ext cx="5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400" dirty="0">
                  <a:latin typeface="Arial" pitchFamily="34" charset="0"/>
                </a:rPr>
                <a:t>time</a:t>
              </a:r>
            </a:p>
          </p:txBody>
        </p:sp>
      </p:grpSp>
      <p:graphicFrame>
        <p:nvGraphicFramePr>
          <p:cNvPr id="266243" name="Object 6"/>
          <p:cNvGraphicFramePr>
            <a:graphicFrameLocks noChangeAspect="1"/>
          </p:cNvGraphicFramePr>
          <p:nvPr/>
        </p:nvGraphicFramePr>
        <p:xfrm>
          <a:off x="2514601" y="1342926"/>
          <a:ext cx="7394575" cy="4678363"/>
        </p:xfrm>
        <a:graphic>
          <a:graphicData uri="http://schemas.openxmlformats.org/presentationml/2006/ole">
            <mc:AlternateContent xmlns:mc="http://schemas.openxmlformats.org/markup-compatibility/2006">
              <mc:Choice xmlns:v="urn:schemas-microsoft-com:vml" Requires="v">
                <p:oleObj spid="_x0000_s112701" name="CorelDRAW" r:id="rId4" imgW="7229475" imgH="4572000" progId="CorelDRAW.Graphic.9">
                  <p:embed/>
                </p:oleObj>
              </mc:Choice>
              <mc:Fallback>
                <p:oleObj name="CorelDRAW" r:id="rId4" imgW="7229475" imgH="4572000" progId="CorelDRAW.Graphic.9">
                  <p:embed/>
                  <p:pic>
                    <p:nvPicPr>
                      <p:cNvPr id="266243"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1342926"/>
                        <a:ext cx="7394575"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66244" name="Text Box 7"/>
          <p:cNvSpPr txBox="1">
            <a:spLocks noChangeArrowheads="1"/>
          </p:cNvSpPr>
          <p:nvPr/>
        </p:nvSpPr>
        <p:spPr bwMode="auto">
          <a:xfrm>
            <a:off x="2133600" y="5895975"/>
            <a:ext cx="80772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a:spcBef>
                <a:spcPct val="50000"/>
              </a:spcBef>
            </a:pPr>
            <a:r>
              <a:rPr lang="en-US" sz="1800" dirty="0">
                <a:latin typeface="Arial" pitchFamily="34" charset="0"/>
              </a:rPr>
              <a:t>Organization by phases helps minimize the risks of resource allocation.</a:t>
            </a:r>
          </a:p>
        </p:txBody>
      </p:sp>
    </p:spTree>
    <p:extLst>
      <p:ext uri="{BB962C8B-B14F-4D97-AF65-F5344CB8AC3E}">
        <p14:creationId xmlns:p14="http://schemas.microsoft.com/office/powerpoint/2010/main" val="28919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ChangeArrowheads="1"/>
          </p:cNvSpPr>
          <p:nvPr>
            <p:ph type="title"/>
          </p:nvPr>
        </p:nvSpPr>
        <p:spPr/>
        <p:txBody>
          <a:bodyPr>
            <a:normAutofit/>
          </a:bodyPr>
          <a:lstStyle/>
          <a:p>
            <a:r>
              <a:rPr lang="en-US"/>
              <a:t>Major Milestones: Business Decision Points</a:t>
            </a:r>
          </a:p>
        </p:txBody>
      </p:sp>
      <p:sp>
        <p:nvSpPr>
          <p:cNvPr id="10" name="Tijdelijke aanduiding voor dianummer 9"/>
          <p:cNvSpPr>
            <a:spLocks noGrp="1"/>
          </p:cNvSpPr>
          <p:nvPr>
            <p:ph type="sldNum" sz="quarter" idx="12"/>
          </p:nvPr>
        </p:nvSpPr>
        <p:spPr/>
        <p:txBody>
          <a:bodyPr/>
          <a:lstStyle/>
          <a:p>
            <a:fld id="{01C8955C-CD5B-48B6-8B6A-03B65A7B649E}" type="slidenum">
              <a:rPr lang="fr-BE" smtClean="0"/>
              <a:pPr/>
              <a:t>164</a:t>
            </a:fld>
            <a:endParaRPr lang="fr-BE" dirty="0"/>
          </a:p>
        </p:txBody>
      </p:sp>
      <p:grpSp>
        <p:nvGrpSpPr>
          <p:cNvPr id="2" name="Group 3"/>
          <p:cNvGrpSpPr>
            <a:grpSpLocks/>
          </p:cNvGrpSpPr>
          <p:nvPr/>
        </p:nvGrpSpPr>
        <p:grpSpPr bwMode="auto">
          <a:xfrm>
            <a:off x="3841750" y="1676401"/>
            <a:ext cx="2813050" cy="4518025"/>
            <a:chOff x="1460" y="1056"/>
            <a:chExt cx="1772" cy="2846"/>
          </a:xfrm>
        </p:grpSpPr>
        <p:sp>
          <p:nvSpPr>
            <p:cNvPr id="268322" name="Rectangle 4"/>
            <p:cNvSpPr>
              <a:spLocks noChangeArrowheads="1"/>
            </p:cNvSpPr>
            <p:nvPr/>
          </p:nvSpPr>
          <p:spPr bwMode="auto">
            <a:xfrm>
              <a:off x="1460" y="1056"/>
              <a:ext cx="10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b="1" dirty="0">
                  <a:solidFill>
                    <a:schemeClr val="accent3"/>
                  </a:solidFill>
                  <a:latin typeface="Arial" pitchFamily="34" charset="0"/>
                </a:rPr>
                <a:t>Architecture </a:t>
              </a:r>
            </a:p>
            <a:p>
              <a:pPr eaLnBrk="0" hangingPunct="0"/>
              <a:r>
                <a:rPr lang="en-US" b="1" dirty="0" err="1">
                  <a:solidFill>
                    <a:schemeClr val="accent3"/>
                  </a:solidFill>
                  <a:latin typeface="Arial" pitchFamily="34" charset="0"/>
                </a:rPr>
                <a:t>baselined</a:t>
              </a:r>
              <a:endParaRPr lang="en-US" b="1" dirty="0">
                <a:solidFill>
                  <a:schemeClr val="accent3"/>
                </a:solidFill>
                <a:latin typeface="Arial" pitchFamily="34" charset="0"/>
              </a:endParaRPr>
            </a:p>
          </p:txBody>
        </p:sp>
        <p:sp>
          <p:nvSpPr>
            <p:cNvPr id="268323" name="Line 5"/>
            <p:cNvSpPr>
              <a:spLocks noChangeShapeType="1"/>
            </p:cNvSpPr>
            <p:nvPr/>
          </p:nvSpPr>
          <p:spPr bwMode="auto">
            <a:xfrm>
              <a:off x="2064" y="1488"/>
              <a:ext cx="696" cy="92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68324" name="Text Box 6"/>
            <p:cNvSpPr txBox="1">
              <a:spLocks noChangeArrowheads="1"/>
            </p:cNvSpPr>
            <p:nvPr/>
          </p:nvSpPr>
          <p:spPr bwMode="auto">
            <a:xfrm>
              <a:off x="2228" y="3152"/>
              <a:ext cx="100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a:r>
                <a:rPr lang="en-US" sz="1800" b="1">
                  <a:latin typeface="Arial" pitchFamily="34" charset="0"/>
                </a:rPr>
                <a:t>Lifecycle </a:t>
              </a:r>
            </a:p>
            <a:p>
              <a:pPr algn="ctr"/>
              <a:r>
                <a:rPr lang="en-US" sz="1800" b="1">
                  <a:latin typeface="Arial" pitchFamily="34" charset="0"/>
                </a:rPr>
                <a:t>Architecture </a:t>
              </a:r>
            </a:p>
            <a:p>
              <a:pPr algn="ctr"/>
              <a:r>
                <a:rPr lang="en-US" sz="1800" b="1">
                  <a:latin typeface="Arial" pitchFamily="34" charset="0"/>
                </a:rPr>
                <a:t>Milestone </a:t>
              </a:r>
            </a:p>
            <a:p>
              <a:pPr algn="ctr"/>
              <a:endParaRPr lang="en-US" sz="1800" b="1">
                <a:latin typeface="Arial" pitchFamily="34" charset="0"/>
              </a:endParaRPr>
            </a:p>
          </p:txBody>
        </p:sp>
        <p:sp>
          <p:nvSpPr>
            <p:cNvPr id="268325" name="AutoShape 7"/>
            <p:cNvSpPr>
              <a:spLocks noChangeArrowheads="1"/>
            </p:cNvSpPr>
            <p:nvPr/>
          </p:nvSpPr>
          <p:spPr bwMode="auto">
            <a:xfrm>
              <a:off x="2616" y="2856"/>
              <a:ext cx="240" cy="240"/>
            </a:xfrm>
            <a:prstGeom prst="triangle">
              <a:avLst>
                <a:gd name="adj" fmla="val 50000"/>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p>
              <a:endParaRPr lang="fr-BE"/>
            </a:p>
          </p:txBody>
        </p:sp>
      </p:grpSp>
      <p:grpSp>
        <p:nvGrpSpPr>
          <p:cNvPr id="3" name="Group 8"/>
          <p:cNvGrpSpPr>
            <a:grpSpLocks/>
          </p:cNvGrpSpPr>
          <p:nvPr/>
        </p:nvGrpSpPr>
        <p:grpSpPr bwMode="auto">
          <a:xfrm>
            <a:off x="1981200" y="1981201"/>
            <a:ext cx="2622550" cy="4213225"/>
            <a:chOff x="288" y="1248"/>
            <a:chExt cx="1652" cy="2654"/>
          </a:xfrm>
        </p:grpSpPr>
        <p:sp>
          <p:nvSpPr>
            <p:cNvPr id="268318" name="Rectangle 9"/>
            <p:cNvSpPr>
              <a:spLocks noChangeArrowheads="1"/>
            </p:cNvSpPr>
            <p:nvPr/>
          </p:nvSpPr>
          <p:spPr bwMode="auto">
            <a:xfrm>
              <a:off x="288" y="1248"/>
              <a:ext cx="148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b="1" dirty="0">
                  <a:solidFill>
                    <a:schemeClr val="accent3"/>
                  </a:solidFill>
                  <a:latin typeface="Arial" pitchFamily="34" charset="0"/>
                </a:rPr>
                <a:t>Scope and Business Case agreement</a:t>
              </a:r>
            </a:p>
          </p:txBody>
        </p:sp>
        <p:sp>
          <p:nvSpPr>
            <p:cNvPr id="268319" name="Line 10"/>
            <p:cNvSpPr>
              <a:spLocks noChangeShapeType="1"/>
            </p:cNvSpPr>
            <p:nvPr/>
          </p:nvSpPr>
          <p:spPr bwMode="auto">
            <a:xfrm>
              <a:off x="1104" y="1824"/>
              <a:ext cx="429" cy="567"/>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68320" name="Text Box 11"/>
            <p:cNvSpPr txBox="1">
              <a:spLocks noChangeArrowheads="1"/>
            </p:cNvSpPr>
            <p:nvPr/>
          </p:nvSpPr>
          <p:spPr bwMode="auto">
            <a:xfrm>
              <a:off x="1120" y="3152"/>
              <a:ext cx="82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a:r>
                <a:rPr lang="en-US" sz="1800" b="1">
                  <a:latin typeface="Arial" pitchFamily="34" charset="0"/>
                </a:rPr>
                <a:t>Lifecycle </a:t>
              </a:r>
            </a:p>
            <a:p>
              <a:pPr algn="ctr"/>
              <a:r>
                <a:rPr lang="en-US" sz="1800" b="1">
                  <a:latin typeface="Arial" pitchFamily="34" charset="0"/>
                </a:rPr>
                <a:t>Objective </a:t>
              </a:r>
            </a:p>
            <a:p>
              <a:pPr algn="ctr"/>
              <a:r>
                <a:rPr lang="en-US" sz="1800" b="1">
                  <a:latin typeface="Arial" pitchFamily="34" charset="0"/>
                </a:rPr>
                <a:t>Milestone </a:t>
              </a:r>
            </a:p>
            <a:p>
              <a:pPr algn="ctr"/>
              <a:endParaRPr lang="en-US" sz="1800" b="1">
                <a:latin typeface="Arial" pitchFamily="34" charset="0"/>
              </a:endParaRPr>
            </a:p>
          </p:txBody>
        </p:sp>
        <p:sp>
          <p:nvSpPr>
            <p:cNvPr id="268321" name="AutoShape 12"/>
            <p:cNvSpPr>
              <a:spLocks noChangeArrowheads="1"/>
            </p:cNvSpPr>
            <p:nvPr/>
          </p:nvSpPr>
          <p:spPr bwMode="auto">
            <a:xfrm>
              <a:off x="1416" y="2856"/>
              <a:ext cx="240" cy="240"/>
            </a:xfrm>
            <a:prstGeom prst="triangle">
              <a:avLst>
                <a:gd name="adj" fmla="val 50000"/>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p>
              <a:endParaRPr lang="fr-BE"/>
            </a:p>
          </p:txBody>
        </p:sp>
      </p:grpSp>
      <p:grpSp>
        <p:nvGrpSpPr>
          <p:cNvPr id="4" name="Group 13"/>
          <p:cNvGrpSpPr>
            <a:grpSpLocks/>
          </p:cNvGrpSpPr>
          <p:nvPr/>
        </p:nvGrpSpPr>
        <p:grpSpPr bwMode="auto">
          <a:xfrm>
            <a:off x="5410200" y="1295401"/>
            <a:ext cx="3435350" cy="4899025"/>
            <a:chOff x="2448" y="816"/>
            <a:chExt cx="2164" cy="3086"/>
          </a:xfrm>
        </p:grpSpPr>
        <p:sp>
          <p:nvSpPr>
            <p:cNvPr id="268314" name="Rectangle 14"/>
            <p:cNvSpPr>
              <a:spLocks noChangeArrowheads="1"/>
            </p:cNvSpPr>
            <p:nvPr/>
          </p:nvSpPr>
          <p:spPr bwMode="auto">
            <a:xfrm>
              <a:off x="2448" y="816"/>
              <a:ext cx="17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b="1" dirty="0">
                  <a:solidFill>
                    <a:schemeClr val="accent3"/>
                  </a:solidFill>
                  <a:latin typeface="Arial" pitchFamily="34" charset="0"/>
                </a:rPr>
                <a:t>Product sufficiently mature for customers</a:t>
              </a:r>
            </a:p>
          </p:txBody>
        </p:sp>
        <p:sp>
          <p:nvSpPr>
            <p:cNvPr id="268315" name="Line 15"/>
            <p:cNvSpPr>
              <a:spLocks noChangeShapeType="1"/>
            </p:cNvSpPr>
            <p:nvPr/>
          </p:nvSpPr>
          <p:spPr bwMode="auto">
            <a:xfrm>
              <a:off x="3168" y="1200"/>
              <a:ext cx="816" cy="1208"/>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68316" name="Text Box 16"/>
            <p:cNvSpPr txBox="1">
              <a:spLocks noChangeArrowheads="1"/>
            </p:cNvSpPr>
            <p:nvPr/>
          </p:nvSpPr>
          <p:spPr bwMode="auto">
            <a:xfrm>
              <a:off x="3240" y="3152"/>
              <a:ext cx="137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a:r>
                <a:rPr lang="en-US" sz="1800" b="1" dirty="0">
                  <a:latin typeface="Arial" pitchFamily="34" charset="0"/>
                </a:rPr>
                <a:t>Initial Operational </a:t>
              </a:r>
            </a:p>
            <a:p>
              <a:pPr algn="ctr"/>
              <a:r>
                <a:rPr lang="en-US" sz="1800" b="1" dirty="0">
                  <a:latin typeface="Arial" pitchFamily="34" charset="0"/>
                </a:rPr>
                <a:t>Capability </a:t>
              </a:r>
            </a:p>
            <a:p>
              <a:pPr algn="ctr"/>
              <a:r>
                <a:rPr lang="en-US" sz="1800" b="1" dirty="0">
                  <a:latin typeface="Arial" pitchFamily="34" charset="0"/>
                </a:rPr>
                <a:t>Milestone </a:t>
              </a:r>
            </a:p>
            <a:p>
              <a:pPr algn="ctr"/>
              <a:endParaRPr lang="en-US" sz="1800" b="1" dirty="0">
                <a:latin typeface="Arial" pitchFamily="34" charset="0"/>
              </a:endParaRPr>
            </a:p>
          </p:txBody>
        </p:sp>
        <p:sp>
          <p:nvSpPr>
            <p:cNvPr id="268317" name="AutoShape 17"/>
            <p:cNvSpPr>
              <a:spLocks noChangeArrowheads="1"/>
            </p:cNvSpPr>
            <p:nvPr/>
          </p:nvSpPr>
          <p:spPr bwMode="auto">
            <a:xfrm>
              <a:off x="3816" y="2856"/>
              <a:ext cx="240" cy="240"/>
            </a:xfrm>
            <a:prstGeom prst="triangle">
              <a:avLst>
                <a:gd name="adj" fmla="val 50000"/>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p>
              <a:endParaRPr lang="fr-BE"/>
            </a:p>
          </p:txBody>
        </p:sp>
      </p:grpSp>
      <p:grpSp>
        <p:nvGrpSpPr>
          <p:cNvPr id="5" name="Group 18"/>
          <p:cNvGrpSpPr>
            <a:grpSpLocks/>
          </p:cNvGrpSpPr>
          <p:nvPr/>
        </p:nvGrpSpPr>
        <p:grpSpPr bwMode="auto">
          <a:xfrm>
            <a:off x="8140704" y="1000126"/>
            <a:ext cx="2171701" cy="4645025"/>
            <a:chOff x="4168" y="630"/>
            <a:chExt cx="1368" cy="2926"/>
          </a:xfrm>
        </p:grpSpPr>
        <p:grpSp>
          <p:nvGrpSpPr>
            <p:cNvPr id="268309" name="Group 19"/>
            <p:cNvGrpSpPr>
              <a:grpSpLocks/>
            </p:cNvGrpSpPr>
            <p:nvPr/>
          </p:nvGrpSpPr>
          <p:grpSpPr bwMode="auto">
            <a:xfrm>
              <a:off x="4168" y="630"/>
              <a:ext cx="1016" cy="1770"/>
              <a:chOff x="4168" y="630"/>
              <a:chExt cx="1016" cy="1770"/>
            </a:xfrm>
          </p:grpSpPr>
          <p:sp>
            <p:nvSpPr>
              <p:cNvPr id="268312" name="Rectangle 20"/>
              <p:cNvSpPr>
                <a:spLocks noChangeArrowheads="1"/>
              </p:cNvSpPr>
              <p:nvPr/>
            </p:nvSpPr>
            <p:spPr bwMode="auto">
              <a:xfrm>
                <a:off x="4168" y="630"/>
                <a:ext cx="98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b="1" dirty="0">
                    <a:solidFill>
                      <a:schemeClr val="accent3"/>
                    </a:solidFill>
                    <a:latin typeface="Arial" pitchFamily="34" charset="0"/>
                  </a:rPr>
                  <a:t>Customer </a:t>
                </a:r>
              </a:p>
              <a:p>
                <a:pPr eaLnBrk="0" hangingPunct="0"/>
                <a:r>
                  <a:rPr lang="en-US" b="1" dirty="0">
                    <a:solidFill>
                      <a:schemeClr val="accent3"/>
                    </a:solidFill>
                    <a:latin typeface="Arial" pitchFamily="34" charset="0"/>
                  </a:rPr>
                  <a:t>acceptance</a:t>
                </a:r>
              </a:p>
              <a:p>
                <a:pPr eaLnBrk="0" hangingPunct="0"/>
                <a:r>
                  <a:rPr lang="en-US" b="1" dirty="0">
                    <a:solidFill>
                      <a:schemeClr val="accent3"/>
                    </a:solidFill>
                    <a:latin typeface="Arial" pitchFamily="34" charset="0"/>
                  </a:rPr>
                  <a:t>or end of life</a:t>
                </a:r>
              </a:p>
            </p:txBody>
          </p:sp>
          <p:sp>
            <p:nvSpPr>
              <p:cNvPr id="268313" name="Line 21"/>
              <p:cNvSpPr>
                <a:spLocks noChangeShapeType="1"/>
              </p:cNvSpPr>
              <p:nvPr/>
            </p:nvSpPr>
            <p:spPr bwMode="auto">
              <a:xfrm>
                <a:off x="4576" y="1200"/>
                <a:ext cx="608" cy="12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268310" name="Text Box 22"/>
            <p:cNvSpPr txBox="1">
              <a:spLocks noChangeArrowheads="1"/>
            </p:cNvSpPr>
            <p:nvPr/>
          </p:nvSpPr>
          <p:spPr bwMode="auto">
            <a:xfrm>
              <a:off x="4836" y="3152"/>
              <a:ext cx="7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a:r>
                <a:rPr lang="en-US" sz="1800" b="1">
                  <a:latin typeface="Arial" pitchFamily="34" charset="0"/>
                </a:rPr>
                <a:t>Product </a:t>
              </a:r>
            </a:p>
            <a:p>
              <a:pPr algn="ctr"/>
              <a:r>
                <a:rPr lang="en-US" sz="1800" b="1">
                  <a:latin typeface="Arial" pitchFamily="34" charset="0"/>
                </a:rPr>
                <a:t>Release</a:t>
              </a:r>
            </a:p>
          </p:txBody>
        </p:sp>
        <p:sp>
          <p:nvSpPr>
            <p:cNvPr id="268311" name="AutoShape 23"/>
            <p:cNvSpPr>
              <a:spLocks noChangeArrowheads="1"/>
            </p:cNvSpPr>
            <p:nvPr/>
          </p:nvSpPr>
          <p:spPr bwMode="auto">
            <a:xfrm>
              <a:off x="5056" y="2856"/>
              <a:ext cx="240" cy="240"/>
            </a:xfrm>
            <a:prstGeom prst="triangle">
              <a:avLst>
                <a:gd name="adj" fmla="val 50000"/>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anchor="ctr"/>
            <a:lstStyle/>
            <a:p>
              <a:endParaRPr lang="fr-BE"/>
            </a:p>
          </p:txBody>
        </p:sp>
      </p:grpSp>
      <p:sp>
        <p:nvSpPr>
          <p:cNvPr id="268295" name="AutoShape 36"/>
          <p:cNvSpPr>
            <a:spLocks noChangeArrowheads="1"/>
          </p:cNvSpPr>
          <p:nvPr/>
        </p:nvSpPr>
        <p:spPr bwMode="auto">
          <a:xfrm>
            <a:off x="1585914" y="5945189"/>
            <a:ext cx="242887" cy="29368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7020 h 21600"/>
              <a:gd name="T14" fmla="*/ 18338 w 21600"/>
              <a:gd name="T15" fmla="*/ 14580 h 21600"/>
            </a:gdLst>
            <a:ahLst/>
            <a:cxnLst>
              <a:cxn ang="T8">
                <a:pos x="T0" y="T1"/>
              </a:cxn>
              <a:cxn ang="T9">
                <a:pos x="T2" y="T3"/>
              </a:cxn>
              <a:cxn ang="T10">
                <a:pos x="T4" y="T5"/>
              </a:cxn>
              <a:cxn ang="T11">
                <a:pos x="T6" y="T7"/>
              </a:cxn>
            </a:cxnLst>
            <a:rect l="T12" t="T13" r="T14" b="T15"/>
            <a:pathLst>
              <a:path w="21600" h="21600">
                <a:moveTo>
                  <a:pt x="12279" y="0"/>
                </a:moveTo>
                <a:lnTo>
                  <a:pt x="12279" y="7020"/>
                </a:lnTo>
                <a:lnTo>
                  <a:pt x="3375" y="7020"/>
                </a:lnTo>
                <a:lnTo>
                  <a:pt x="3375" y="14580"/>
                </a:lnTo>
                <a:lnTo>
                  <a:pt x="12279" y="14580"/>
                </a:lnTo>
                <a:lnTo>
                  <a:pt x="12279" y="21600"/>
                </a:lnTo>
                <a:lnTo>
                  <a:pt x="21600" y="10800"/>
                </a:lnTo>
                <a:lnTo>
                  <a:pt x="12279" y="0"/>
                </a:lnTo>
                <a:close/>
              </a:path>
              <a:path w="21600" h="21600">
                <a:moveTo>
                  <a:pt x="1350" y="7020"/>
                </a:moveTo>
                <a:lnTo>
                  <a:pt x="1350" y="14580"/>
                </a:lnTo>
                <a:lnTo>
                  <a:pt x="2700" y="14580"/>
                </a:lnTo>
                <a:lnTo>
                  <a:pt x="2700" y="7020"/>
                </a:lnTo>
                <a:lnTo>
                  <a:pt x="1350" y="7020"/>
                </a:lnTo>
                <a:close/>
              </a:path>
              <a:path w="21600" h="21600">
                <a:moveTo>
                  <a:pt x="0" y="7020"/>
                </a:moveTo>
                <a:lnTo>
                  <a:pt x="0" y="14580"/>
                </a:lnTo>
                <a:lnTo>
                  <a:pt x="675" y="14580"/>
                </a:lnTo>
                <a:lnTo>
                  <a:pt x="675" y="7020"/>
                </a:lnTo>
                <a:lnTo>
                  <a:pt x="0" y="7020"/>
                </a:lnTo>
                <a:close/>
              </a:path>
            </a:pathLst>
          </a:custGeom>
          <a:solidFill>
            <a:srgbClr val="3366CC"/>
          </a:solidFill>
          <a:ln>
            <a:noFill/>
          </a:ln>
          <a:effectLst>
            <a:prstShdw prst="shdw17" dist="17961" dir="2700000">
              <a:srgbClr val="1F3D7A">
                <a:alpha val="74997"/>
              </a:srgbClr>
            </a:prstShdw>
          </a:effectLst>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p>
            <a:endParaRPr lang="en-US"/>
          </a:p>
        </p:txBody>
      </p:sp>
      <p:sp useBgFill="1">
        <p:nvSpPr>
          <p:cNvPr id="1203237" name="Rectangle 37"/>
          <p:cNvSpPr>
            <a:spLocks noChangeArrowheads="1"/>
          </p:cNvSpPr>
          <p:nvPr/>
        </p:nvSpPr>
        <p:spPr bwMode="white">
          <a:xfrm>
            <a:off x="1524000" y="5867400"/>
            <a:ext cx="381000" cy="528638"/>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p>
            <a:endParaRPr lang="fr-BE"/>
          </a:p>
        </p:txBody>
      </p:sp>
      <p:grpSp>
        <p:nvGrpSpPr>
          <p:cNvPr id="39" name="Group 24"/>
          <p:cNvGrpSpPr>
            <a:grpSpLocks/>
          </p:cNvGrpSpPr>
          <p:nvPr/>
        </p:nvGrpSpPr>
        <p:grpSpPr bwMode="auto">
          <a:xfrm>
            <a:off x="1919536" y="3861049"/>
            <a:ext cx="8013700" cy="1039813"/>
            <a:chOff x="240" y="2400"/>
            <a:chExt cx="5048" cy="655"/>
          </a:xfrm>
        </p:grpSpPr>
        <p:grpSp>
          <p:nvGrpSpPr>
            <p:cNvPr id="40" name="Group 25"/>
            <p:cNvGrpSpPr>
              <a:grpSpLocks/>
            </p:cNvGrpSpPr>
            <p:nvPr/>
          </p:nvGrpSpPr>
          <p:grpSpPr bwMode="auto">
            <a:xfrm>
              <a:off x="280" y="2400"/>
              <a:ext cx="4907" cy="358"/>
              <a:chOff x="421" y="1514"/>
              <a:chExt cx="4907" cy="358"/>
            </a:xfrm>
          </p:grpSpPr>
          <p:sp>
            <p:nvSpPr>
              <p:cNvPr id="43" name="Rectangle 26"/>
              <p:cNvSpPr>
                <a:spLocks noChangeArrowheads="1"/>
              </p:cNvSpPr>
              <p:nvPr/>
            </p:nvSpPr>
            <p:spPr bwMode="blackGray">
              <a:xfrm>
                <a:off x="421" y="1514"/>
                <a:ext cx="4907" cy="3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fr-BE"/>
              </a:p>
            </p:txBody>
          </p:sp>
          <p:sp>
            <p:nvSpPr>
              <p:cNvPr id="44" name="Line 27"/>
              <p:cNvSpPr>
                <a:spLocks noChangeShapeType="1"/>
              </p:cNvSpPr>
              <p:nvPr/>
            </p:nvSpPr>
            <p:spPr bwMode="auto">
              <a:xfrm flipH="1" flipV="1">
                <a:off x="4080" y="1525"/>
                <a:ext cx="0" cy="33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 name="Rectangle 28"/>
              <p:cNvSpPr>
                <a:spLocks noChangeArrowheads="1"/>
              </p:cNvSpPr>
              <p:nvPr/>
            </p:nvSpPr>
            <p:spPr bwMode="auto">
              <a:xfrm>
                <a:off x="720" y="1587"/>
                <a:ext cx="641" cy="214"/>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1600" dirty="0">
                    <a:solidFill>
                      <a:schemeClr val="bg1"/>
                    </a:solidFill>
                    <a:latin typeface="Arial" pitchFamily="34" charset="0"/>
                    <a:cs typeface="Arial" pitchFamily="34" charset="0"/>
                  </a:rPr>
                  <a:t>Inception</a:t>
                </a:r>
              </a:p>
            </p:txBody>
          </p:sp>
          <p:sp>
            <p:nvSpPr>
              <p:cNvPr id="46" name="Rectangle 29"/>
              <p:cNvSpPr>
                <a:spLocks noChangeArrowheads="1"/>
              </p:cNvSpPr>
              <p:nvPr/>
            </p:nvSpPr>
            <p:spPr bwMode="auto">
              <a:xfrm>
                <a:off x="1872" y="1587"/>
                <a:ext cx="769" cy="214"/>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1600">
                    <a:solidFill>
                      <a:schemeClr val="bg1"/>
                    </a:solidFill>
                    <a:latin typeface="Arial" pitchFamily="34" charset="0"/>
                    <a:cs typeface="Arial" pitchFamily="34" charset="0"/>
                  </a:rPr>
                  <a:t>Elaboration</a:t>
                </a:r>
                <a:endParaRPr lang="en-US" sz="1400">
                  <a:solidFill>
                    <a:schemeClr val="bg1"/>
                  </a:solidFill>
                  <a:latin typeface="Arial" pitchFamily="34" charset="0"/>
                  <a:cs typeface="Arial" pitchFamily="34" charset="0"/>
                </a:endParaRPr>
              </a:p>
            </p:txBody>
          </p:sp>
          <p:sp>
            <p:nvSpPr>
              <p:cNvPr id="47" name="Rectangle 30"/>
              <p:cNvSpPr>
                <a:spLocks noChangeArrowheads="1"/>
              </p:cNvSpPr>
              <p:nvPr/>
            </p:nvSpPr>
            <p:spPr bwMode="auto">
              <a:xfrm>
                <a:off x="3024" y="1587"/>
                <a:ext cx="842" cy="214"/>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1600">
                    <a:solidFill>
                      <a:schemeClr val="bg1"/>
                    </a:solidFill>
                    <a:latin typeface="Arial" pitchFamily="34" charset="0"/>
                    <a:cs typeface="Arial" pitchFamily="34" charset="0"/>
                  </a:rPr>
                  <a:t>Construction</a:t>
                </a:r>
                <a:endParaRPr lang="en-US" sz="1400">
                  <a:solidFill>
                    <a:schemeClr val="bg1"/>
                  </a:solidFill>
                  <a:latin typeface="Arial" pitchFamily="34" charset="0"/>
                  <a:cs typeface="Arial" pitchFamily="34" charset="0"/>
                </a:endParaRPr>
              </a:p>
            </p:txBody>
          </p:sp>
          <p:sp>
            <p:nvSpPr>
              <p:cNvPr id="48" name="Rectangle 31"/>
              <p:cNvSpPr>
                <a:spLocks noChangeArrowheads="1"/>
              </p:cNvSpPr>
              <p:nvPr/>
            </p:nvSpPr>
            <p:spPr bwMode="auto">
              <a:xfrm>
                <a:off x="4368" y="1587"/>
                <a:ext cx="679" cy="214"/>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sz="1600">
                    <a:solidFill>
                      <a:schemeClr val="bg1"/>
                    </a:solidFill>
                    <a:latin typeface="Arial" pitchFamily="34" charset="0"/>
                    <a:cs typeface="Arial" pitchFamily="34" charset="0"/>
                  </a:rPr>
                  <a:t>Transition</a:t>
                </a:r>
                <a:endParaRPr lang="en-US" sz="1400">
                  <a:solidFill>
                    <a:schemeClr val="bg1"/>
                  </a:solidFill>
                  <a:latin typeface="Arial" pitchFamily="34" charset="0"/>
                  <a:cs typeface="Arial" pitchFamily="34" charset="0"/>
                </a:endParaRPr>
              </a:p>
            </p:txBody>
          </p:sp>
          <p:sp>
            <p:nvSpPr>
              <p:cNvPr id="49" name="Line 32"/>
              <p:cNvSpPr>
                <a:spLocks noChangeShapeType="1"/>
              </p:cNvSpPr>
              <p:nvPr/>
            </p:nvSpPr>
            <p:spPr bwMode="auto">
              <a:xfrm flipH="1" flipV="1">
                <a:off x="2880" y="1525"/>
                <a:ext cx="0" cy="33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0" name="Line 33"/>
              <p:cNvSpPr>
                <a:spLocks noChangeShapeType="1"/>
              </p:cNvSpPr>
              <p:nvPr/>
            </p:nvSpPr>
            <p:spPr bwMode="auto">
              <a:xfrm flipH="1" flipV="1">
                <a:off x="1680" y="1525"/>
                <a:ext cx="0" cy="33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1" name="Line 34"/>
            <p:cNvSpPr>
              <a:spLocks noChangeShapeType="1"/>
            </p:cNvSpPr>
            <p:nvPr/>
          </p:nvSpPr>
          <p:spPr bwMode="auto">
            <a:xfrm>
              <a:off x="272" y="2832"/>
              <a:ext cx="5016"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2" name="Rectangle 35"/>
            <p:cNvSpPr>
              <a:spLocks noChangeArrowheads="1"/>
            </p:cNvSpPr>
            <p:nvPr/>
          </p:nvSpPr>
          <p:spPr bwMode="auto">
            <a:xfrm>
              <a:off x="240" y="2824"/>
              <a:ext cx="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i="1">
                  <a:latin typeface="Helvetica" pitchFamily="34" charset="0"/>
                </a:rPr>
                <a:t>time</a:t>
              </a:r>
            </a:p>
          </p:txBody>
        </p:sp>
      </p:grpSp>
    </p:spTree>
    <p:extLst>
      <p:ext uri="{BB962C8B-B14F-4D97-AF65-F5344CB8AC3E}">
        <p14:creationId xmlns:p14="http://schemas.microsoft.com/office/powerpoint/2010/main" val="3849267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03237"/>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10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00"/>
                            </p:stCondLst>
                            <p:childTnLst>
                              <p:par>
                                <p:cTn id="18" presetID="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2000"/>
                            </p:stCondLst>
                            <p:childTnLst>
                              <p:par>
                                <p:cTn id="23" presetID="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r>
              <a:rPr lang="en-US"/>
              <a:t>Inception Phase: Objectives</a:t>
            </a:r>
          </a:p>
        </p:txBody>
      </p:sp>
      <p:sp>
        <p:nvSpPr>
          <p:cNvPr id="270338" name="Rectangle 3"/>
          <p:cNvSpPr>
            <a:spLocks noGrp="1" noChangeArrowheads="1"/>
          </p:cNvSpPr>
          <p:nvPr>
            <p:ph type="body" idx="1"/>
          </p:nvPr>
        </p:nvSpPr>
        <p:spPr/>
        <p:txBody>
          <a:bodyPr/>
          <a:lstStyle/>
          <a:p>
            <a:r>
              <a:rPr lang="en-US" dirty="0"/>
              <a:t>Establish project scope and boundary conditions</a:t>
            </a:r>
          </a:p>
          <a:p>
            <a:r>
              <a:rPr lang="en-US" dirty="0"/>
              <a:t>Determine the use cases and primary scenarios that will drive the major design trade-offs </a:t>
            </a:r>
          </a:p>
          <a:p>
            <a:r>
              <a:rPr lang="en-US" dirty="0"/>
              <a:t>Demonstrate a candidate architecture against some of the primary scenarios</a:t>
            </a:r>
          </a:p>
          <a:p>
            <a:r>
              <a:rPr lang="en-US" dirty="0"/>
              <a:t>Estimate the overall cost and schedule</a:t>
            </a:r>
          </a:p>
          <a:p>
            <a:r>
              <a:rPr lang="en-US" dirty="0"/>
              <a:t>Identify potential risks (the sources of unpredictability)</a:t>
            </a:r>
          </a:p>
          <a:p>
            <a:r>
              <a:rPr lang="en-US" dirty="0"/>
              <a:t>Prepare the supporting environment for the project</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165</a:t>
            </a:fld>
            <a:endParaRPr lang="fr-BE" dirty="0"/>
          </a:p>
        </p:txBody>
      </p:sp>
    </p:spTree>
    <p:extLst>
      <p:ext uri="{BB962C8B-B14F-4D97-AF65-F5344CB8AC3E}">
        <p14:creationId xmlns:p14="http://schemas.microsoft.com/office/powerpoint/2010/main" val="204986287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r>
              <a:rPr lang="en-US"/>
              <a:t>Inception Phase: Evaluation Criteria</a:t>
            </a:r>
          </a:p>
        </p:txBody>
      </p:sp>
      <p:sp>
        <p:nvSpPr>
          <p:cNvPr id="272386" name="Rectangle 3"/>
          <p:cNvSpPr>
            <a:spLocks noGrp="1" noChangeArrowheads="1"/>
          </p:cNvSpPr>
          <p:nvPr>
            <p:ph idx="1"/>
          </p:nvPr>
        </p:nvSpPr>
        <p:spPr>
          <a:xfrm>
            <a:off x="1981200" y="1556792"/>
            <a:ext cx="8229600" cy="4176464"/>
          </a:xfrm>
        </p:spPr>
        <p:txBody>
          <a:bodyPr>
            <a:normAutofit/>
          </a:bodyPr>
          <a:lstStyle/>
          <a:p>
            <a:r>
              <a:rPr lang="en-US" dirty="0"/>
              <a:t>Stakeholder concurrence on scope definition and cost/schedule estimates </a:t>
            </a:r>
          </a:p>
          <a:p>
            <a:r>
              <a:rPr lang="en-US" dirty="0"/>
              <a:t>Agreement that the right set of requirements has been captured and that there is a shared understanding of these requirements</a:t>
            </a:r>
          </a:p>
          <a:p>
            <a:r>
              <a:rPr lang="en-US" dirty="0"/>
              <a:t>Agreement that the cost/schedule estimates, priorities, risks, and development process are appropriate</a:t>
            </a:r>
          </a:p>
          <a:p>
            <a:r>
              <a:rPr lang="en-US" dirty="0"/>
              <a:t>All risks have been identified and a mitigation strategy exists for each</a:t>
            </a:r>
          </a:p>
          <a:p>
            <a:pPr lvl="1"/>
            <a:endParaRPr lang="en-US" dirty="0"/>
          </a:p>
        </p:txBody>
      </p:sp>
      <p:sp>
        <p:nvSpPr>
          <p:cNvPr id="7" name="Tijdelijke aanduiding voor dianummer 6"/>
          <p:cNvSpPr>
            <a:spLocks noGrp="1"/>
          </p:cNvSpPr>
          <p:nvPr>
            <p:ph type="sldNum" sz="quarter" idx="12"/>
          </p:nvPr>
        </p:nvSpPr>
        <p:spPr/>
        <p:txBody>
          <a:bodyPr/>
          <a:lstStyle/>
          <a:p>
            <a:fld id="{01C8955C-CD5B-48B6-8B6A-03B65A7B649E}" type="slidenum">
              <a:rPr lang="fr-BE" smtClean="0"/>
              <a:pPr/>
              <a:t>166</a:t>
            </a:fld>
            <a:endParaRPr lang="fr-BE" dirty="0"/>
          </a:p>
        </p:txBody>
      </p:sp>
      <p:graphicFrame>
        <p:nvGraphicFramePr>
          <p:cNvPr id="2" name="Diagram 1"/>
          <p:cNvGraphicFramePr/>
          <p:nvPr/>
        </p:nvGraphicFramePr>
        <p:xfrm>
          <a:off x="3048000" y="18448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6735039"/>
      </p:ext>
    </p:extLst>
  </p:cSld>
  <p:clrMapOvr>
    <a:masterClrMapping/>
  </p:clrMapOvr>
  <p:transition>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ChangeArrowheads="1"/>
          </p:cNvSpPr>
          <p:nvPr>
            <p:ph type="title"/>
          </p:nvPr>
        </p:nvSpPr>
        <p:spPr/>
        <p:txBody>
          <a:bodyPr/>
          <a:lstStyle/>
          <a:p>
            <a:r>
              <a:rPr lang="en-US"/>
              <a:t>Elaboration Phase: Objectives</a:t>
            </a:r>
          </a:p>
        </p:txBody>
      </p:sp>
      <p:sp>
        <p:nvSpPr>
          <p:cNvPr id="274434" name="Rectangle 3"/>
          <p:cNvSpPr>
            <a:spLocks noGrp="1" noChangeArrowheads="1"/>
          </p:cNvSpPr>
          <p:nvPr>
            <p:ph type="body" idx="1"/>
          </p:nvPr>
        </p:nvSpPr>
        <p:spPr/>
        <p:txBody>
          <a:bodyPr/>
          <a:lstStyle/>
          <a:p>
            <a:r>
              <a:rPr lang="en-US" dirty="0"/>
              <a:t>Define, validate and baseline the architecture as rapidly as is practical</a:t>
            </a:r>
          </a:p>
          <a:p>
            <a:r>
              <a:rPr lang="en-US" dirty="0"/>
              <a:t>Baseline the vision</a:t>
            </a:r>
          </a:p>
          <a:p>
            <a:r>
              <a:rPr lang="en-US" dirty="0"/>
              <a:t>Refine support environment</a:t>
            </a:r>
          </a:p>
          <a:p>
            <a:r>
              <a:rPr lang="en-US" dirty="0"/>
              <a:t>Baseline a detailed plan for the Construction phase</a:t>
            </a:r>
          </a:p>
          <a:p>
            <a:r>
              <a:rPr lang="en-US" dirty="0"/>
              <a:t>Demonstrate that the baseline architecture will support the vision at a reasonable cost in a reasonable period of time</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167</a:t>
            </a:fld>
            <a:endParaRPr lang="fr-BE" dirty="0"/>
          </a:p>
        </p:txBody>
      </p:sp>
    </p:spTree>
    <p:extLst>
      <p:ext uri="{BB962C8B-B14F-4D97-AF65-F5344CB8AC3E}">
        <p14:creationId xmlns:p14="http://schemas.microsoft.com/office/powerpoint/2010/main" val="1449702166"/>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ChangeArrowheads="1"/>
          </p:cNvSpPr>
          <p:nvPr>
            <p:ph type="title"/>
          </p:nvPr>
        </p:nvSpPr>
        <p:spPr/>
        <p:txBody>
          <a:bodyPr/>
          <a:lstStyle/>
          <a:p>
            <a:r>
              <a:rPr lang="en-US"/>
              <a:t>Elaboration Phase: Evaluation Criteria</a:t>
            </a:r>
          </a:p>
        </p:txBody>
      </p:sp>
      <p:sp>
        <p:nvSpPr>
          <p:cNvPr id="9" name="Tijdelijke aanduiding voor inhoud 8"/>
          <p:cNvSpPr>
            <a:spLocks noGrp="1"/>
          </p:cNvSpPr>
          <p:nvPr>
            <p:ph idx="1"/>
          </p:nvPr>
        </p:nvSpPr>
        <p:spPr>
          <a:xfrm>
            <a:off x="1981200" y="1412776"/>
            <a:ext cx="8229600" cy="4176464"/>
          </a:xfrm>
        </p:spPr>
        <p:txBody>
          <a:bodyPr>
            <a:normAutofit fontScale="92500" lnSpcReduction="10000"/>
          </a:bodyPr>
          <a:lstStyle/>
          <a:p>
            <a:r>
              <a:rPr lang="en-US" dirty="0"/>
              <a:t>Product Vision and requirements are stable. </a:t>
            </a:r>
          </a:p>
          <a:p>
            <a:r>
              <a:rPr lang="en-US" dirty="0"/>
              <a:t>Architecture is stable. </a:t>
            </a:r>
          </a:p>
          <a:p>
            <a:r>
              <a:rPr lang="en-US" dirty="0"/>
              <a:t>Key test and evaluation approaches are proven; major risk elements have been addressed and resolved. </a:t>
            </a:r>
          </a:p>
          <a:p>
            <a:r>
              <a:rPr lang="en-US" dirty="0"/>
              <a:t>Iteration plans for Construction phase are of sufficient detail and fidelity to allow work to proceed, and are supported by credible estimates. </a:t>
            </a:r>
          </a:p>
          <a:p>
            <a:r>
              <a:rPr lang="en-US" dirty="0"/>
              <a:t>All stakeholders agree that current vision can be met if the current plan is executed to develop the complete system, in the context of the current architecture. </a:t>
            </a:r>
          </a:p>
          <a:p>
            <a:r>
              <a:rPr lang="en-US" dirty="0"/>
              <a:t>Actual resource expenditures versus planned expenditures are acceptable</a:t>
            </a:r>
          </a:p>
          <a:p>
            <a:endParaRPr lang="en-US" dirty="0"/>
          </a:p>
          <a:p>
            <a:endParaRPr lang="nl-BE" dirty="0"/>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168</a:t>
            </a:fld>
            <a:endParaRPr lang="fr-BE" dirty="0"/>
          </a:p>
        </p:txBody>
      </p:sp>
      <p:grpSp>
        <p:nvGrpSpPr>
          <p:cNvPr id="5" name="Groep 4"/>
          <p:cNvGrpSpPr/>
          <p:nvPr/>
        </p:nvGrpSpPr>
        <p:grpSpPr>
          <a:xfrm>
            <a:off x="3048000" y="5373216"/>
            <a:ext cx="6096000" cy="576072"/>
            <a:chOff x="0" y="3487928"/>
            <a:chExt cx="6096000" cy="576072"/>
          </a:xfrm>
        </p:grpSpPr>
        <p:sp>
          <p:nvSpPr>
            <p:cNvPr id="7" name="Rechthoek 6"/>
            <p:cNvSpPr/>
            <p:nvPr/>
          </p:nvSpPr>
          <p:spPr>
            <a:xfrm rot="10800000" flipV="1">
              <a:off x="0" y="3487928"/>
              <a:ext cx="6096000" cy="576072"/>
            </a:xfrm>
            <a:prstGeom prst="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 name="Rechthoek 7"/>
            <p:cNvSpPr/>
            <p:nvPr/>
          </p:nvSpPr>
          <p:spPr>
            <a:xfrm>
              <a:off x="0" y="3487928"/>
              <a:ext cx="6096000" cy="576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r>
                <a:rPr lang="en-US" sz="2600" b="1" dirty="0"/>
                <a:t>Milestone: </a:t>
              </a:r>
              <a:r>
                <a:rPr lang="en-US" sz="2800" b="1" dirty="0"/>
                <a:t>Lifecycle Architecture (LCA)</a:t>
              </a:r>
            </a:p>
          </p:txBody>
        </p:sp>
      </p:grpSp>
    </p:spTree>
    <p:extLst>
      <p:ext uri="{BB962C8B-B14F-4D97-AF65-F5344CB8AC3E}">
        <p14:creationId xmlns:p14="http://schemas.microsoft.com/office/powerpoint/2010/main" val="105218065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ChangeArrowheads="1"/>
          </p:cNvSpPr>
          <p:nvPr>
            <p:ph type="title"/>
          </p:nvPr>
        </p:nvSpPr>
        <p:spPr/>
        <p:txBody>
          <a:bodyPr/>
          <a:lstStyle/>
          <a:p>
            <a:r>
              <a:rPr lang="en-US"/>
              <a:t>Construction Phase: Objectives</a:t>
            </a:r>
          </a:p>
        </p:txBody>
      </p:sp>
      <p:sp>
        <p:nvSpPr>
          <p:cNvPr id="278530" name="Rectangle 3"/>
          <p:cNvSpPr>
            <a:spLocks noGrp="1" noChangeArrowheads="1"/>
          </p:cNvSpPr>
          <p:nvPr>
            <p:ph type="body" idx="1"/>
          </p:nvPr>
        </p:nvSpPr>
        <p:spPr/>
        <p:txBody>
          <a:bodyPr/>
          <a:lstStyle/>
          <a:p>
            <a:r>
              <a:rPr lang="en-US"/>
              <a:t>Complete the software product for transition to production</a:t>
            </a:r>
          </a:p>
          <a:p>
            <a:r>
              <a:rPr lang="en-US"/>
              <a:t>Minimize development costs by optimizing resources and avoiding unnecessary scrap and rework</a:t>
            </a:r>
          </a:p>
          <a:p>
            <a:r>
              <a:rPr lang="en-US"/>
              <a:t>Achieve adequate quality as rapidly as is practical </a:t>
            </a:r>
          </a:p>
          <a:p>
            <a:r>
              <a:rPr lang="en-US"/>
              <a:t>Achieve useful versions (alpha, beta, and other test releases) as rapidly as possible </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169</a:t>
            </a:fld>
            <a:endParaRPr lang="fr-BE" dirty="0"/>
          </a:p>
        </p:txBody>
      </p:sp>
    </p:spTree>
    <p:extLst>
      <p:ext uri="{BB962C8B-B14F-4D97-AF65-F5344CB8AC3E}">
        <p14:creationId xmlns:p14="http://schemas.microsoft.com/office/powerpoint/2010/main" val="35242231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AGILE SOFTWARE DEVELOPMENT TARGETS...</a:t>
            </a:r>
            <a:endParaRPr lang="en-GB" dirty="0"/>
          </a:p>
        </p:txBody>
      </p:sp>
      <p:sp>
        <p:nvSpPr>
          <p:cNvPr id="3" name="Inhaltsplatzhalter 2"/>
          <p:cNvSpPr>
            <a:spLocks noGrp="1"/>
          </p:cNvSpPr>
          <p:nvPr>
            <p:ph sz="half" idx="1"/>
          </p:nvPr>
        </p:nvSpPr>
        <p:spPr>
          <a:xfrm>
            <a:off x="838200" y="1825625"/>
            <a:ext cx="4375068" cy="4351338"/>
          </a:xfrm>
        </p:spPr>
        <p:txBody>
          <a:bodyPr>
            <a:normAutofit/>
          </a:bodyPr>
          <a:lstStyle/>
          <a:p>
            <a:pPr marL="0" indent="0">
              <a:buNone/>
            </a:pPr>
            <a:r>
              <a:rPr lang="en-US" sz="3200" b="1" dirty="0"/>
              <a:t>When to use Agile software development..</a:t>
            </a:r>
          </a:p>
        </p:txBody>
      </p:sp>
      <p:sp>
        <p:nvSpPr>
          <p:cNvPr id="5" name="Inhaltsplatzhalter 4"/>
          <p:cNvSpPr>
            <a:spLocks noGrp="1"/>
          </p:cNvSpPr>
          <p:nvPr>
            <p:ph sz="half" idx="2"/>
          </p:nvPr>
        </p:nvSpPr>
        <p:spPr/>
        <p:txBody>
          <a:bodyPr>
            <a:normAutofit/>
          </a:bodyPr>
          <a:lstStyle/>
          <a:p>
            <a:pPr marL="0" indent="0">
              <a:buNone/>
            </a:pPr>
            <a:r>
              <a:rPr lang="en-US" sz="2000" b="1" dirty="0">
                <a:solidFill>
                  <a:srgbClr val="C00000"/>
                </a:solidFill>
              </a:rPr>
              <a:t>Agile software development mainly targets complex systems and projects </a:t>
            </a:r>
          </a:p>
          <a:p>
            <a:pPr marL="0" indent="0">
              <a:buNone/>
            </a:pPr>
            <a:r>
              <a:rPr lang="en-US" sz="2000" dirty="0"/>
              <a:t>... with dynamic, non- deterministic and non-linear characteristics, </a:t>
            </a:r>
          </a:p>
          <a:p>
            <a:pPr marL="0" indent="0">
              <a:buNone/>
            </a:pPr>
            <a:r>
              <a:rPr lang="en-US" sz="2000" dirty="0"/>
              <a:t>... where accurate estimates, stable plans, and predictions are often hard to get in early stages— </a:t>
            </a:r>
          </a:p>
          <a:p>
            <a:pPr marL="0" indent="0">
              <a:buNone/>
            </a:pPr>
            <a:r>
              <a:rPr lang="en-US" sz="2000" dirty="0"/>
              <a:t>... where  big up-front designs and arrangements would probably cause a lot of waste, i.e., are not economically sound</a:t>
            </a:r>
          </a:p>
        </p:txBody>
      </p:sp>
      <p:cxnSp>
        <p:nvCxnSpPr>
          <p:cNvPr id="7" name="Gerader Verbinder 6"/>
          <p:cNvCxnSpPr/>
          <p:nvPr/>
        </p:nvCxnSpPr>
        <p:spPr>
          <a:xfrm>
            <a:off x="5486401" y="1825625"/>
            <a:ext cx="23750" cy="3838905"/>
          </a:xfrm>
          <a:prstGeom prst="line">
            <a:avLst/>
          </a:prstGeom>
          <a:ln w="38100">
            <a:solidFill>
              <a:srgbClr val="C0392B"/>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1884366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ChangeArrowheads="1"/>
          </p:cNvSpPr>
          <p:nvPr>
            <p:ph type="title"/>
          </p:nvPr>
        </p:nvSpPr>
        <p:spPr/>
        <p:txBody>
          <a:bodyPr/>
          <a:lstStyle/>
          <a:p>
            <a:r>
              <a:rPr lang="en-US"/>
              <a:t>Construction Phase: Evaluation Criteria</a:t>
            </a:r>
          </a:p>
        </p:txBody>
      </p:sp>
      <p:sp>
        <p:nvSpPr>
          <p:cNvPr id="9" name="Tijdelijke aanduiding voor inhoud 8"/>
          <p:cNvSpPr>
            <a:spLocks noGrp="1"/>
          </p:cNvSpPr>
          <p:nvPr>
            <p:ph idx="1"/>
          </p:nvPr>
        </p:nvSpPr>
        <p:spPr/>
        <p:txBody>
          <a:bodyPr>
            <a:normAutofit/>
          </a:bodyPr>
          <a:lstStyle/>
          <a:p>
            <a:r>
              <a:rPr lang="en-US" dirty="0"/>
              <a:t>The evaluation criteria for the Construction phase involve the answers to these questions:</a:t>
            </a:r>
          </a:p>
          <a:p>
            <a:endParaRPr lang="en-US" dirty="0"/>
          </a:p>
          <a:p>
            <a:r>
              <a:rPr lang="en-US" dirty="0"/>
              <a:t>Is this product release stable and mature enough to be deployed in the user community? </a:t>
            </a:r>
          </a:p>
          <a:p>
            <a:r>
              <a:rPr lang="en-US" dirty="0"/>
              <a:t>Are all the stakeholders ready for the product’s transition into the user community? </a:t>
            </a:r>
          </a:p>
          <a:p>
            <a:r>
              <a:rPr lang="en-US" dirty="0"/>
              <a:t>Are actual resource expenditures versus planned still acceptable? </a:t>
            </a:r>
          </a:p>
          <a:p>
            <a:endParaRPr lang="en-US" dirty="0"/>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170</a:t>
            </a:fld>
            <a:endParaRPr lang="fr-BE" dirty="0"/>
          </a:p>
        </p:txBody>
      </p:sp>
      <p:grpSp>
        <p:nvGrpSpPr>
          <p:cNvPr id="5" name="Groep 4"/>
          <p:cNvGrpSpPr/>
          <p:nvPr/>
        </p:nvGrpSpPr>
        <p:grpSpPr>
          <a:xfrm>
            <a:off x="2411760" y="5589232"/>
            <a:ext cx="7368480" cy="576072"/>
            <a:chOff x="0" y="3487928"/>
            <a:chExt cx="6096000" cy="576072"/>
          </a:xfrm>
        </p:grpSpPr>
        <p:sp>
          <p:nvSpPr>
            <p:cNvPr id="7" name="Rechthoek 6"/>
            <p:cNvSpPr/>
            <p:nvPr/>
          </p:nvSpPr>
          <p:spPr>
            <a:xfrm rot="10800000" flipV="1">
              <a:off x="0" y="3487928"/>
              <a:ext cx="6096000" cy="576072"/>
            </a:xfrm>
            <a:prstGeom prst="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 name="Rechthoek 7"/>
            <p:cNvSpPr/>
            <p:nvPr/>
          </p:nvSpPr>
          <p:spPr>
            <a:xfrm>
              <a:off x="0" y="3487928"/>
              <a:ext cx="6096000" cy="576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r>
                <a:rPr lang="en-US" sz="2800" b="1" dirty="0"/>
                <a:t>Milestone: Initial Operational Capability (IOC)</a:t>
              </a:r>
            </a:p>
          </p:txBody>
        </p:sp>
      </p:grpSp>
    </p:spTree>
    <p:extLst>
      <p:ext uri="{BB962C8B-B14F-4D97-AF65-F5344CB8AC3E}">
        <p14:creationId xmlns:p14="http://schemas.microsoft.com/office/powerpoint/2010/main" val="162372328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2"/>
          <p:cNvSpPr>
            <a:spLocks noGrp="1" noChangeArrowheads="1"/>
          </p:cNvSpPr>
          <p:nvPr>
            <p:ph type="title"/>
          </p:nvPr>
        </p:nvSpPr>
        <p:spPr/>
        <p:txBody>
          <a:bodyPr/>
          <a:lstStyle/>
          <a:p>
            <a:r>
              <a:rPr lang="en-US"/>
              <a:t>Transition Phase: Objectives</a:t>
            </a:r>
          </a:p>
        </p:txBody>
      </p:sp>
      <p:sp>
        <p:nvSpPr>
          <p:cNvPr id="282626" name="Rectangle 3"/>
          <p:cNvSpPr>
            <a:spLocks noGrp="1" noChangeArrowheads="1"/>
          </p:cNvSpPr>
          <p:nvPr>
            <p:ph type="body" idx="1"/>
          </p:nvPr>
        </p:nvSpPr>
        <p:spPr/>
        <p:txBody>
          <a:bodyPr/>
          <a:lstStyle/>
          <a:p>
            <a:r>
              <a:rPr lang="en-US"/>
              <a:t>Achieve user self-supportability </a:t>
            </a:r>
          </a:p>
          <a:p>
            <a:r>
              <a:rPr lang="en-US"/>
              <a:t>Achieve stakeholder concurrence that deployment baselines are complete and consistent with the evaluation criteria of the vision</a:t>
            </a:r>
          </a:p>
          <a:p>
            <a:r>
              <a:rPr lang="en-US"/>
              <a:t>Achieve final product baseline in a rapid and cost-effective manner </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171</a:t>
            </a:fld>
            <a:endParaRPr lang="fr-BE" dirty="0"/>
          </a:p>
        </p:txBody>
      </p:sp>
    </p:spTree>
    <p:extLst>
      <p:ext uri="{BB962C8B-B14F-4D97-AF65-F5344CB8AC3E}">
        <p14:creationId xmlns:p14="http://schemas.microsoft.com/office/powerpoint/2010/main" val="339911822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3" name="Rectangle 2"/>
          <p:cNvSpPr>
            <a:spLocks noGrp="1" noChangeArrowheads="1"/>
          </p:cNvSpPr>
          <p:nvPr>
            <p:ph type="title"/>
          </p:nvPr>
        </p:nvSpPr>
        <p:spPr/>
        <p:txBody>
          <a:bodyPr/>
          <a:lstStyle/>
          <a:p>
            <a:r>
              <a:rPr lang="en-US"/>
              <a:t>Transition Phase: Evaluation Criteria</a:t>
            </a:r>
          </a:p>
        </p:txBody>
      </p:sp>
      <p:sp>
        <p:nvSpPr>
          <p:cNvPr id="9" name="Tijdelijke aanduiding voor inhoud 8"/>
          <p:cNvSpPr>
            <a:spLocks noGrp="1"/>
          </p:cNvSpPr>
          <p:nvPr>
            <p:ph idx="1"/>
          </p:nvPr>
        </p:nvSpPr>
        <p:spPr/>
        <p:txBody>
          <a:bodyPr/>
          <a:lstStyle/>
          <a:p>
            <a:r>
              <a:rPr lang="en-US" dirty="0"/>
              <a:t>The primary evaluation criteria for the Transition phase involve the answers to these questions:</a:t>
            </a:r>
          </a:p>
          <a:p>
            <a:endParaRPr lang="en-US" dirty="0"/>
          </a:p>
          <a:p>
            <a:r>
              <a:rPr lang="en-US" dirty="0"/>
              <a:t>Is the user satisfied? </a:t>
            </a:r>
          </a:p>
          <a:p>
            <a:r>
              <a:rPr lang="en-US" dirty="0"/>
              <a:t>Are actual resources expenditures versus planned expenditures acceptable? </a:t>
            </a:r>
          </a:p>
          <a:p>
            <a:pPr marL="0" indent="0">
              <a:buNone/>
            </a:pPr>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172</a:t>
            </a:fld>
            <a:endParaRPr lang="fr-BE" dirty="0"/>
          </a:p>
        </p:txBody>
      </p:sp>
      <p:grpSp>
        <p:nvGrpSpPr>
          <p:cNvPr id="5" name="Groep 4"/>
          <p:cNvGrpSpPr/>
          <p:nvPr/>
        </p:nvGrpSpPr>
        <p:grpSpPr>
          <a:xfrm>
            <a:off x="3317776" y="5589232"/>
            <a:ext cx="5556448" cy="576072"/>
            <a:chOff x="0" y="3487928"/>
            <a:chExt cx="6096000" cy="576072"/>
          </a:xfrm>
        </p:grpSpPr>
        <p:sp>
          <p:nvSpPr>
            <p:cNvPr id="7" name="Rechthoek 6"/>
            <p:cNvSpPr/>
            <p:nvPr/>
          </p:nvSpPr>
          <p:spPr>
            <a:xfrm rot="10800000" flipV="1">
              <a:off x="0" y="3487928"/>
              <a:ext cx="6096000" cy="576072"/>
            </a:xfrm>
            <a:prstGeom prst="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 name="Rechthoek 7"/>
            <p:cNvSpPr/>
            <p:nvPr/>
          </p:nvSpPr>
          <p:spPr>
            <a:xfrm>
              <a:off x="0" y="3487928"/>
              <a:ext cx="6096000" cy="576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r>
                <a:rPr lang="en-US" sz="2800" b="1" dirty="0"/>
                <a:t>Milestone: Product release (“GA”)</a:t>
              </a:r>
            </a:p>
          </p:txBody>
        </p:sp>
      </p:grpSp>
    </p:spTree>
    <p:extLst>
      <p:ext uri="{BB962C8B-B14F-4D97-AF65-F5344CB8AC3E}">
        <p14:creationId xmlns:p14="http://schemas.microsoft.com/office/powerpoint/2010/main" val="1273126901"/>
      </p:ext>
    </p:extLst>
  </p:cSld>
  <p:clrMapOvr>
    <a:masterClrMapping/>
  </p:clrMapOvr>
  <p:transition>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2"/>
          <p:cNvSpPr>
            <a:spLocks noGrp="1" noChangeArrowheads="1"/>
          </p:cNvSpPr>
          <p:nvPr>
            <p:ph type="title"/>
          </p:nvPr>
        </p:nvSpPr>
        <p:spPr/>
        <p:txBody>
          <a:bodyPr/>
          <a:lstStyle/>
          <a:p>
            <a:r>
              <a:rPr lang="en-US" dirty="0"/>
              <a:t>Disciplines</a:t>
            </a:r>
          </a:p>
        </p:txBody>
      </p:sp>
      <p:sp>
        <p:nvSpPr>
          <p:cNvPr id="415746" name="Rectangle 3"/>
          <p:cNvSpPr>
            <a:spLocks noGrp="1" noChangeArrowheads="1"/>
          </p:cNvSpPr>
          <p:nvPr>
            <p:ph type="body" idx="1"/>
          </p:nvPr>
        </p:nvSpPr>
        <p:spPr/>
        <p:txBody>
          <a:bodyPr>
            <a:normAutofit lnSpcReduction="10000"/>
          </a:bodyPr>
          <a:lstStyle/>
          <a:p>
            <a:r>
              <a:rPr lang="en-US" dirty="0"/>
              <a:t>Be introduced to the content of RUP and its application by investigating:</a:t>
            </a:r>
          </a:p>
          <a:p>
            <a:pPr lvl="1"/>
            <a:r>
              <a:rPr lang="en-US" dirty="0"/>
              <a:t>UP disciplines</a:t>
            </a:r>
          </a:p>
          <a:p>
            <a:pPr lvl="2"/>
            <a:r>
              <a:rPr lang="en-US" dirty="0"/>
              <a:t>Requirements</a:t>
            </a:r>
          </a:p>
          <a:p>
            <a:pPr lvl="2"/>
            <a:r>
              <a:rPr lang="en-US" dirty="0"/>
              <a:t>Business Modeling</a:t>
            </a:r>
          </a:p>
          <a:p>
            <a:pPr lvl="2"/>
            <a:r>
              <a:rPr lang="en-US" dirty="0"/>
              <a:t>Configuration &amp; Change Management</a:t>
            </a:r>
          </a:p>
          <a:p>
            <a:pPr lvl="2"/>
            <a:r>
              <a:rPr lang="en-US" dirty="0"/>
              <a:t>Environment</a:t>
            </a:r>
          </a:p>
          <a:p>
            <a:pPr lvl="2"/>
            <a:r>
              <a:rPr lang="en-US" dirty="0"/>
              <a:t>Project Management</a:t>
            </a:r>
          </a:p>
          <a:p>
            <a:pPr lvl="2"/>
            <a:r>
              <a:rPr lang="en-US" dirty="0"/>
              <a:t>Analysis &amp; Design</a:t>
            </a:r>
          </a:p>
          <a:p>
            <a:pPr lvl="2"/>
            <a:r>
              <a:rPr lang="en-US" dirty="0"/>
              <a:t>Implementation</a:t>
            </a:r>
          </a:p>
          <a:p>
            <a:pPr lvl="2"/>
            <a:r>
              <a:rPr lang="en-US" dirty="0"/>
              <a:t>Test</a:t>
            </a:r>
          </a:p>
          <a:p>
            <a:pPr lvl="2"/>
            <a:r>
              <a:rPr lang="en-US" dirty="0"/>
              <a:t>Deployment</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173</a:t>
            </a:fld>
            <a:endParaRPr lang="fr-BE" dirty="0"/>
          </a:p>
        </p:txBody>
      </p:sp>
    </p:spTree>
    <p:extLst>
      <p:ext uri="{BB962C8B-B14F-4D97-AF65-F5344CB8AC3E}">
        <p14:creationId xmlns:p14="http://schemas.microsoft.com/office/powerpoint/2010/main" val="74637907"/>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2"/>
          <p:cNvSpPr>
            <a:spLocks noGrp="1" noChangeArrowheads="1"/>
          </p:cNvSpPr>
          <p:nvPr>
            <p:ph type="title"/>
          </p:nvPr>
        </p:nvSpPr>
        <p:spPr/>
        <p:txBody>
          <a:bodyPr>
            <a:normAutofit/>
          </a:bodyPr>
          <a:lstStyle/>
          <a:p>
            <a:r>
              <a:rPr lang="en-US" dirty="0"/>
              <a:t>Review: UP Organization Based on Content</a:t>
            </a:r>
          </a:p>
        </p:txBody>
      </p:sp>
      <p:sp>
        <p:nvSpPr>
          <p:cNvPr id="417794" name="Rectangle 3"/>
          <p:cNvSpPr>
            <a:spLocks noGrp="1" noChangeArrowheads="1"/>
          </p:cNvSpPr>
          <p:nvPr>
            <p:ph type="body" idx="1"/>
          </p:nvPr>
        </p:nvSpPr>
        <p:spPr/>
        <p:txBody>
          <a:bodyPr/>
          <a:lstStyle/>
          <a:p>
            <a:r>
              <a:rPr lang="en-US" dirty="0"/>
              <a:t>UP content is organized into disciplines.</a:t>
            </a:r>
          </a:p>
          <a:p>
            <a:r>
              <a:rPr lang="en-US" dirty="0"/>
              <a:t>Discipline: a collection of activities that are all related to a major “area of concern.”</a:t>
            </a:r>
          </a:p>
          <a:p>
            <a:endParaRPr lang="en-US" dirty="0"/>
          </a:p>
          <a:p>
            <a:pPr lvl="1"/>
            <a:endParaRPr lang="en-US" dirty="0"/>
          </a:p>
          <a:p>
            <a:pPr lvl="1"/>
            <a:endParaRPr lang="en-US" dirty="0"/>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174</a:t>
            </a:fld>
            <a:endParaRPr lang="fr-BE" dirty="0"/>
          </a:p>
        </p:txBody>
      </p:sp>
      <p:graphicFrame>
        <p:nvGraphicFramePr>
          <p:cNvPr id="2" name="Diagram 1"/>
          <p:cNvGraphicFramePr/>
          <p:nvPr/>
        </p:nvGraphicFramePr>
        <p:xfrm>
          <a:off x="3935760" y="3140968"/>
          <a:ext cx="4248472" cy="2695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803222"/>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2"/>
          <p:cNvSpPr>
            <a:spLocks noGrp="1" noChangeArrowheads="1"/>
          </p:cNvSpPr>
          <p:nvPr>
            <p:ph type="title"/>
          </p:nvPr>
        </p:nvSpPr>
        <p:spPr/>
        <p:txBody>
          <a:bodyPr/>
          <a:lstStyle/>
          <a:p>
            <a:r>
              <a:rPr lang="en-US" dirty="0"/>
              <a:t>UP Disciplines</a:t>
            </a:r>
          </a:p>
        </p:txBody>
      </p:sp>
      <p:sp>
        <p:nvSpPr>
          <p:cNvPr id="4" name="Tijdelijke aanduiding voor dianummer 3"/>
          <p:cNvSpPr>
            <a:spLocks noGrp="1"/>
          </p:cNvSpPr>
          <p:nvPr>
            <p:ph type="sldNum" sz="quarter" idx="12"/>
          </p:nvPr>
        </p:nvSpPr>
        <p:spPr/>
        <p:txBody>
          <a:bodyPr/>
          <a:lstStyle/>
          <a:p>
            <a:fld id="{01C8955C-CD5B-48B6-8B6A-03B65A7B649E}" type="slidenum">
              <a:rPr lang="fr-BE" smtClean="0"/>
              <a:pPr/>
              <a:t>175</a:t>
            </a:fld>
            <a:endParaRPr lang="fr-BE" dirty="0"/>
          </a:p>
        </p:txBody>
      </p:sp>
      <p:graphicFrame>
        <p:nvGraphicFramePr>
          <p:cNvPr id="419842" name="Object 3"/>
          <p:cNvGraphicFramePr>
            <a:graphicFrameLocks noChangeAspect="1"/>
          </p:cNvGraphicFramePr>
          <p:nvPr/>
        </p:nvGraphicFramePr>
        <p:xfrm>
          <a:off x="1600200" y="1124744"/>
          <a:ext cx="7069138" cy="4471988"/>
        </p:xfrm>
        <a:graphic>
          <a:graphicData uri="http://schemas.openxmlformats.org/presentationml/2006/ole">
            <mc:AlternateContent xmlns:mc="http://schemas.openxmlformats.org/markup-compatibility/2006">
              <mc:Choice xmlns:v="urn:schemas-microsoft-com:vml" Requires="v">
                <p:oleObj spid="_x0000_s117814" name="CorelDRAW" r:id="rId4" imgW="7229475" imgH="4572000" progId="CorelDRAW.Graphic.9">
                  <p:embed/>
                </p:oleObj>
              </mc:Choice>
              <mc:Fallback>
                <p:oleObj name="CorelDRAW" r:id="rId4" imgW="7229475" imgH="4572000" progId="CorelDRAW.Graphic.9">
                  <p:embed/>
                  <p:pic>
                    <p:nvPicPr>
                      <p:cNvPr id="4198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124744"/>
                        <a:ext cx="7069138" cy="44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3813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0" y="2924175"/>
            <a:ext cx="3875088" cy="34178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 name="Diagram 1"/>
          <p:cNvGraphicFramePr/>
          <p:nvPr/>
        </p:nvGraphicFramePr>
        <p:xfrm>
          <a:off x="3456384" y="260536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33646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1381382"/>
                                        </p:tgtEl>
                                        <p:attrNameLst>
                                          <p:attrName>style.visibility</p:attrName>
                                        </p:attrNameLst>
                                      </p:cBhvr>
                                      <p:to>
                                        <p:strVal val="visible"/>
                                      </p:to>
                                    </p:set>
                                    <p:animEffect transition="in" filter="dissolve">
                                      <p:cBhvr>
                                        <p:cTn id="7" dur="500"/>
                                        <p:tgtEl>
                                          <p:spTgt spid="138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2"/>
          <p:cNvSpPr>
            <a:spLocks noGrp="1" noChangeArrowheads="1"/>
          </p:cNvSpPr>
          <p:nvPr>
            <p:ph type="title"/>
          </p:nvPr>
        </p:nvSpPr>
        <p:spPr/>
        <p:txBody>
          <a:bodyPr/>
          <a:lstStyle/>
          <a:p>
            <a:r>
              <a:rPr lang="en-US"/>
              <a:t>Requirements Discipline</a:t>
            </a:r>
          </a:p>
        </p:txBody>
      </p:sp>
      <p:sp>
        <p:nvSpPr>
          <p:cNvPr id="421890" name="Rectangle 3"/>
          <p:cNvSpPr>
            <a:spLocks noGrp="1" noChangeArrowheads="1"/>
          </p:cNvSpPr>
          <p:nvPr>
            <p:ph type="body" idx="1"/>
          </p:nvPr>
        </p:nvSpPr>
        <p:spPr/>
        <p:txBody>
          <a:bodyPr>
            <a:normAutofit lnSpcReduction="10000"/>
          </a:bodyPr>
          <a:lstStyle/>
          <a:p>
            <a:r>
              <a:rPr lang="en-US"/>
              <a:t>Purpose</a:t>
            </a:r>
          </a:p>
          <a:p>
            <a:r>
              <a:rPr lang="en-US"/>
              <a:t>Establish and maintain agreement with the customers and other stakeholders on what the system should do</a:t>
            </a:r>
          </a:p>
          <a:p>
            <a:r>
              <a:rPr lang="en-US"/>
              <a:t>Provide system developers with a better understanding of the system requirements </a:t>
            </a:r>
          </a:p>
          <a:p>
            <a:r>
              <a:rPr lang="en-US"/>
              <a:t>Define the boundaries of (delimit) the system </a:t>
            </a:r>
          </a:p>
          <a:p>
            <a:r>
              <a:rPr lang="en-US"/>
              <a:t>Provide a basis for planning the technical contents of iterations</a:t>
            </a:r>
          </a:p>
          <a:p>
            <a:r>
              <a:rPr lang="en-US"/>
              <a:t>Provide a basis for estimating cost and time to develop the system</a:t>
            </a:r>
          </a:p>
          <a:p>
            <a:r>
              <a:rPr lang="en-US"/>
              <a:t>Define a user-interface for the system, focusing on the needs and goals of the users</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176</a:t>
            </a:fld>
            <a:endParaRPr lang="fr-BE" dirty="0"/>
          </a:p>
        </p:txBody>
      </p:sp>
    </p:spTree>
    <p:extLst>
      <p:ext uri="{BB962C8B-B14F-4D97-AF65-F5344CB8AC3E}">
        <p14:creationId xmlns:p14="http://schemas.microsoft.com/office/powerpoint/2010/main" val="110736067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Rectangle 2"/>
          <p:cNvSpPr>
            <a:spLocks noGrp="1" noChangeArrowheads="1"/>
          </p:cNvSpPr>
          <p:nvPr>
            <p:ph type="title"/>
          </p:nvPr>
        </p:nvSpPr>
        <p:spPr/>
        <p:txBody>
          <a:bodyPr/>
          <a:lstStyle/>
          <a:p>
            <a:r>
              <a:rPr lang="en-US"/>
              <a:t>Business Modeling Discipline</a:t>
            </a:r>
          </a:p>
        </p:txBody>
      </p:sp>
      <p:sp>
        <p:nvSpPr>
          <p:cNvPr id="436226" name="Rectangle 3"/>
          <p:cNvSpPr>
            <a:spLocks noGrp="1" noChangeArrowheads="1"/>
          </p:cNvSpPr>
          <p:nvPr>
            <p:ph type="body" idx="1"/>
          </p:nvPr>
        </p:nvSpPr>
        <p:spPr/>
        <p:txBody>
          <a:bodyPr>
            <a:normAutofit/>
          </a:bodyPr>
          <a:lstStyle/>
          <a:p>
            <a:r>
              <a:rPr lang="en-US"/>
              <a:t>Purpose</a:t>
            </a:r>
          </a:p>
          <a:p>
            <a:pPr lvl="1"/>
            <a:r>
              <a:rPr lang="en-US"/>
              <a:t>Understand problems in target organization and identify potential improvements</a:t>
            </a:r>
          </a:p>
          <a:p>
            <a:pPr lvl="1"/>
            <a:r>
              <a:rPr lang="en-US"/>
              <a:t>Ensure customer and end user have common understanding of target organization</a:t>
            </a:r>
          </a:p>
          <a:p>
            <a:pPr lvl="1"/>
            <a:r>
              <a:rPr lang="en-US"/>
              <a:t>Derive system requirements to support target organization</a:t>
            </a:r>
          </a:p>
          <a:p>
            <a:pPr lvl="1"/>
            <a:r>
              <a:rPr lang="en-US"/>
              <a:t>Understand structure and dynamics of organization in which system is to be deployed</a:t>
            </a:r>
          </a:p>
          <a:p>
            <a:r>
              <a:rPr lang="en-US"/>
              <a:t>This discipline uses an approach very similar to that of system development</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177</a:t>
            </a:fld>
            <a:endParaRPr lang="fr-BE" dirty="0"/>
          </a:p>
        </p:txBody>
      </p:sp>
    </p:spTree>
    <p:extLst>
      <p:ext uri="{BB962C8B-B14F-4D97-AF65-F5344CB8AC3E}">
        <p14:creationId xmlns:p14="http://schemas.microsoft.com/office/powerpoint/2010/main" val="458055370"/>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2"/>
          <p:cNvSpPr>
            <a:spLocks noGrp="1" noChangeArrowheads="1"/>
          </p:cNvSpPr>
          <p:nvPr>
            <p:ph type="title"/>
          </p:nvPr>
        </p:nvSpPr>
        <p:spPr/>
        <p:txBody>
          <a:bodyPr>
            <a:normAutofit/>
          </a:bodyPr>
          <a:lstStyle/>
          <a:p>
            <a:r>
              <a:rPr lang="en-US" sz="2800" dirty="0"/>
              <a:t>Configuration &amp; Change Management Discipline</a:t>
            </a:r>
          </a:p>
        </p:txBody>
      </p:sp>
      <p:sp>
        <p:nvSpPr>
          <p:cNvPr id="4" name="Tijdelijke aanduiding voor dianummer 3"/>
          <p:cNvSpPr>
            <a:spLocks noGrp="1"/>
          </p:cNvSpPr>
          <p:nvPr>
            <p:ph type="sldNum" sz="quarter" idx="12"/>
          </p:nvPr>
        </p:nvSpPr>
        <p:spPr/>
        <p:txBody>
          <a:bodyPr/>
          <a:lstStyle/>
          <a:p>
            <a:fld id="{01C8955C-CD5B-48B6-8B6A-03B65A7B649E}" type="slidenum">
              <a:rPr lang="fr-BE" smtClean="0"/>
              <a:pPr/>
              <a:t>178</a:t>
            </a:fld>
            <a:endParaRPr lang="fr-BE" dirty="0"/>
          </a:p>
        </p:txBody>
      </p:sp>
      <p:pic>
        <p:nvPicPr>
          <p:cNvPr id="440328" name="Picture 5" descr="co_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1" y="1489076"/>
            <a:ext cx="6149975" cy="4549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0323" name="Text Box 6"/>
          <p:cNvSpPr txBox="1">
            <a:spLocks noChangeArrowheads="1"/>
          </p:cNvSpPr>
          <p:nvPr/>
        </p:nvSpPr>
        <p:spPr bwMode="auto">
          <a:xfrm>
            <a:off x="2324100" y="1244600"/>
            <a:ext cx="4813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fontAlgn="t">
              <a:spcBef>
                <a:spcPct val="50000"/>
              </a:spcBef>
            </a:pPr>
            <a:endParaRPr lang="en-US" sz="1000">
              <a:latin typeface="Arial" pitchFamily="34" charset="0"/>
            </a:endParaRPr>
          </a:p>
          <a:p>
            <a:pPr>
              <a:spcBef>
                <a:spcPct val="50000"/>
              </a:spcBef>
            </a:pPr>
            <a:endParaRPr lang="en-US" sz="1000">
              <a:latin typeface="Arial" pitchFamily="34" charset="0"/>
            </a:endParaRPr>
          </a:p>
        </p:txBody>
      </p:sp>
      <p:graphicFrame>
        <p:nvGraphicFramePr>
          <p:cNvPr id="2" name="Diagram 1"/>
          <p:cNvGraphicFramePr/>
          <p:nvPr/>
        </p:nvGraphicFramePr>
        <p:xfrm>
          <a:off x="7176120" y="4005064"/>
          <a:ext cx="2975992" cy="1887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62866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2"/>
          <p:cNvSpPr>
            <a:spLocks noGrp="1" noChangeArrowheads="1"/>
          </p:cNvSpPr>
          <p:nvPr>
            <p:ph type="title"/>
          </p:nvPr>
        </p:nvSpPr>
        <p:spPr/>
        <p:txBody>
          <a:bodyPr/>
          <a:lstStyle/>
          <a:p>
            <a:r>
              <a:rPr lang="en-US"/>
              <a:t>Environment Discipline</a:t>
            </a:r>
          </a:p>
        </p:txBody>
      </p:sp>
      <p:sp>
        <p:nvSpPr>
          <p:cNvPr id="444418" name="Rectangle 3"/>
          <p:cNvSpPr>
            <a:spLocks noGrp="1" noChangeArrowheads="1"/>
          </p:cNvSpPr>
          <p:nvPr>
            <p:ph type="body" idx="1"/>
          </p:nvPr>
        </p:nvSpPr>
        <p:spPr/>
        <p:txBody>
          <a:bodyPr/>
          <a:lstStyle/>
          <a:p>
            <a:r>
              <a:rPr lang="en-US"/>
              <a:t>Purpose: Focuses on the activities necessary to configure the process for a project. Defines what improvements are realistic under the project</a:t>
            </a:r>
            <a:r>
              <a:rPr lang="ja-JP" altLang="en-US"/>
              <a:t>’</a:t>
            </a:r>
            <a:r>
              <a:rPr lang="en-US" altLang="ja-JP"/>
              <a:t>s circumstances:</a:t>
            </a:r>
          </a:p>
          <a:p>
            <a:pPr lvl="2"/>
            <a:r>
              <a:rPr lang="en-US"/>
              <a:t>Current process</a:t>
            </a:r>
          </a:p>
          <a:p>
            <a:pPr lvl="2"/>
            <a:r>
              <a:rPr lang="en-US"/>
              <a:t>Current tools</a:t>
            </a:r>
          </a:p>
          <a:p>
            <a:pPr lvl="2"/>
            <a:r>
              <a:rPr lang="en-US"/>
              <a:t>Current staff skills and capabilities for change</a:t>
            </a:r>
          </a:p>
          <a:p>
            <a:pPr lvl="2"/>
            <a:r>
              <a:rPr lang="en-US"/>
              <a:t>Current problems and possible improvement objectives</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179</a:t>
            </a:fld>
            <a:endParaRPr lang="fr-BE" dirty="0"/>
          </a:p>
        </p:txBody>
      </p:sp>
    </p:spTree>
    <p:extLst>
      <p:ext uri="{BB962C8B-B14F-4D97-AF65-F5344CB8AC3E}">
        <p14:creationId xmlns:p14="http://schemas.microsoft.com/office/powerpoint/2010/main" val="227059348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AGILE MANIFESTO</a:t>
            </a:r>
            <a:endParaRPr lang="en-GB" dirty="0"/>
          </a:p>
        </p:txBody>
      </p:sp>
      <p:sp>
        <p:nvSpPr>
          <p:cNvPr id="3" name="Inhaltsplatzhalter 2"/>
          <p:cNvSpPr>
            <a:spLocks noGrp="1"/>
          </p:cNvSpPr>
          <p:nvPr>
            <p:ph idx="1"/>
          </p:nvPr>
        </p:nvSpPr>
        <p:spPr/>
        <p:txBody>
          <a:bodyPr>
            <a:normAutofit fontScale="92500" lnSpcReduction="10000"/>
          </a:bodyPr>
          <a:lstStyle/>
          <a:p>
            <a:pPr marL="0" indent="0">
              <a:buNone/>
            </a:pPr>
            <a:r>
              <a:rPr lang="en-US" i="1" dirty="0"/>
              <a:t>Agile Manifesto </a:t>
            </a:r>
            <a:r>
              <a:rPr lang="hr-HR" i="1" dirty="0"/>
              <a:t>is at</a:t>
            </a:r>
            <a:r>
              <a:rPr lang="en-US" i="1" dirty="0"/>
              <a:t> the heart of any agile implementation… </a:t>
            </a:r>
          </a:p>
          <a:p>
            <a:pPr marL="0" indent="0">
              <a:buNone/>
            </a:pPr>
            <a:endParaRPr lang="en-US" dirty="0"/>
          </a:p>
          <a:p>
            <a:pPr marL="0" indent="0">
              <a:buNone/>
            </a:pPr>
            <a:r>
              <a:rPr lang="en-US" dirty="0"/>
              <a:t>We are uncovering better ways of developing software by doing it and helping others do it. Through this work we have come to value:</a:t>
            </a:r>
          </a:p>
          <a:p>
            <a:pPr marL="0" indent="0">
              <a:buNone/>
            </a:pPr>
            <a:endParaRPr lang="en-US" dirty="0"/>
          </a:p>
          <a:p>
            <a:r>
              <a:rPr lang="en-US" b="1" dirty="0">
                <a:solidFill>
                  <a:srgbClr val="C00000"/>
                </a:solidFill>
              </a:rPr>
              <a:t>Individuals and interactions</a:t>
            </a:r>
            <a:r>
              <a:rPr lang="en-US" b="1" dirty="0"/>
              <a:t> </a:t>
            </a:r>
            <a:r>
              <a:rPr lang="en-US" dirty="0"/>
              <a:t>over Process and tools </a:t>
            </a:r>
          </a:p>
          <a:p>
            <a:r>
              <a:rPr lang="en-US" b="1" dirty="0">
                <a:solidFill>
                  <a:srgbClr val="C00000"/>
                </a:solidFill>
              </a:rPr>
              <a:t>Working software </a:t>
            </a:r>
            <a:r>
              <a:rPr lang="en-US" dirty="0"/>
              <a:t>over Comprehensive documentation </a:t>
            </a:r>
          </a:p>
          <a:p>
            <a:r>
              <a:rPr lang="en-US" b="1" dirty="0">
                <a:solidFill>
                  <a:srgbClr val="C00000"/>
                </a:solidFill>
              </a:rPr>
              <a:t>Customer collaboration </a:t>
            </a:r>
            <a:r>
              <a:rPr lang="en-US" dirty="0"/>
              <a:t>over Contract negotiation  </a:t>
            </a:r>
          </a:p>
          <a:p>
            <a:r>
              <a:rPr lang="en-US" b="1" dirty="0">
                <a:solidFill>
                  <a:srgbClr val="C00000"/>
                </a:solidFill>
              </a:rPr>
              <a:t>Responding to change </a:t>
            </a:r>
            <a:r>
              <a:rPr lang="en-US" dirty="0"/>
              <a:t>over Following a plan </a:t>
            </a:r>
          </a:p>
          <a:p>
            <a:pPr marL="0" indent="0">
              <a:buNone/>
            </a:pPr>
            <a:endParaRPr lang="en-US" dirty="0"/>
          </a:p>
          <a:p>
            <a:pPr marL="0" indent="0">
              <a:buNone/>
            </a:pPr>
            <a:r>
              <a:rPr lang="en-US" dirty="0"/>
              <a:t>That is, while there is value in the items on the right, we value the items on the left more.</a:t>
            </a:r>
          </a:p>
          <a:p>
            <a:pPr marL="0" indent="0">
              <a:buNone/>
            </a:pPr>
            <a:endParaRPr lang="en-US" dirty="0"/>
          </a:p>
          <a:p>
            <a:pPr marL="0" indent="0">
              <a:buNone/>
            </a:pPr>
            <a:endParaRPr lang="en-US"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18726935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2"/>
          <p:cNvSpPr>
            <a:spLocks noGrp="1" noChangeArrowheads="1"/>
          </p:cNvSpPr>
          <p:nvPr>
            <p:ph type="title"/>
          </p:nvPr>
        </p:nvSpPr>
        <p:spPr/>
        <p:txBody>
          <a:bodyPr/>
          <a:lstStyle/>
          <a:p>
            <a:r>
              <a:rPr lang="en-US"/>
              <a:t>Project Management Discipline</a:t>
            </a:r>
          </a:p>
        </p:txBody>
      </p:sp>
      <p:sp>
        <p:nvSpPr>
          <p:cNvPr id="448514" name="Rectangle 3"/>
          <p:cNvSpPr>
            <a:spLocks noGrp="1" noChangeArrowheads="1"/>
          </p:cNvSpPr>
          <p:nvPr>
            <p:ph type="body" idx="1"/>
          </p:nvPr>
        </p:nvSpPr>
        <p:spPr/>
        <p:txBody>
          <a:bodyPr>
            <a:normAutofit lnSpcReduction="10000"/>
          </a:bodyPr>
          <a:lstStyle/>
          <a:p>
            <a:r>
              <a:rPr lang="en-US" dirty="0"/>
              <a:t>Purpose:</a:t>
            </a:r>
          </a:p>
          <a:p>
            <a:r>
              <a:rPr lang="en-US" dirty="0"/>
              <a:t>Provide a framework for managing software-intensive projects. </a:t>
            </a:r>
          </a:p>
          <a:p>
            <a:r>
              <a:rPr lang="en-US" dirty="0"/>
              <a:t>Provide practical guidelines for planning, staffing, executing, and monitoring projects. </a:t>
            </a:r>
          </a:p>
          <a:p>
            <a:r>
              <a:rPr lang="en-US" dirty="0"/>
              <a:t>Provide a framework for managing risk. </a:t>
            </a:r>
          </a:p>
          <a:p>
            <a:r>
              <a:rPr lang="en-US" dirty="0"/>
              <a:t>Main artifacts are:</a:t>
            </a:r>
          </a:p>
          <a:p>
            <a:r>
              <a:rPr lang="en-US" dirty="0"/>
              <a:t>Project Plan </a:t>
            </a:r>
          </a:p>
          <a:p>
            <a:r>
              <a:rPr lang="en-US" dirty="0"/>
              <a:t>Risk Management Plan</a:t>
            </a:r>
          </a:p>
          <a:p>
            <a:r>
              <a:rPr lang="en-US" dirty="0"/>
              <a:t>Business Case</a:t>
            </a:r>
          </a:p>
          <a:p>
            <a:r>
              <a:rPr lang="en-US" dirty="0"/>
              <a:t>Iteration Plans</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180</a:t>
            </a:fld>
            <a:endParaRPr lang="fr-BE" dirty="0"/>
          </a:p>
        </p:txBody>
      </p:sp>
    </p:spTree>
    <p:extLst>
      <p:ext uri="{BB962C8B-B14F-4D97-AF65-F5344CB8AC3E}">
        <p14:creationId xmlns:p14="http://schemas.microsoft.com/office/powerpoint/2010/main" val="197139702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1" name="Rectangle 2"/>
          <p:cNvSpPr>
            <a:spLocks noGrp="1" noChangeArrowheads="1"/>
          </p:cNvSpPr>
          <p:nvPr>
            <p:ph type="title"/>
          </p:nvPr>
        </p:nvSpPr>
        <p:spPr/>
        <p:txBody>
          <a:bodyPr/>
          <a:lstStyle/>
          <a:p>
            <a:r>
              <a:rPr lang="en-US" dirty="0"/>
              <a:t>Scope In Project Management</a:t>
            </a:r>
          </a:p>
        </p:txBody>
      </p:sp>
      <p:sp>
        <p:nvSpPr>
          <p:cNvPr id="911362" name="Rectangle 3"/>
          <p:cNvSpPr>
            <a:spLocks noGrp="1" noChangeArrowheads="1"/>
          </p:cNvSpPr>
          <p:nvPr>
            <p:ph type="body" idx="1"/>
          </p:nvPr>
        </p:nvSpPr>
        <p:spPr/>
        <p:txBody>
          <a:bodyPr>
            <a:normAutofit fontScale="85000" lnSpcReduction="20000"/>
          </a:bodyPr>
          <a:lstStyle/>
          <a:p>
            <a:r>
              <a:rPr lang="en-US" dirty="0"/>
              <a:t>Product Vision Document</a:t>
            </a:r>
          </a:p>
          <a:p>
            <a:pPr lvl="1"/>
            <a:r>
              <a:rPr lang="en-US" dirty="0"/>
              <a:t>The </a:t>
            </a:r>
            <a:r>
              <a:rPr lang="ja-JP" altLang="en-US" dirty="0"/>
              <a:t>“</a:t>
            </a:r>
            <a:r>
              <a:rPr lang="en-US" altLang="ja-JP" dirty="0"/>
              <a:t>essence</a:t>
            </a:r>
            <a:r>
              <a:rPr lang="ja-JP" altLang="en-US" dirty="0"/>
              <a:t>”</a:t>
            </a:r>
            <a:r>
              <a:rPr lang="en-US" altLang="ja-JP" dirty="0"/>
              <a:t> of the product</a:t>
            </a:r>
          </a:p>
          <a:p>
            <a:pPr lvl="1"/>
            <a:r>
              <a:rPr lang="en-US" dirty="0"/>
              <a:t>Key needs from the stakeholders</a:t>
            </a:r>
          </a:p>
          <a:p>
            <a:pPr lvl="1"/>
            <a:r>
              <a:rPr lang="en-US" dirty="0"/>
              <a:t>Key features of product</a:t>
            </a:r>
          </a:p>
          <a:p>
            <a:pPr lvl="1"/>
            <a:r>
              <a:rPr lang="en-US" dirty="0"/>
              <a:t>Defines criteria for success</a:t>
            </a:r>
          </a:p>
          <a:p>
            <a:pPr lvl="1"/>
            <a:r>
              <a:rPr lang="en-US" dirty="0"/>
              <a:t>Basis for requirement definition</a:t>
            </a:r>
          </a:p>
          <a:p>
            <a:r>
              <a:rPr lang="en-US" dirty="0"/>
              <a:t>Business Case</a:t>
            </a:r>
          </a:p>
          <a:p>
            <a:pPr lvl="1"/>
            <a:r>
              <a:rPr lang="en-US" dirty="0"/>
              <a:t>Financial forecast</a:t>
            </a:r>
          </a:p>
          <a:p>
            <a:pPr lvl="1"/>
            <a:r>
              <a:rPr lang="en-US" dirty="0"/>
              <a:t>Summary of product (refers to vision)</a:t>
            </a:r>
          </a:p>
          <a:p>
            <a:pPr lvl="1"/>
            <a:r>
              <a:rPr lang="en-US" dirty="0"/>
              <a:t>Estimate of expenditures</a:t>
            </a:r>
          </a:p>
          <a:p>
            <a:pPr lvl="1"/>
            <a:r>
              <a:rPr lang="en-US" dirty="0"/>
              <a:t>Expected Return on investments</a:t>
            </a:r>
          </a:p>
          <a:p>
            <a:pPr lvl="1"/>
            <a:r>
              <a:rPr lang="en-US" dirty="0"/>
              <a:t>Constraints</a:t>
            </a:r>
          </a:p>
          <a:p>
            <a:pPr lvl="1"/>
            <a:r>
              <a:rPr lang="en-US" dirty="0"/>
              <a:t>Multiple scenarios (refers to risks)</a:t>
            </a:r>
          </a:p>
          <a:p>
            <a:pPr lvl="1"/>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181</a:t>
            </a:fld>
            <a:endParaRPr lang="fr-BE" dirty="0"/>
          </a:p>
        </p:txBody>
      </p:sp>
      <p:sp>
        <p:nvSpPr>
          <p:cNvPr id="911363" name="AutoShape 4"/>
          <p:cNvSpPr>
            <a:spLocks noChangeArrowheads="1"/>
          </p:cNvSpPr>
          <p:nvPr/>
        </p:nvSpPr>
        <p:spPr bwMode="auto">
          <a:xfrm>
            <a:off x="8242846" y="1988840"/>
            <a:ext cx="1873250" cy="863600"/>
          </a:xfrm>
          <a:prstGeom prst="wedgeRectCallout">
            <a:avLst>
              <a:gd name="adj1" fmla="val -166866"/>
              <a:gd name="adj2" fmla="val -45954"/>
            </a:avLst>
          </a:prstGeom>
          <a:noFill/>
          <a:ln>
            <a:headEnd/>
            <a:tailEnd/>
          </a:ln>
        </p:spPr>
        <p:style>
          <a:lnRef idx="2">
            <a:schemeClr val="accent1"/>
          </a:lnRef>
          <a:fillRef idx="1">
            <a:schemeClr val="lt1"/>
          </a:fillRef>
          <a:effectRef idx="0">
            <a:schemeClr val="accent1"/>
          </a:effectRef>
          <a:fontRef idx="minor">
            <a:schemeClr val="dk1"/>
          </a:fontRef>
        </p:style>
        <p:txBody>
          <a:bodyPr/>
          <a:lstStyle/>
          <a:p>
            <a:pPr algn="ctr" eaLnBrk="0" hangingPunct="0"/>
            <a:r>
              <a:rPr lang="en-US" dirty="0">
                <a:solidFill>
                  <a:schemeClr val="tx1"/>
                </a:solidFill>
              </a:rPr>
              <a:t>A few pages </a:t>
            </a:r>
            <a:br>
              <a:rPr lang="en-US" dirty="0">
                <a:solidFill>
                  <a:schemeClr val="tx1"/>
                </a:solidFill>
              </a:rPr>
            </a:br>
            <a:r>
              <a:rPr lang="en-US" dirty="0">
                <a:solidFill>
                  <a:schemeClr val="tx1"/>
                </a:solidFill>
              </a:rPr>
              <a:t>(1 to 12)</a:t>
            </a:r>
          </a:p>
        </p:txBody>
      </p:sp>
      <p:sp>
        <p:nvSpPr>
          <p:cNvPr id="911364" name="AutoShape 5"/>
          <p:cNvSpPr>
            <a:spLocks noChangeArrowheads="1"/>
          </p:cNvSpPr>
          <p:nvPr/>
        </p:nvSpPr>
        <p:spPr bwMode="auto">
          <a:xfrm>
            <a:off x="8256588" y="3644900"/>
            <a:ext cx="1873250" cy="863600"/>
          </a:xfrm>
          <a:prstGeom prst="wedgeRectCallout">
            <a:avLst>
              <a:gd name="adj1" fmla="val -169153"/>
              <a:gd name="adj2" fmla="val -30699"/>
            </a:avLst>
          </a:prstGeom>
          <a:noFill/>
          <a:ln>
            <a:headEnd/>
            <a:tailEnd/>
          </a:ln>
        </p:spPr>
        <p:style>
          <a:lnRef idx="2">
            <a:schemeClr val="accent1"/>
          </a:lnRef>
          <a:fillRef idx="1">
            <a:schemeClr val="lt1"/>
          </a:fillRef>
          <a:effectRef idx="0">
            <a:schemeClr val="accent1"/>
          </a:effectRef>
          <a:fontRef idx="minor">
            <a:schemeClr val="dk1"/>
          </a:fontRef>
        </p:style>
        <p:txBody>
          <a:bodyPr/>
          <a:lstStyle/>
          <a:p>
            <a:pPr algn="ctr" eaLnBrk="0" hangingPunct="0"/>
            <a:r>
              <a:rPr lang="en-US" dirty="0">
                <a:solidFill>
                  <a:schemeClr val="tx1"/>
                </a:solidFill>
              </a:rPr>
              <a:t>A few pages </a:t>
            </a:r>
            <a:br>
              <a:rPr lang="en-US" dirty="0">
                <a:solidFill>
                  <a:schemeClr val="tx1"/>
                </a:solidFill>
              </a:rPr>
            </a:br>
            <a:r>
              <a:rPr lang="en-US" dirty="0">
                <a:solidFill>
                  <a:schemeClr val="tx1"/>
                </a:solidFill>
              </a:rPr>
              <a:t>(1 to 12)</a:t>
            </a:r>
          </a:p>
        </p:txBody>
      </p:sp>
    </p:spTree>
    <p:extLst>
      <p:ext uri="{BB962C8B-B14F-4D97-AF65-F5344CB8AC3E}">
        <p14:creationId xmlns:p14="http://schemas.microsoft.com/office/powerpoint/2010/main" val="7442665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Rectangle 2"/>
          <p:cNvSpPr>
            <a:spLocks noGrp="1" noChangeArrowheads="1"/>
          </p:cNvSpPr>
          <p:nvPr>
            <p:ph type="title"/>
          </p:nvPr>
        </p:nvSpPr>
        <p:spPr/>
        <p:txBody>
          <a:bodyPr/>
          <a:lstStyle/>
          <a:p>
            <a:r>
              <a:rPr lang="en-US"/>
              <a:t>Iteration Plan</a:t>
            </a:r>
          </a:p>
        </p:txBody>
      </p:sp>
      <p:sp>
        <p:nvSpPr>
          <p:cNvPr id="452610" name="Rectangle 3"/>
          <p:cNvSpPr>
            <a:spLocks noGrp="1" noChangeArrowheads="1"/>
          </p:cNvSpPr>
          <p:nvPr>
            <p:ph type="body" idx="1"/>
          </p:nvPr>
        </p:nvSpPr>
        <p:spPr/>
        <p:txBody>
          <a:bodyPr/>
          <a:lstStyle/>
          <a:p>
            <a:r>
              <a:rPr lang="en-US"/>
              <a:t>Focus during Inception and Elaboration</a:t>
            </a:r>
          </a:p>
          <a:p>
            <a:pPr lvl="1"/>
            <a:r>
              <a:rPr lang="en-US"/>
              <a:t>Project scoping and risk reduction, especially architectural risks</a:t>
            </a:r>
          </a:p>
          <a:p>
            <a:pPr lvl="1"/>
            <a:endParaRPr lang="en-US"/>
          </a:p>
          <a:p>
            <a:r>
              <a:rPr lang="en-US"/>
              <a:t>Focus during Construction and Transition</a:t>
            </a:r>
          </a:p>
          <a:p>
            <a:pPr lvl="1"/>
            <a:r>
              <a:rPr lang="en-US"/>
              <a:t>Development efficiency and product quality </a:t>
            </a:r>
            <a:br>
              <a:rPr lang="en-US"/>
            </a:br>
            <a:endParaRPr lang="en-US"/>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182</a:t>
            </a:fld>
            <a:endParaRPr lang="fr-BE" dirty="0"/>
          </a:p>
        </p:txBody>
      </p:sp>
    </p:spTree>
    <p:extLst>
      <p:ext uri="{BB962C8B-B14F-4D97-AF65-F5344CB8AC3E}">
        <p14:creationId xmlns:p14="http://schemas.microsoft.com/office/powerpoint/2010/main" val="4097663769"/>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7" name="Rectangle 2"/>
          <p:cNvSpPr>
            <a:spLocks noGrp="1" noChangeArrowheads="1"/>
          </p:cNvSpPr>
          <p:nvPr>
            <p:ph type="title"/>
          </p:nvPr>
        </p:nvSpPr>
        <p:spPr/>
        <p:txBody>
          <a:bodyPr/>
          <a:lstStyle/>
          <a:p>
            <a:r>
              <a:rPr lang="en-US" dirty="0"/>
              <a:t>Planning for Iterative Development</a:t>
            </a:r>
          </a:p>
        </p:txBody>
      </p:sp>
      <p:sp>
        <p:nvSpPr>
          <p:cNvPr id="9" name="Tijdelijke aanduiding voor dianummer 8"/>
          <p:cNvSpPr>
            <a:spLocks noGrp="1"/>
          </p:cNvSpPr>
          <p:nvPr>
            <p:ph type="sldNum" sz="quarter" idx="12"/>
          </p:nvPr>
        </p:nvSpPr>
        <p:spPr/>
        <p:txBody>
          <a:bodyPr/>
          <a:lstStyle/>
          <a:p>
            <a:fld id="{01C8955C-CD5B-48B6-8B6A-03B65A7B649E}" type="slidenum">
              <a:rPr lang="fr-BE" smtClean="0">
                <a:solidFill>
                  <a:schemeClr val="tx1"/>
                </a:solidFill>
              </a:rPr>
              <a:pPr/>
              <a:t>183</a:t>
            </a:fld>
            <a:endParaRPr lang="fr-BE" dirty="0">
              <a:solidFill>
                <a:schemeClr val="tx1"/>
              </a:solidFill>
            </a:endParaRPr>
          </a:p>
        </p:txBody>
      </p:sp>
      <p:grpSp>
        <p:nvGrpSpPr>
          <p:cNvPr id="2" name="Group 3"/>
          <p:cNvGrpSpPr>
            <a:grpSpLocks/>
          </p:cNvGrpSpPr>
          <p:nvPr/>
        </p:nvGrpSpPr>
        <p:grpSpPr bwMode="auto">
          <a:xfrm>
            <a:off x="6804025" y="1833565"/>
            <a:ext cx="3722688" cy="3629030"/>
            <a:chOff x="3326" y="1155"/>
            <a:chExt cx="2345" cy="2286"/>
          </a:xfrm>
        </p:grpSpPr>
        <p:grpSp>
          <p:nvGrpSpPr>
            <p:cNvPr id="454686" name="Group 4"/>
            <p:cNvGrpSpPr>
              <a:grpSpLocks/>
            </p:cNvGrpSpPr>
            <p:nvPr/>
          </p:nvGrpSpPr>
          <p:grpSpPr bwMode="auto">
            <a:xfrm>
              <a:off x="4184" y="1364"/>
              <a:ext cx="1216" cy="856"/>
              <a:chOff x="4097" y="1756"/>
              <a:chExt cx="1216" cy="856"/>
            </a:xfrm>
          </p:grpSpPr>
          <p:sp>
            <p:nvSpPr>
              <p:cNvPr id="454700" name="Rectangle 5"/>
              <p:cNvSpPr>
                <a:spLocks noChangeArrowheads="1"/>
              </p:cNvSpPr>
              <p:nvPr/>
            </p:nvSpPr>
            <p:spPr bwMode="auto">
              <a:xfrm>
                <a:off x="4097" y="1756"/>
                <a:ext cx="1216" cy="856"/>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701" name="Rectangle 6"/>
              <p:cNvSpPr>
                <a:spLocks noChangeArrowheads="1"/>
              </p:cNvSpPr>
              <p:nvPr/>
            </p:nvSpPr>
            <p:spPr bwMode="auto">
              <a:xfrm>
                <a:off x="4193" y="1862"/>
                <a:ext cx="1024" cy="667"/>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702" name="Line 7"/>
              <p:cNvSpPr>
                <a:spLocks noChangeShapeType="1"/>
              </p:cNvSpPr>
              <p:nvPr/>
            </p:nvSpPr>
            <p:spPr bwMode="auto">
              <a:xfrm>
                <a:off x="4439" y="1863"/>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703" name="Line 8"/>
              <p:cNvSpPr>
                <a:spLocks noChangeShapeType="1"/>
              </p:cNvSpPr>
              <p:nvPr/>
            </p:nvSpPr>
            <p:spPr bwMode="auto">
              <a:xfrm>
                <a:off x="4194" y="2002"/>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704" name="Line 9"/>
              <p:cNvSpPr>
                <a:spLocks noChangeShapeType="1"/>
              </p:cNvSpPr>
              <p:nvPr/>
            </p:nvSpPr>
            <p:spPr bwMode="auto">
              <a:xfrm>
                <a:off x="4189" y="2146"/>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705" name="Line 10"/>
              <p:cNvSpPr>
                <a:spLocks noChangeShapeType="1"/>
              </p:cNvSpPr>
              <p:nvPr/>
            </p:nvSpPr>
            <p:spPr bwMode="auto">
              <a:xfrm>
                <a:off x="4189" y="2271"/>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706" name="Line 11"/>
              <p:cNvSpPr>
                <a:spLocks noChangeShapeType="1"/>
              </p:cNvSpPr>
              <p:nvPr/>
            </p:nvSpPr>
            <p:spPr bwMode="auto">
              <a:xfrm>
                <a:off x="4189" y="2400"/>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54687" name="Group 12"/>
            <p:cNvGrpSpPr>
              <a:grpSpLocks/>
            </p:cNvGrpSpPr>
            <p:nvPr/>
          </p:nvGrpSpPr>
          <p:grpSpPr bwMode="auto">
            <a:xfrm>
              <a:off x="3773" y="1988"/>
              <a:ext cx="1216" cy="856"/>
              <a:chOff x="3686" y="2380"/>
              <a:chExt cx="1216" cy="856"/>
            </a:xfrm>
          </p:grpSpPr>
          <p:sp>
            <p:nvSpPr>
              <p:cNvPr id="454693" name="Rectangle 13"/>
              <p:cNvSpPr>
                <a:spLocks noChangeArrowheads="1"/>
              </p:cNvSpPr>
              <p:nvPr/>
            </p:nvSpPr>
            <p:spPr bwMode="auto">
              <a:xfrm>
                <a:off x="3686" y="2380"/>
                <a:ext cx="1216" cy="856"/>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94" name="Rectangle 14"/>
              <p:cNvSpPr>
                <a:spLocks noChangeArrowheads="1"/>
              </p:cNvSpPr>
              <p:nvPr/>
            </p:nvSpPr>
            <p:spPr bwMode="auto">
              <a:xfrm>
                <a:off x="3782" y="2486"/>
                <a:ext cx="1024" cy="667"/>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95" name="Line 15"/>
              <p:cNvSpPr>
                <a:spLocks noChangeShapeType="1"/>
              </p:cNvSpPr>
              <p:nvPr/>
            </p:nvSpPr>
            <p:spPr bwMode="auto">
              <a:xfrm>
                <a:off x="4028" y="2487"/>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96" name="Line 16"/>
              <p:cNvSpPr>
                <a:spLocks noChangeShapeType="1"/>
              </p:cNvSpPr>
              <p:nvPr/>
            </p:nvSpPr>
            <p:spPr bwMode="auto">
              <a:xfrm>
                <a:off x="3783" y="2626"/>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97" name="Line 17"/>
              <p:cNvSpPr>
                <a:spLocks noChangeShapeType="1"/>
              </p:cNvSpPr>
              <p:nvPr/>
            </p:nvSpPr>
            <p:spPr bwMode="auto">
              <a:xfrm>
                <a:off x="3778" y="2770"/>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98" name="Line 18"/>
              <p:cNvSpPr>
                <a:spLocks noChangeShapeType="1"/>
              </p:cNvSpPr>
              <p:nvPr/>
            </p:nvSpPr>
            <p:spPr bwMode="auto">
              <a:xfrm>
                <a:off x="3778" y="2895"/>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99" name="Line 19"/>
              <p:cNvSpPr>
                <a:spLocks noChangeShapeType="1"/>
              </p:cNvSpPr>
              <p:nvPr/>
            </p:nvSpPr>
            <p:spPr bwMode="auto">
              <a:xfrm>
                <a:off x="3778" y="3024"/>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54688" name="Rectangle 20"/>
            <p:cNvSpPr>
              <a:spLocks noChangeArrowheads="1"/>
            </p:cNvSpPr>
            <p:nvPr/>
          </p:nvSpPr>
          <p:spPr bwMode="auto">
            <a:xfrm>
              <a:off x="3769" y="2896"/>
              <a:ext cx="13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Arial" pitchFamily="34" charset="0"/>
                </a:rPr>
                <a:t>Iteration Plan (next)</a:t>
              </a:r>
            </a:p>
          </p:txBody>
        </p:sp>
        <p:sp>
          <p:nvSpPr>
            <p:cNvPr id="454689" name="Rectangle 21"/>
            <p:cNvSpPr>
              <a:spLocks noChangeArrowheads="1"/>
            </p:cNvSpPr>
            <p:nvPr/>
          </p:nvSpPr>
          <p:spPr bwMode="auto">
            <a:xfrm>
              <a:off x="4180" y="1173"/>
              <a:ext cx="14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Arial" pitchFamily="34" charset="0"/>
                </a:rPr>
                <a:t>Iteration Plan (current)</a:t>
              </a:r>
            </a:p>
          </p:txBody>
        </p:sp>
        <p:sp>
          <p:nvSpPr>
            <p:cNvPr id="454690" name="Arc 22"/>
            <p:cNvSpPr>
              <a:spLocks/>
            </p:cNvSpPr>
            <p:nvPr/>
          </p:nvSpPr>
          <p:spPr bwMode="auto">
            <a:xfrm>
              <a:off x="3326" y="1155"/>
              <a:ext cx="905" cy="160"/>
            </a:xfrm>
            <a:custGeom>
              <a:avLst/>
              <a:gdLst>
                <a:gd name="T0" fmla="*/ 0 w 21624"/>
                <a:gd name="T1" fmla="*/ 0 h 21600"/>
                <a:gd name="T2" fmla="*/ 0 w 21624"/>
                <a:gd name="T3" fmla="*/ 0 h 21600"/>
                <a:gd name="T4" fmla="*/ 0 w 21624"/>
                <a:gd name="T5" fmla="*/ 0 h 21600"/>
                <a:gd name="T6" fmla="*/ 0 60000 65536"/>
                <a:gd name="T7" fmla="*/ 0 60000 65536"/>
                <a:gd name="T8" fmla="*/ 0 60000 65536"/>
                <a:gd name="T9" fmla="*/ 0 w 21624"/>
                <a:gd name="T10" fmla="*/ 0 h 21600"/>
                <a:gd name="T11" fmla="*/ 21624 w 21624"/>
                <a:gd name="T12" fmla="*/ 21600 h 21600"/>
              </a:gdLst>
              <a:ahLst/>
              <a:cxnLst>
                <a:cxn ang="T6">
                  <a:pos x="T0" y="T1"/>
                </a:cxn>
                <a:cxn ang="T7">
                  <a:pos x="T2" y="T3"/>
                </a:cxn>
                <a:cxn ang="T8">
                  <a:pos x="T4" y="T5"/>
                </a:cxn>
              </a:cxnLst>
              <a:rect l="T9" t="T10" r="T11" b="T12"/>
              <a:pathLst>
                <a:path w="21624" h="21600" fill="none" extrusionOk="0">
                  <a:moveTo>
                    <a:pt x="0" y="0"/>
                  </a:moveTo>
                  <a:cubicBezTo>
                    <a:pt x="8" y="0"/>
                    <a:pt x="16" y="-1"/>
                    <a:pt x="24" y="0"/>
                  </a:cubicBezTo>
                  <a:cubicBezTo>
                    <a:pt x="11953" y="0"/>
                    <a:pt x="21624" y="9670"/>
                    <a:pt x="21624" y="21600"/>
                  </a:cubicBezTo>
                </a:path>
                <a:path w="21624" h="21600" stroke="0" extrusionOk="0">
                  <a:moveTo>
                    <a:pt x="0" y="0"/>
                  </a:moveTo>
                  <a:cubicBezTo>
                    <a:pt x="8" y="0"/>
                    <a:pt x="16" y="-1"/>
                    <a:pt x="24" y="0"/>
                  </a:cubicBezTo>
                  <a:cubicBezTo>
                    <a:pt x="11953" y="0"/>
                    <a:pt x="21624" y="9670"/>
                    <a:pt x="21624" y="21600"/>
                  </a:cubicBezTo>
                  <a:lnTo>
                    <a:pt x="24" y="21600"/>
                  </a:lnTo>
                  <a:lnTo>
                    <a:pt x="0" y="0"/>
                  </a:lnTo>
                  <a:close/>
                </a:path>
              </a:pathLst>
            </a:custGeom>
            <a:noFill/>
            <a:ln w="12700" cap="rnd">
              <a:solidFill>
                <a:srgbClr val="00FFFF"/>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4691" name="Arc 23"/>
            <p:cNvSpPr>
              <a:spLocks/>
            </p:cNvSpPr>
            <p:nvPr/>
          </p:nvSpPr>
          <p:spPr bwMode="auto">
            <a:xfrm>
              <a:off x="3335" y="1356"/>
              <a:ext cx="659" cy="531"/>
            </a:xfrm>
            <a:custGeom>
              <a:avLst/>
              <a:gdLst>
                <a:gd name="T0" fmla="*/ 0 w 21633"/>
                <a:gd name="T1" fmla="*/ 0 h 21600"/>
                <a:gd name="T2" fmla="*/ 0 w 21633"/>
                <a:gd name="T3" fmla="*/ 0 h 21600"/>
                <a:gd name="T4" fmla="*/ 0 w 21633"/>
                <a:gd name="T5" fmla="*/ 0 h 21600"/>
                <a:gd name="T6" fmla="*/ 0 60000 65536"/>
                <a:gd name="T7" fmla="*/ 0 60000 65536"/>
                <a:gd name="T8" fmla="*/ 0 60000 65536"/>
                <a:gd name="T9" fmla="*/ 0 w 21633"/>
                <a:gd name="T10" fmla="*/ 0 h 21600"/>
                <a:gd name="T11" fmla="*/ 21633 w 21633"/>
                <a:gd name="T12" fmla="*/ 21600 h 21600"/>
              </a:gdLst>
              <a:ahLst/>
              <a:cxnLst>
                <a:cxn ang="T6">
                  <a:pos x="T0" y="T1"/>
                </a:cxn>
                <a:cxn ang="T7">
                  <a:pos x="T2" y="T3"/>
                </a:cxn>
                <a:cxn ang="T8">
                  <a:pos x="T4" y="T5"/>
                </a:cxn>
              </a:cxnLst>
              <a:rect l="T9" t="T10" r="T11" b="T12"/>
              <a:pathLst>
                <a:path w="21633" h="21600" fill="none" extrusionOk="0">
                  <a:moveTo>
                    <a:pt x="0" y="0"/>
                  </a:moveTo>
                  <a:cubicBezTo>
                    <a:pt x="11" y="0"/>
                    <a:pt x="22" y="-1"/>
                    <a:pt x="33" y="0"/>
                  </a:cubicBezTo>
                  <a:cubicBezTo>
                    <a:pt x="11962" y="0"/>
                    <a:pt x="21633" y="9670"/>
                    <a:pt x="21633" y="21600"/>
                  </a:cubicBezTo>
                </a:path>
                <a:path w="21633" h="21600" stroke="0" extrusionOk="0">
                  <a:moveTo>
                    <a:pt x="0" y="0"/>
                  </a:moveTo>
                  <a:cubicBezTo>
                    <a:pt x="11" y="0"/>
                    <a:pt x="22" y="-1"/>
                    <a:pt x="33" y="0"/>
                  </a:cubicBezTo>
                  <a:cubicBezTo>
                    <a:pt x="11962" y="0"/>
                    <a:pt x="21633" y="9670"/>
                    <a:pt x="21633" y="21600"/>
                  </a:cubicBezTo>
                  <a:lnTo>
                    <a:pt x="33" y="21600"/>
                  </a:lnTo>
                  <a:lnTo>
                    <a:pt x="0" y="0"/>
                  </a:lnTo>
                  <a:close/>
                </a:path>
              </a:pathLst>
            </a:custGeom>
            <a:noFill/>
            <a:ln w="12700" cap="rnd">
              <a:solidFill>
                <a:srgbClr val="00FFFF"/>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4692" name="Rectangle 24"/>
            <p:cNvSpPr>
              <a:spLocks noChangeArrowheads="1"/>
            </p:cNvSpPr>
            <p:nvPr/>
          </p:nvSpPr>
          <p:spPr bwMode="auto">
            <a:xfrm>
              <a:off x="3751" y="3208"/>
              <a:ext cx="17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en-US">
                  <a:latin typeface="Arial" pitchFamily="34" charset="0"/>
                </a:rPr>
                <a:t>Fine-grained Plans</a:t>
              </a:r>
              <a:endParaRPr lang="en-US" b="1">
                <a:latin typeface="Arial" pitchFamily="34" charset="0"/>
              </a:endParaRPr>
            </a:p>
          </p:txBody>
        </p:sp>
      </p:grpSp>
      <p:grpSp>
        <p:nvGrpSpPr>
          <p:cNvPr id="5" name="Group 25"/>
          <p:cNvGrpSpPr>
            <a:grpSpLocks/>
          </p:cNvGrpSpPr>
          <p:nvPr/>
        </p:nvGrpSpPr>
        <p:grpSpPr bwMode="auto">
          <a:xfrm>
            <a:off x="4344990" y="1470026"/>
            <a:ext cx="2959101" cy="4270376"/>
            <a:chOff x="1777" y="926"/>
            <a:chExt cx="1864" cy="2690"/>
          </a:xfrm>
        </p:grpSpPr>
        <p:grpSp>
          <p:nvGrpSpPr>
            <p:cNvPr id="454674" name="Group 26"/>
            <p:cNvGrpSpPr>
              <a:grpSpLocks/>
            </p:cNvGrpSpPr>
            <p:nvPr/>
          </p:nvGrpSpPr>
          <p:grpSpPr bwMode="auto">
            <a:xfrm>
              <a:off x="2013" y="1108"/>
              <a:ext cx="1216" cy="856"/>
              <a:chOff x="1926" y="1500"/>
              <a:chExt cx="1216" cy="856"/>
            </a:xfrm>
          </p:grpSpPr>
          <p:sp>
            <p:nvSpPr>
              <p:cNvPr id="454679" name="Rectangle 27"/>
              <p:cNvSpPr>
                <a:spLocks noChangeArrowheads="1"/>
              </p:cNvSpPr>
              <p:nvPr/>
            </p:nvSpPr>
            <p:spPr bwMode="auto">
              <a:xfrm>
                <a:off x="1926" y="1500"/>
                <a:ext cx="1216" cy="856"/>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80" name="Rectangle 28"/>
              <p:cNvSpPr>
                <a:spLocks noChangeArrowheads="1"/>
              </p:cNvSpPr>
              <p:nvPr/>
            </p:nvSpPr>
            <p:spPr bwMode="auto">
              <a:xfrm>
                <a:off x="2022" y="1606"/>
                <a:ext cx="1024" cy="667"/>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81" name="Line 29"/>
              <p:cNvSpPr>
                <a:spLocks noChangeShapeType="1"/>
              </p:cNvSpPr>
              <p:nvPr/>
            </p:nvSpPr>
            <p:spPr bwMode="auto">
              <a:xfrm>
                <a:off x="2268" y="1607"/>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82" name="Line 30"/>
              <p:cNvSpPr>
                <a:spLocks noChangeShapeType="1"/>
              </p:cNvSpPr>
              <p:nvPr/>
            </p:nvSpPr>
            <p:spPr bwMode="auto">
              <a:xfrm>
                <a:off x="2023" y="1746"/>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83" name="Line 31"/>
              <p:cNvSpPr>
                <a:spLocks noChangeShapeType="1"/>
              </p:cNvSpPr>
              <p:nvPr/>
            </p:nvSpPr>
            <p:spPr bwMode="auto">
              <a:xfrm>
                <a:off x="2018" y="1890"/>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84" name="Line 32"/>
              <p:cNvSpPr>
                <a:spLocks noChangeShapeType="1"/>
              </p:cNvSpPr>
              <p:nvPr/>
            </p:nvSpPr>
            <p:spPr bwMode="auto">
              <a:xfrm>
                <a:off x="2018" y="2015"/>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85" name="Line 33"/>
              <p:cNvSpPr>
                <a:spLocks noChangeShapeType="1"/>
              </p:cNvSpPr>
              <p:nvPr/>
            </p:nvSpPr>
            <p:spPr bwMode="auto">
              <a:xfrm>
                <a:off x="2018" y="2144"/>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54675" name="Rectangle 34"/>
            <p:cNvSpPr>
              <a:spLocks noChangeArrowheads="1"/>
            </p:cNvSpPr>
            <p:nvPr/>
          </p:nvSpPr>
          <p:spPr bwMode="auto">
            <a:xfrm>
              <a:off x="2009" y="926"/>
              <a:ext cx="7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Arial" pitchFamily="34" charset="0"/>
                </a:rPr>
                <a:t>Phase Plan</a:t>
              </a:r>
            </a:p>
          </p:txBody>
        </p:sp>
        <p:sp>
          <p:nvSpPr>
            <p:cNvPr id="454676" name="Rectangle 35"/>
            <p:cNvSpPr>
              <a:spLocks noChangeArrowheads="1"/>
            </p:cNvSpPr>
            <p:nvPr/>
          </p:nvSpPr>
          <p:spPr bwMode="auto">
            <a:xfrm>
              <a:off x="2009" y="1991"/>
              <a:ext cx="1632"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Arial" pitchFamily="34" charset="0"/>
                </a:rPr>
                <a:t>Iterations for each phase</a:t>
              </a:r>
            </a:p>
            <a:p>
              <a:pPr eaLnBrk="0" hangingPunct="0"/>
              <a:r>
                <a:rPr lang="en-US" sz="1600" b="1" dirty="0">
                  <a:latin typeface="Arial" pitchFamily="34" charset="0"/>
                </a:rPr>
                <a:t>  </a:t>
              </a:r>
              <a:r>
                <a:rPr lang="en-US" sz="1600" dirty="0">
                  <a:latin typeface="Arial" pitchFamily="34" charset="0"/>
                </a:rPr>
                <a:t>Number of iterations</a:t>
              </a:r>
            </a:p>
            <a:p>
              <a:pPr eaLnBrk="0" hangingPunct="0"/>
              <a:r>
                <a:rPr lang="en-US" sz="1600" dirty="0">
                  <a:latin typeface="Arial" pitchFamily="34" charset="0"/>
                </a:rPr>
                <a:t>  Objectives</a:t>
              </a:r>
            </a:p>
            <a:p>
              <a:pPr eaLnBrk="0" hangingPunct="0"/>
              <a:r>
                <a:rPr lang="en-US" sz="1600" dirty="0">
                  <a:latin typeface="Arial" pitchFamily="34" charset="0"/>
                </a:rPr>
                <a:t>  Duration</a:t>
              </a:r>
            </a:p>
          </p:txBody>
        </p:sp>
        <p:sp>
          <p:nvSpPr>
            <p:cNvPr id="454677" name="Line 36"/>
            <p:cNvSpPr>
              <a:spLocks noChangeShapeType="1"/>
            </p:cNvSpPr>
            <p:nvPr/>
          </p:nvSpPr>
          <p:spPr bwMode="auto">
            <a:xfrm flipV="1">
              <a:off x="1777" y="1211"/>
              <a:ext cx="224" cy="3"/>
            </a:xfrm>
            <a:prstGeom prst="line">
              <a:avLst/>
            </a:prstGeom>
            <a:noFill/>
            <a:ln w="12700">
              <a:solidFill>
                <a:srgbClr val="00FF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54678" name="Rectangle 37"/>
            <p:cNvSpPr>
              <a:spLocks noChangeArrowheads="1"/>
            </p:cNvSpPr>
            <p:nvPr/>
          </p:nvSpPr>
          <p:spPr bwMode="auto">
            <a:xfrm>
              <a:off x="2103" y="3208"/>
              <a:ext cx="115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atin typeface="Arial" pitchFamily="34" charset="0"/>
                </a:rPr>
                <a:t>Coarse-grained </a:t>
              </a:r>
            </a:p>
            <a:p>
              <a:pPr algn="ctr" eaLnBrk="0" hangingPunct="0"/>
              <a:r>
                <a:rPr lang="en-US">
                  <a:latin typeface="Arial" pitchFamily="34" charset="0"/>
                </a:rPr>
                <a:t>Plan</a:t>
              </a:r>
              <a:endParaRPr lang="en-US" b="1">
                <a:latin typeface="Arial" pitchFamily="34" charset="0"/>
              </a:endParaRPr>
            </a:p>
          </p:txBody>
        </p:sp>
      </p:grpSp>
      <p:grpSp>
        <p:nvGrpSpPr>
          <p:cNvPr id="7" name="Group 38"/>
          <p:cNvGrpSpPr>
            <a:grpSpLocks/>
          </p:cNvGrpSpPr>
          <p:nvPr/>
        </p:nvGrpSpPr>
        <p:grpSpPr bwMode="auto">
          <a:xfrm>
            <a:off x="2346325" y="1470026"/>
            <a:ext cx="2667000" cy="3992563"/>
            <a:chOff x="518" y="926"/>
            <a:chExt cx="1680" cy="2515"/>
          </a:xfrm>
        </p:grpSpPr>
        <p:sp>
          <p:nvSpPr>
            <p:cNvPr id="454662" name="Rectangle 39"/>
            <p:cNvSpPr>
              <a:spLocks noChangeArrowheads="1"/>
            </p:cNvSpPr>
            <p:nvPr/>
          </p:nvSpPr>
          <p:spPr bwMode="auto">
            <a:xfrm>
              <a:off x="518" y="1991"/>
              <a:ext cx="168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dirty="0">
                  <a:latin typeface="Arial" pitchFamily="34" charset="0"/>
                </a:rPr>
                <a:t>Phases and major milestones</a:t>
              </a:r>
            </a:p>
            <a:p>
              <a:pPr eaLnBrk="0" hangingPunct="0"/>
              <a:r>
                <a:rPr lang="en-US" sz="1600" b="1" dirty="0">
                  <a:latin typeface="Arial" pitchFamily="34" charset="0"/>
                </a:rPr>
                <a:t>  </a:t>
              </a:r>
              <a:r>
                <a:rPr lang="en-US" sz="1600" dirty="0">
                  <a:latin typeface="Arial" pitchFamily="34" charset="0"/>
                </a:rPr>
                <a:t>What and when</a:t>
              </a:r>
            </a:p>
          </p:txBody>
        </p:sp>
        <p:grpSp>
          <p:nvGrpSpPr>
            <p:cNvPr id="454663" name="Group 40"/>
            <p:cNvGrpSpPr>
              <a:grpSpLocks/>
            </p:cNvGrpSpPr>
            <p:nvPr/>
          </p:nvGrpSpPr>
          <p:grpSpPr bwMode="auto">
            <a:xfrm>
              <a:off x="518" y="926"/>
              <a:ext cx="1220" cy="2515"/>
              <a:chOff x="518" y="926"/>
              <a:chExt cx="1220" cy="2515"/>
            </a:xfrm>
          </p:grpSpPr>
          <p:grpSp>
            <p:nvGrpSpPr>
              <p:cNvPr id="454664" name="Group 41"/>
              <p:cNvGrpSpPr>
                <a:grpSpLocks/>
              </p:cNvGrpSpPr>
              <p:nvPr/>
            </p:nvGrpSpPr>
            <p:grpSpPr bwMode="auto">
              <a:xfrm>
                <a:off x="522" y="1107"/>
                <a:ext cx="1216" cy="856"/>
                <a:chOff x="435" y="1499"/>
                <a:chExt cx="1216" cy="856"/>
              </a:xfrm>
            </p:grpSpPr>
            <p:sp>
              <p:nvSpPr>
                <p:cNvPr id="454667" name="Rectangle 42"/>
                <p:cNvSpPr>
                  <a:spLocks noChangeArrowheads="1"/>
                </p:cNvSpPr>
                <p:nvPr/>
              </p:nvSpPr>
              <p:spPr bwMode="auto">
                <a:xfrm>
                  <a:off x="435" y="1499"/>
                  <a:ext cx="1216" cy="856"/>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68" name="Rectangle 43"/>
                <p:cNvSpPr>
                  <a:spLocks noChangeArrowheads="1"/>
                </p:cNvSpPr>
                <p:nvPr/>
              </p:nvSpPr>
              <p:spPr bwMode="auto">
                <a:xfrm>
                  <a:off x="531" y="1605"/>
                  <a:ext cx="1024" cy="667"/>
                </a:xfrm>
                <a:prstGeom prst="rect">
                  <a:avLst/>
                </a:prstGeom>
                <a:solidFill>
                  <a:srgbClr val="FFFF99"/>
                </a:solidFill>
                <a:ln w="12700">
                  <a:solidFill>
                    <a:schemeClr val="bg2"/>
                  </a:solidFill>
                  <a:miter lim="800000"/>
                  <a:headEnd/>
                  <a:tailEnd/>
                </a:ln>
              </p:spPr>
              <p:txBody>
                <a:bodyPr wrap="none" anchor="ctr"/>
                <a:lstStyle/>
                <a:p>
                  <a:endParaRPr lang="fr-BE"/>
                </a:p>
              </p:txBody>
            </p:sp>
            <p:sp>
              <p:nvSpPr>
                <p:cNvPr id="454669" name="Line 44"/>
                <p:cNvSpPr>
                  <a:spLocks noChangeShapeType="1"/>
                </p:cNvSpPr>
                <p:nvPr/>
              </p:nvSpPr>
              <p:spPr bwMode="auto">
                <a:xfrm>
                  <a:off x="777" y="1606"/>
                  <a:ext cx="0" cy="665"/>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70" name="Line 45"/>
                <p:cNvSpPr>
                  <a:spLocks noChangeShapeType="1"/>
                </p:cNvSpPr>
                <p:nvPr/>
              </p:nvSpPr>
              <p:spPr bwMode="auto">
                <a:xfrm>
                  <a:off x="532" y="1745"/>
                  <a:ext cx="1022"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71" name="Line 46"/>
                <p:cNvSpPr>
                  <a:spLocks noChangeShapeType="1"/>
                </p:cNvSpPr>
                <p:nvPr/>
              </p:nvSpPr>
              <p:spPr bwMode="auto">
                <a:xfrm>
                  <a:off x="527" y="1889"/>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72" name="Line 47"/>
                <p:cNvSpPr>
                  <a:spLocks noChangeShapeType="1"/>
                </p:cNvSpPr>
                <p:nvPr/>
              </p:nvSpPr>
              <p:spPr bwMode="auto">
                <a:xfrm>
                  <a:off x="527" y="2014"/>
                  <a:ext cx="1027" cy="0"/>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54673" name="Line 48"/>
                <p:cNvSpPr>
                  <a:spLocks noChangeShapeType="1"/>
                </p:cNvSpPr>
                <p:nvPr/>
              </p:nvSpPr>
              <p:spPr bwMode="auto">
                <a:xfrm>
                  <a:off x="527" y="2143"/>
                  <a:ext cx="1029" cy="2"/>
                </a:xfrm>
                <a:prstGeom prst="line">
                  <a:avLst/>
                </a:prstGeom>
                <a:noFill/>
                <a:ln w="127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54665" name="Rectangle 49"/>
              <p:cNvSpPr>
                <a:spLocks noChangeArrowheads="1"/>
              </p:cNvSpPr>
              <p:nvPr/>
            </p:nvSpPr>
            <p:spPr bwMode="auto">
              <a:xfrm>
                <a:off x="518" y="926"/>
                <a:ext cx="8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Arial" pitchFamily="34" charset="0"/>
                  </a:rPr>
                  <a:t>Project Plan</a:t>
                </a:r>
              </a:p>
            </p:txBody>
          </p:sp>
          <p:sp>
            <p:nvSpPr>
              <p:cNvPr id="454666" name="Rectangle 50"/>
              <p:cNvSpPr>
                <a:spLocks noChangeArrowheads="1"/>
              </p:cNvSpPr>
              <p:nvPr/>
            </p:nvSpPr>
            <p:spPr bwMode="auto">
              <a:xfrm>
                <a:off x="607" y="3208"/>
                <a:ext cx="8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ja-JP" altLang="en-US">
                    <a:latin typeface="Arial" pitchFamily="34" charset="0"/>
                  </a:rPr>
                  <a:t>“</a:t>
                </a:r>
                <a:r>
                  <a:rPr lang="en-US" altLang="ja-JP">
                    <a:latin typeface="Arial" pitchFamily="34" charset="0"/>
                  </a:rPr>
                  <a:t>Roadmap</a:t>
                </a:r>
                <a:r>
                  <a:rPr lang="ja-JP" altLang="en-US">
                    <a:latin typeface="Arial" pitchFamily="34" charset="0"/>
                  </a:rPr>
                  <a:t>”</a:t>
                </a:r>
                <a:endParaRPr lang="en-US">
                  <a:latin typeface="Arial" pitchFamily="34" charset="0"/>
                </a:endParaRPr>
              </a:p>
            </p:txBody>
          </p:sp>
        </p:grpSp>
      </p:grpSp>
    </p:spTree>
    <p:extLst>
      <p:ext uri="{BB962C8B-B14F-4D97-AF65-F5344CB8AC3E}">
        <p14:creationId xmlns:p14="http://schemas.microsoft.com/office/powerpoint/2010/main" val="19870298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2"/>
          <p:cNvSpPr>
            <a:spLocks noGrp="1" noChangeArrowheads="1"/>
          </p:cNvSpPr>
          <p:nvPr>
            <p:ph type="title"/>
          </p:nvPr>
        </p:nvSpPr>
        <p:spPr/>
        <p:txBody>
          <a:bodyPr>
            <a:normAutofit/>
          </a:bodyPr>
          <a:lstStyle/>
          <a:p>
            <a:r>
              <a:rPr lang="en-US"/>
              <a:t>What You Can Do in the RUP Planning Guide</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184</a:t>
            </a:fld>
            <a:endParaRPr lang="fr-BE" dirty="0"/>
          </a:p>
        </p:txBody>
      </p:sp>
      <p:sp>
        <p:nvSpPr>
          <p:cNvPr id="458754" name="Rectangle 3"/>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55" name="Rectangle 4"/>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56" name="Rectangle 5"/>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pic>
        <p:nvPicPr>
          <p:cNvPr id="458757" name="Picture 6"/>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614" y="762000"/>
            <a:ext cx="3957637" cy="28765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458758" name="Rectangle 7"/>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59" name="Rectangle 8"/>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60" name="Rectangle 9"/>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pic>
        <p:nvPicPr>
          <p:cNvPr id="458761" name="Picture 10"/>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3214" y="2133600"/>
            <a:ext cx="3957637" cy="28765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458762" name="Picture 11"/>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2576" y="3463926"/>
            <a:ext cx="3967163" cy="2881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424396" name="Text Box 12"/>
          <p:cNvSpPr txBox="1">
            <a:spLocks noChangeArrowheads="1"/>
          </p:cNvSpPr>
          <p:nvPr/>
        </p:nvSpPr>
        <p:spPr bwMode="auto">
          <a:xfrm>
            <a:off x="7848600" y="809625"/>
            <a:ext cx="2743200" cy="1586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07950" tIns="53975" rIns="107950" bIns="53975">
            <a:spAutoFit/>
          </a:bodyPr>
          <a:lstStyle/>
          <a:p>
            <a:pPr eaLnBrk="0" hangingPunct="0">
              <a:spcBef>
                <a:spcPct val="50000"/>
              </a:spcBef>
              <a:defRPr/>
            </a:pPr>
            <a:r>
              <a:rPr lang="en-US" sz="1600" dirty="0">
                <a:solidFill>
                  <a:schemeClr val="tx1"/>
                </a:solidFill>
                <a:latin typeface="Arial" pitchFamily="34" charset="0"/>
                <a:cs typeface="Arial" pitchFamily="34" charset="0"/>
              </a:rPr>
              <a:t>Wizards allow you to select how many iterations you want in each phase, as well as which discipline-based RUP activities you want in each iteration.</a:t>
            </a:r>
          </a:p>
        </p:txBody>
      </p:sp>
      <p:sp>
        <p:nvSpPr>
          <p:cNvPr id="1424397" name="Text Box 13"/>
          <p:cNvSpPr txBox="1">
            <a:spLocks noChangeArrowheads="1"/>
          </p:cNvSpPr>
          <p:nvPr/>
        </p:nvSpPr>
        <p:spPr bwMode="auto">
          <a:xfrm>
            <a:off x="1600200" y="4114800"/>
            <a:ext cx="2362200" cy="1586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07950" tIns="53975" rIns="107950" bIns="53975">
            <a:spAutoFit/>
          </a:bodyPr>
          <a:lstStyle/>
          <a:p>
            <a:pPr eaLnBrk="0" hangingPunct="0">
              <a:spcBef>
                <a:spcPct val="50000"/>
              </a:spcBef>
              <a:defRPr/>
            </a:pPr>
            <a:r>
              <a:rPr lang="en-US" sz="1600" dirty="0">
                <a:solidFill>
                  <a:schemeClr val="tx1"/>
                </a:solidFill>
                <a:latin typeface="Arial" pitchFamily="34" charset="0"/>
                <a:cs typeface="Arial" pitchFamily="34" charset="0"/>
              </a:rPr>
              <a:t>Wizards allow you to select what deliverables you want in each iteration, and to attach activities or roles to them.</a:t>
            </a:r>
          </a:p>
        </p:txBody>
      </p:sp>
      <p:sp>
        <p:nvSpPr>
          <p:cNvPr id="458765" name="Rectangle 14"/>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66" name="Rectangle 15"/>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67" name="Rectangle 16"/>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68" name="Rectangle 17"/>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69" name="Rectangle 18"/>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70" name="Rectangle 19"/>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71" name="Rectangle 20"/>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72" name="Rectangle 21"/>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
        <p:nvSpPr>
          <p:cNvPr id="458773" name="Rectangle 22"/>
          <p:cNvSpPr>
            <a:spLocks noChangeArrowheads="1"/>
          </p:cNvSpPr>
          <p:nvPr/>
        </p:nvSpPr>
        <p:spPr bwMode="auto">
          <a:xfrm>
            <a:off x="5138738" y="2733676"/>
            <a:ext cx="9144000" cy="3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p>
            <a:endParaRPr lang="fr-BE"/>
          </a:p>
        </p:txBody>
      </p:sp>
    </p:spTree>
    <p:extLst>
      <p:ext uri="{BB962C8B-B14F-4D97-AF65-F5344CB8AC3E}">
        <p14:creationId xmlns:p14="http://schemas.microsoft.com/office/powerpoint/2010/main" val="4246989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1424396"/>
                                        </p:tgtEl>
                                        <p:attrNameLst>
                                          <p:attrName>style.visibility</p:attrName>
                                        </p:attrNameLst>
                                      </p:cBhvr>
                                      <p:to>
                                        <p:strVal val="visible"/>
                                      </p:to>
                                    </p:set>
                                    <p:anim calcmode="lin" valueType="num">
                                      <p:cBhvr additive="base">
                                        <p:cTn id="7" dur="500" fill="hold"/>
                                        <p:tgtEl>
                                          <p:spTgt spid="1424396"/>
                                        </p:tgtEl>
                                        <p:attrNameLst>
                                          <p:attrName>ppt_x</p:attrName>
                                        </p:attrNameLst>
                                      </p:cBhvr>
                                      <p:tavLst>
                                        <p:tav tm="0">
                                          <p:val>
                                            <p:strVal val="#ppt_x"/>
                                          </p:val>
                                        </p:tav>
                                        <p:tav tm="100000">
                                          <p:val>
                                            <p:strVal val="#ppt_x"/>
                                          </p:val>
                                        </p:tav>
                                      </p:tavLst>
                                    </p:anim>
                                    <p:anim calcmode="lin" valueType="num">
                                      <p:cBhvr additive="base">
                                        <p:cTn id="8" dur="500" fill="hold"/>
                                        <p:tgtEl>
                                          <p:spTgt spid="142439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500"/>
                            </p:stCondLst>
                            <p:childTnLst>
                              <p:par>
                                <p:cTn id="10" presetID="2" presetClass="entr" presetSubtype="4" fill="hold" grpId="0" nodeType="afterEffect">
                                  <p:stCondLst>
                                    <p:cond delay="1000"/>
                                  </p:stCondLst>
                                  <p:childTnLst>
                                    <p:set>
                                      <p:cBhvr>
                                        <p:cTn id="11" dur="1" fill="hold">
                                          <p:stCondLst>
                                            <p:cond delay="0"/>
                                          </p:stCondLst>
                                        </p:cTn>
                                        <p:tgtEl>
                                          <p:spTgt spid="1424397"/>
                                        </p:tgtEl>
                                        <p:attrNameLst>
                                          <p:attrName>style.visibility</p:attrName>
                                        </p:attrNameLst>
                                      </p:cBhvr>
                                      <p:to>
                                        <p:strVal val="visible"/>
                                      </p:to>
                                    </p:set>
                                    <p:anim calcmode="lin" valueType="num">
                                      <p:cBhvr additive="base">
                                        <p:cTn id="12" dur="500" fill="hold"/>
                                        <p:tgtEl>
                                          <p:spTgt spid="1424397"/>
                                        </p:tgtEl>
                                        <p:attrNameLst>
                                          <p:attrName>ppt_x</p:attrName>
                                        </p:attrNameLst>
                                      </p:cBhvr>
                                      <p:tavLst>
                                        <p:tav tm="0">
                                          <p:val>
                                            <p:strVal val="#ppt_x"/>
                                          </p:val>
                                        </p:tav>
                                        <p:tav tm="100000">
                                          <p:val>
                                            <p:strVal val="#ppt_x"/>
                                          </p:val>
                                        </p:tav>
                                      </p:tavLst>
                                    </p:anim>
                                    <p:anim calcmode="lin" valueType="num">
                                      <p:cBhvr additive="base">
                                        <p:cTn id="13" dur="500" fill="hold"/>
                                        <p:tgtEl>
                                          <p:spTgt spid="1424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396" grpId="0" animBg="1" autoUpdateAnimBg="0"/>
      <p:bldP spid="1424397"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p:cNvSpPr>
            <a:spLocks noGrp="1" noChangeArrowheads="1"/>
          </p:cNvSpPr>
          <p:nvPr>
            <p:ph type="title"/>
          </p:nvPr>
        </p:nvSpPr>
        <p:spPr/>
        <p:txBody>
          <a:bodyPr/>
          <a:lstStyle/>
          <a:p>
            <a:r>
              <a:rPr lang="en-US"/>
              <a:t>Analysis &amp; Design Discipline</a:t>
            </a:r>
          </a:p>
        </p:txBody>
      </p:sp>
      <p:sp>
        <p:nvSpPr>
          <p:cNvPr id="460802" name="Rectangle 3"/>
          <p:cNvSpPr>
            <a:spLocks noGrp="1" noChangeArrowheads="1"/>
          </p:cNvSpPr>
          <p:nvPr>
            <p:ph type="body" idx="1"/>
          </p:nvPr>
        </p:nvSpPr>
        <p:spPr/>
        <p:txBody>
          <a:bodyPr/>
          <a:lstStyle/>
          <a:p>
            <a:pPr marL="0" indent="0">
              <a:buNone/>
            </a:pPr>
            <a:r>
              <a:rPr lang="en-US" dirty="0"/>
              <a:t>Purpose:</a:t>
            </a:r>
          </a:p>
          <a:p>
            <a:r>
              <a:rPr lang="en-US" dirty="0"/>
              <a:t>Transform the requirements into a design of the system-to-be </a:t>
            </a:r>
          </a:p>
          <a:p>
            <a:r>
              <a:rPr lang="en-US" dirty="0"/>
              <a:t>Evolve a robust architecture for the system</a:t>
            </a:r>
          </a:p>
          <a:p>
            <a:r>
              <a:rPr lang="en-US" dirty="0"/>
              <a:t>Adapt the design to match the implementation environment</a:t>
            </a:r>
          </a:p>
          <a:p>
            <a:r>
              <a:rPr lang="en-US" dirty="0"/>
              <a:t>Primary artifact is the Design Model.</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185</a:t>
            </a:fld>
            <a:endParaRPr lang="fr-BE" dirty="0"/>
          </a:p>
        </p:txBody>
      </p:sp>
    </p:spTree>
    <p:extLst>
      <p:ext uri="{BB962C8B-B14F-4D97-AF65-F5344CB8AC3E}">
        <p14:creationId xmlns:p14="http://schemas.microsoft.com/office/powerpoint/2010/main" val="3050385133"/>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Rectangle 2"/>
          <p:cNvSpPr>
            <a:spLocks noGrp="1" noChangeArrowheads="1"/>
          </p:cNvSpPr>
          <p:nvPr>
            <p:ph type="title"/>
          </p:nvPr>
        </p:nvSpPr>
        <p:spPr/>
        <p:txBody>
          <a:bodyPr/>
          <a:lstStyle/>
          <a:p>
            <a:r>
              <a:rPr lang="en-US"/>
              <a:t>Implementation Discipline</a:t>
            </a:r>
          </a:p>
        </p:txBody>
      </p:sp>
      <p:sp>
        <p:nvSpPr>
          <p:cNvPr id="468994" name="Rectangle 3"/>
          <p:cNvSpPr>
            <a:spLocks noGrp="1" noChangeArrowheads="1"/>
          </p:cNvSpPr>
          <p:nvPr>
            <p:ph type="body" idx="1"/>
          </p:nvPr>
        </p:nvSpPr>
        <p:spPr/>
        <p:txBody>
          <a:bodyPr/>
          <a:lstStyle/>
          <a:p>
            <a:r>
              <a:rPr lang="en-US"/>
              <a:t>Purpose:</a:t>
            </a:r>
          </a:p>
          <a:p>
            <a:r>
              <a:rPr lang="en-US"/>
              <a:t>Implement classes and objects in terms of components and source code</a:t>
            </a:r>
          </a:p>
          <a:p>
            <a:r>
              <a:rPr lang="en-US"/>
              <a:t>Define the organization of the components in terms of implementation subsystems</a:t>
            </a:r>
          </a:p>
          <a:p>
            <a:r>
              <a:rPr lang="en-US"/>
              <a:t>Test the developed components as units</a:t>
            </a:r>
          </a:p>
          <a:p>
            <a:r>
              <a:rPr lang="en-US"/>
              <a:t>Create an executable system</a:t>
            </a:r>
          </a:p>
          <a:p>
            <a:endParaRPr lang="en-US"/>
          </a:p>
          <a:p>
            <a:r>
              <a:rPr lang="en-US"/>
              <a:t>Primary artifact is Implementation Model.</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186</a:t>
            </a:fld>
            <a:endParaRPr lang="fr-BE" dirty="0"/>
          </a:p>
        </p:txBody>
      </p:sp>
    </p:spTree>
    <p:extLst>
      <p:ext uri="{BB962C8B-B14F-4D97-AF65-F5344CB8AC3E}">
        <p14:creationId xmlns:p14="http://schemas.microsoft.com/office/powerpoint/2010/main" val="69854199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Rectangle 2"/>
          <p:cNvSpPr>
            <a:spLocks noGrp="1" noChangeArrowheads="1"/>
          </p:cNvSpPr>
          <p:nvPr>
            <p:ph type="title"/>
          </p:nvPr>
        </p:nvSpPr>
        <p:spPr/>
        <p:txBody>
          <a:bodyPr/>
          <a:lstStyle/>
          <a:p>
            <a:r>
              <a:rPr lang="en-US"/>
              <a:t>Test Discipline</a:t>
            </a:r>
          </a:p>
        </p:txBody>
      </p:sp>
      <p:sp>
        <p:nvSpPr>
          <p:cNvPr id="473090" name="Rectangle 3"/>
          <p:cNvSpPr>
            <a:spLocks noGrp="1" noChangeArrowheads="1"/>
          </p:cNvSpPr>
          <p:nvPr>
            <p:ph type="body" idx="1"/>
          </p:nvPr>
        </p:nvSpPr>
        <p:spPr/>
        <p:txBody>
          <a:bodyPr>
            <a:normAutofit fontScale="92500" lnSpcReduction="10000"/>
          </a:bodyPr>
          <a:lstStyle/>
          <a:p>
            <a:r>
              <a:rPr lang="en-US"/>
              <a:t>Purpose:</a:t>
            </a:r>
          </a:p>
          <a:p>
            <a:pPr lvl="1"/>
            <a:r>
              <a:rPr lang="en-US"/>
              <a:t>Finding and documenting defects in software quality</a:t>
            </a:r>
          </a:p>
          <a:p>
            <a:pPr lvl="1"/>
            <a:r>
              <a:rPr lang="en-US"/>
              <a:t>Generally advising about perceived software quality</a:t>
            </a:r>
          </a:p>
          <a:p>
            <a:pPr lvl="1"/>
            <a:r>
              <a:rPr lang="en-US"/>
              <a:t>Proving the validity of the assumptions made in design and requirement specifications through concrete demonstration </a:t>
            </a:r>
          </a:p>
          <a:p>
            <a:pPr lvl="1"/>
            <a:r>
              <a:rPr lang="en-US"/>
              <a:t>Validating the software product functions as designed </a:t>
            </a:r>
          </a:p>
          <a:p>
            <a:pPr lvl="1"/>
            <a:r>
              <a:rPr lang="en-US"/>
              <a:t>Validating that the requirements have been implemented appropriately</a:t>
            </a:r>
          </a:p>
          <a:p>
            <a:r>
              <a:rPr lang="en-US"/>
              <a:t>The Test discipline:</a:t>
            </a:r>
          </a:p>
          <a:p>
            <a:pPr lvl="1"/>
            <a:r>
              <a:rPr lang="en-US"/>
              <a:t>Focuses primarily on the evaluation or assessment of quality realized through a number of core practices</a:t>
            </a:r>
          </a:p>
          <a:p>
            <a:pPr lvl="1"/>
            <a:r>
              <a:rPr lang="en-US"/>
              <a:t>Acts in many respects as a service provider to the other disciplines </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187</a:t>
            </a:fld>
            <a:endParaRPr lang="fr-BE" dirty="0"/>
          </a:p>
        </p:txBody>
      </p:sp>
    </p:spTree>
    <p:extLst>
      <p:ext uri="{BB962C8B-B14F-4D97-AF65-F5344CB8AC3E}">
        <p14:creationId xmlns:p14="http://schemas.microsoft.com/office/powerpoint/2010/main" val="1238609185"/>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Rectangle 2"/>
          <p:cNvSpPr>
            <a:spLocks noGrp="1" noChangeArrowheads="1"/>
          </p:cNvSpPr>
          <p:nvPr>
            <p:ph type="title"/>
          </p:nvPr>
        </p:nvSpPr>
        <p:spPr/>
        <p:txBody>
          <a:bodyPr/>
          <a:lstStyle/>
          <a:p>
            <a:r>
              <a:rPr lang="en-US"/>
              <a:t>Deployment Discipline</a:t>
            </a:r>
          </a:p>
        </p:txBody>
      </p:sp>
      <p:sp>
        <p:nvSpPr>
          <p:cNvPr id="475138" name="Rectangle 3"/>
          <p:cNvSpPr>
            <a:spLocks noGrp="1" noChangeArrowheads="1"/>
          </p:cNvSpPr>
          <p:nvPr>
            <p:ph type="body" idx="1"/>
          </p:nvPr>
        </p:nvSpPr>
        <p:spPr/>
        <p:txBody>
          <a:bodyPr>
            <a:normAutofit/>
          </a:bodyPr>
          <a:lstStyle/>
          <a:p>
            <a:r>
              <a:rPr lang="en-US"/>
              <a:t>Purpose: Manage the activities associated with ensuring that the software product is available for its end users, such as:</a:t>
            </a:r>
          </a:p>
          <a:p>
            <a:pPr lvl="1"/>
            <a:r>
              <a:rPr lang="en-US"/>
              <a:t>Product deployment</a:t>
            </a:r>
          </a:p>
          <a:p>
            <a:pPr lvl="1"/>
            <a:r>
              <a:rPr lang="en-US"/>
              <a:t>Testing at the installation and target sites</a:t>
            </a:r>
          </a:p>
          <a:p>
            <a:pPr lvl="1"/>
            <a:r>
              <a:rPr lang="en-US"/>
              <a:t>Beta testing</a:t>
            </a:r>
          </a:p>
          <a:p>
            <a:pPr lvl="1"/>
            <a:r>
              <a:rPr lang="en-US"/>
              <a:t>Creating end-user support material</a:t>
            </a:r>
          </a:p>
          <a:p>
            <a:pPr lvl="1"/>
            <a:r>
              <a:rPr lang="en-US"/>
              <a:t>Creating user training material</a:t>
            </a:r>
          </a:p>
          <a:p>
            <a:pPr lvl="1"/>
            <a:r>
              <a:rPr lang="en-US"/>
              <a:t>Releasing to customer (in the form of shrink- wrapped package, download site, etc.)</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188</a:t>
            </a:fld>
            <a:endParaRPr lang="fr-BE" dirty="0"/>
          </a:p>
        </p:txBody>
      </p:sp>
    </p:spTree>
    <p:extLst>
      <p:ext uri="{BB962C8B-B14F-4D97-AF65-F5344CB8AC3E}">
        <p14:creationId xmlns:p14="http://schemas.microsoft.com/office/powerpoint/2010/main" val="2731930936"/>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endParaRPr lang="fr-BE" dirty="0"/>
          </a:p>
        </p:txBody>
      </p:sp>
      <p:sp>
        <p:nvSpPr>
          <p:cNvPr id="2" name="Title 1"/>
          <p:cNvSpPr>
            <a:spLocks noGrp="1"/>
          </p:cNvSpPr>
          <p:nvPr>
            <p:ph type="title"/>
          </p:nvPr>
        </p:nvSpPr>
        <p:spPr/>
        <p:txBody>
          <a:bodyPr/>
          <a:lstStyle/>
          <a:p>
            <a:r>
              <a:rPr lang="fr-BE" dirty="0" err="1"/>
              <a:t>From</a:t>
            </a:r>
            <a:r>
              <a:rPr lang="fr-BE" dirty="0"/>
              <a:t> UP to SCRUM: </a:t>
            </a:r>
            <a:r>
              <a:rPr lang="fr-BE" dirty="0" err="1"/>
              <a:t>OpenUP</a:t>
            </a:r>
            <a:r>
              <a:rPr lang="fr-BE" dirty="0"/>
              <a:t> </a:t>
            </a:r>
          </a:p>
        </p:txBody>
      </p:sp>
      <p:pic>
        <p:nvPicPr>
          <p:cNvPr id="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0514" y="1773238"/>
            <a:ext cx="5350973" cy="4176712"/>
          </a:xfrm>
        </p:spPr>
      </p:pic>
      <p:sp>
        <p:nvSpPr>
          <p:cNvPr id="5" name="Tijdelijke aanduiding voor voettekst 4"/>
          <p:cNvSpPr>
            <a:spLocks noGrp="1"/>
          </p:cNvSpPr>
          <p:nvPr>
            <p:ph type="ftr" sz="quarter" idx="11"/>
          </p:nvPr>
        </p:nvSpPr>
        <p:spPr/>
        <p:txBody>
          <a:bodyPr/>
          <a:lstStyle/>
          <a:p>
            <a:r>
              <a:rPr lang="fr-BE" dirty="0" err="1"/>
              <a:t>What</a:t>
            </a:r>
            <a:r>
              <a:rPr lang="fr-BE" dirty="0"/>
              <a:t> </a:t>
            </a:r>
            <a:r>
              <a:rPr lang="fr-BE" dirty="0" err="1"/>
              <a:t>is</a:t>
            </a:r>
            <a:r>
              <a:rPr lang="fr-BE" dirty="0"/>
              <a:t> </a:t>
            </a:r>
            <a:r>
              <a:rPr lang="fr-BE" dirty="0" err="1"/>
              <a:t>OpenUP</a:t>
            </a:r>
            <a:r>
              <a:rPr lang="fr-BE" dirty="0"/>
              <a:t>?</a:t>
            </a:r>
          </a:p>
        </p:txBody>
      </p:sp>
      <p:sp>
        <p:nvSpPr>
          <p:cNvPr id="4" name="Slide Number Placeholder 3"/>
          <p:cNvSpPr>
            <a:spLocks noGrp="1"/>
          </p:cNvSpPr>
          <p:nvPr>
            <p:ph type="sldNum" sz="quarter" idx="12"/>
          </p:nvPr>
        </p:nvSpPr>
        <p:spPr/>
        <p:txBody>
          <a:bodyPr/>
          <a:lstStyle/>
          <a:p>
            <a:fld id="{522ECB99-EF93-4B65-8F93-18879EF61944}" type="slidenum">
              <a:rPr lang="fr-FR" smtClean="0"/>
              <a:pPr/>
              <a:t>189</a:t>
            </a:fld>
            <a:endParaRPr lang="fr-FR"/>
          </a:p>
        </p:txBody>
      </p:sp>
      <p:sp>
        <p:nvSpPr>
          <p:cNvPr id="9" name="Tekstvak 8"/>
          <p:cNvSpPr txBox="1"/>
          <p:nvPr/>
        </p:nvSpPr>
        <p:spPr>
          <a:xfrm>
            <a:off x="3431705" y="5903197"/>
            <a:ext cx="3921523" cy="369332"/>
          </a:xfrm>
          <a:prstGeom prst="rect">
            <a:avLst/>
          </a:prstGeom>
          <a:noFill/>
        </p:spPr>
        <p:txBody>
          <a:bodyPr wrap="none" rtlCol="0">
            <a:spAutoFit/>
          </a:bodyPr>
          <a:lstStyle/>
          <a:p>
            <a:r>
              <a:rPr lang="nl-BE" sz="1600" dirty="0"/>
              <a:t>Source: http://epf.eclipse.org/wikis/openup</a:t>
            </a:r>
            <a:r>
              <a:rPr lang="nl-BE" dirty="0"/>
              <a:t>/</a:t>
            </a:r>
            <a:endParaRPr lang="en-US" dirty="0"/>
          </a:p>
        </p:txBody>
      </p:sp>
    </p:spTree>
    <p:extLst>
      <p:ext uri="{BB962C8B-B14F-4D97-AF65-F5344CB8AC3E}">
        <p14:creationId xmlns:p14="http://schemas.microsoft.com/office/powerpoint/2010/main" val="1807206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12 PRINCIPLES OF </a:t>
            </a:r>
            <a:r>
              <a:rPr lang="en-US" dirty="0"/>
              <a:t>AGILE </a:t>
            </a:r>
            <a:r>
              <a:rPr lang="hr-HR" dirty="0"/>
              <a:t>SOFTWARE DEVELOPMENT</a:t>
            </a:r>
            <a:endParaRPr lang="en-GB" dirty="0"/>
          </a:p>
        </p:txBody>
      </p:sp>
      <p:sp>
        <p:nvSpPr>
          <p:cNvPr id="3" name="Inhaltsplatzhalter 2"/>
          <p:cNvSpPr>
            <a:spLocks noGrp="1"/>
          </p:cNvSpPr>
          <p:nvPr>
            <p:ph sz="half" idx="1"/>
          </p:nvPr>
        </p:nvSpPr>
        <p:spPr>
          <a:xfrm>
            <a:off x="838200" y="2569029"/>
            <a:ext cx="5181600" cy="3607934"/>
          </a:xfrm>
        </p:spPr>
        <p:txBody>
          <a:bodyPr>
            <a:normAutofit fontScale="77500" lnSpcReduction="20000"/>
          </a:bodyPr>
          <a:lstStyle/>
          <a:p>
            <a:pPr marL="457200" indent="-457200">
              <a:buAutoNum type="arabicPeriod"/>
            </a:pPr>
            <a:r>
              <a:rPr lang="en-US" dirty="0"/>
              <a:t>Early and continuous delivery of valuable software </a:t>
            </a:r>
          </a:p>
          <a:p>
            <a:pPr marL="457200" indent="-457200">
              <a:buAutoNum type="arabicPeriod"/>
            </a:pPr>
            <a:r>
              <a:rPr lang="en-US" dirty="0"/>
              <a:t>Welcome changing requirements</a:t>
            </a:r>
          </a:p>
          <a:p>
            <a:pPr marL="457200" indent="-457200">
              <a:buAutoNum type="arabicPeriod"/>
            </a:pPr>
            <a:r>
              <a:rPr lang="en-US" dirty="0"/>
              <a:t>Deliver working software frequently </a:t>
            </a:r>
          </a:p>
          <a:p>
            <a:pPr marL="457200" indent="-457200">
              <a:buAutoNum type="arabicPeriod"/>
            </a:pPr>
            <a:r>
              <a:rPr lang="en-US" dirty="0"/>
              <a:t>Business people and developers must work together </a:t>
            </a:r>
          </a:p>
          <a:p>
            <a:pPr marL="457200" indent="-457200">
              <a:buAutoNum type="arabicPeriod"/>
            </a:pPr>
            <a:r>
              <a:rPr lang="en-US" dirty="0"/>
              <a:t>Motivated individuals produce the best results  </a:t>
            </a:r>
          </a:p>
          <a:p>
            <a:pPr marL="457200" indent="-457200">
              <a:buAutoNum type="arabicPeriod"/>
            </a:pPr>
            <a:r>
              <a:rPr lang="en-US" dirty="0"/>
              <a:t>Face-to-face conversation is the most valuable </a:t>
            </a:r>
            <a:endParaRPr lang="en-GB" dirty="0"/>
          </a:p>
        </p:txBody>
      </p:sp>
      <p:sp>
        <p:nvSpPr>
          <p:cNvPr id="4" name="Inhaltsplatzhalter 3"/>
          <p:cNvSpPr>
            <a:spLocks noGrp="1"/>
          </p:cNvSpPr>
          <p:nvPr>
            <p:ph sz="half" idx="2"/>
          </p:nvPr>
        </p:nvSpPr>
        <p:spPr>
          <a:xfrm>
            <a:off x="6172200" y="2569029"/>
            <a:ext cx="5181600" cy="3607934"/>
          </a:xfrm>
        </p:spPr>
        <p:txBody>
          <a:bodyPr>
            <a:normAutofit fontScale="77500" lnSpcReduction="20000"/>
          </a:bodyPr>
          <a:lstStyle/>
          <a:p>
            <a:pPr marL="457200" indent="-457200">
              <a:buFont typeface="+mj-lt"/>
              <a:buAutoNum type="arabicPeriod" startAt="7"/>
            </a:pPr>
            <a:r>
              <a:rPr lang="en-US" dirty="0"/>
              <a:t>Progress is measured by working software </a:t>
            </a:r>
          </a:p>
          <a:p>
            <a:pPr marL="457200" indent="-457200">
              <a:buFont typeface="+mj-lt"/>
              <a:buAutoNum type="arabicPeriod" startAt="7"/>
            </a:pPr>
            <a:r>
              <a:rPr lang="en-US" dirty="0"/>
              <a:t>Enforce a sustainable development pace </a:t>
            </a:r>
          </a:p>
          <a:p>
            <a:pPr marL="457200" indent="-457200">
              <a:buFont typeface="+mj-lt"/>
              <a:buAutoNum type="arabicPeriod" startAt="7"/>
            </a:pPr>
            <a:r>
              <a:rPr lang="en-US" dirty="0"/>
              <a:t>Technical excellence enhances agility (and quality) </a:t>
            </a:r>
          </a:p>
          <a:p>
            <a:pPr marL="457200" indent="-457200">
              <a:buFont typeface="+mj-lt"/>
              <a:buAutoNum type="arabicPeriod" startAt="7"/>
            </a:pPr>
            <a:r>
              <a:rPr lang="en-US" dirty="0"/>
              <a:t>Simplicity </a:t>
            </a:r>
          </a:p>
          <a:p>
            <a:pPr marL="457200" indent="-457200">
              <a:buFont typeface="+mj-lt"/>
              <a:buAutoNum type="arabicPeriod" startAt="7"/>
            </a:pPr>
            <a:r>
              <a:rPr lang="en-US" dirty="0"/>
              <a:t>Self-</a:t>
            </a:r>
            <a:r>
              <a:rPr lang="en-US" dirty="0" err="1"/>
              <a:t>organi</a:t>
            </a:r>
            <a:r>
              <a:rPr lang="hr-HR" dirty="0"/>
              <a:t>z</a:t>
            </a:r>
            <a:r>
              <a:rPr lang="en-US" dirty="0" err="1"/>
              <a:t>ing</a:t>
            </a:r>
            <a:r>
              <a:rPr lang="en-US" dirty="0"/>
              <a:t> teams produce the best solutions </a:t>
            </a:r>
          </a:p>
          <a:p>
            <a:pPr marL="457200" indent="-457200">
              <a:buFont typeface="+mj-lt"/>
              <a:buAutoNum type="arabicPeriod" startAt="7"/>
            </a:pPr>
            <a:r>
              <a:rPr lang="en-US" dirty="0"/>
              <a:t>At regular intervals, the team adjusts its behavior to become more effective </a:t>
            </a:r>
            <a:endParaRPr lang="en-GB" dirty="0"/>
          </a:p>
        </p:txBody>
      </p:sp>
      <p:sp>
        <p:nvSpPr>
          <p:cNvPr id="5" name="Rechteck 4"/>
          <p:cNvSpPr/>
          <p:nvPr/>
        </p:nvSpPr>
        <p:spPr>
          <a:xfrm>
            <a:off x="838200" y="1465720"/>
            <a:ext cx="10221686" cy="430887"/>
          </a:xfrm>
          <a:prstGeom prst="rect">
            <a:avLst/>
          </a:prstGeom>
        </p:spPr>
        <p:txBody>
          <a:bodyPr wrap="square">
            <a:spAutoFit/>
          </a:bodyPr>
          <a:lstStyle/>
          <a:p>
            <a:r>
              <a:rPr lang="hr-HR" sz="2200" dirty="0">
                <a:latin typeface="Arial" panose="020B0604020202020204" pitchFamily="34" charset="0"/>
                <a:cs typeface="Arial" panose="020B0604020202020204" pitchFamily="34" charset="0"/>
              </a:rPr>
              <a:t>T</a:t>
            </a:r>
            <a:r>
              <a:rPr lang="en-US" sz="2200" dirty="0">
                <a:latin typeface="Arial" panose="020B0604020202020204" pitchFamily="34" charset="0"/>
                <a:cs typeface="Arial" panose="020B0604020202020204" pitchFamily="34" charset="0"/>
              </a:rPr>
              <a:t>he </a:t>
            </a:r>
            <a:r>
              <a:rPr lang="en-US" sz="2200" i="1" dirty="0">
                <a:latin typeface="Arial" panose="020B0604020202020204" pitchFamily="34" charset="0"/>
                <a:cs typeface="Arial" panose="020B0604020202020204" pitchFamily="34" charset="0"/>
              </a:rPr>
              <a:t>Manifesto for Agile Software Development</a:t>
            </a:r>
            <a:r>
              <a:rPr lang="en-US" sz="2200" dirty="0">
                <a:latin typeface="Arial" panose="020B0604020202020204" pitchFamily="34" charset="0"/>
                <a:cs typeface="Arial" panose="020B0604020202020204" pitchFamily="34" charset="0"/>
              </a:rPr>
              <a:t> is based on twelve principles:</a:t>
            </a:r>
            <a:endParaRPr lang="en-GB" sz="2200" dirty="0">
              <a:latin typeface="Arial" panose="020B0604020202020204" pitchFamily="34" charset="0"/>
              <a:cs typeface="Arial" panose="020B0604020202020204" pitchFamily="34" charset="0"/>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29597812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a:t>OpenUP Lifecycle</a:t>
            </a:r>
            <a:endParaRPr lang="en-US" dirty="0"/>
          </a:p>
        </p:txBody>
      </p:sp>
      <p:sp>
        <p:nvSpPr>
          <p:cNvPr id="9" name="Tijdelijke aanduiding voor inhoud 8"/>
          <p:cNvSpPr>
            <a:spLocks noGrp="1"/>
          </p:cNvSpPr>
          <p:nvPr>
            <p:ph sz="half" idx="1"/>
          </p:nvPr>
        </p:nvSpPr>
        <p:spPr/>
        <p:txBody>
          <a:bodyPr>
            <a:normAutofit/>
          </a:bodyPr>
          <a:lstStyle/>
          <a:p>
            <a:r>
              <a:rPr lang="en-US"/>
              <a:t>Is a delivery process defining an end-to-end software development lifecycle </a:t>
            </a:r>
          </a:p>
          <a:p>
            <a:r>
              <a:rPr lang="en-US"/>
              <a:t>Designed to support small, co-located teams in their daily activities.</a:t>
            </a:r>
            <a:endParaRPr lang="en-US" dirty="0"/>
          </a:p>
        </p:txBody>
      </p:sp>
      <p:pic>
        <p:nvPicPr>
          <p:cNvPr id="10" name="Tijdelijke aanduiding voor inhoud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7401" y="3976464"/>
            <a:ext cx="6353175" cy="1828800"/>
          </a:xfrm>
        </p:spPr>
      </p:pic>
      <p:sp>
        <p:nvSpPr>
          <p:cNvPr id="11" name="Tijdelijke aanduiding voor datum 10"/>
          <p:cNvSpPr>
            <a:spLocks noGrp="1"/>
          </p:cNvSpPr>
          <p:nvPr>
            <p:ph type="dt" sz="half" idx="10"/>
          </p:nvPr>
        </p:nvSpPr>
        <p:spPr/>
        <p:txBody>
          <a:bodyPr/>
          <a:lstStyle/>
          <a:p>
            <a:endParaRPr lang="fr-BE" dirty="0"/>
          </a:p>
        </p:txBody>
      </p:sp>
      <p:sp>
        <p:nvSpPr>
          <p:cNvPr id="12" name="Tijdelijke aanduiding voor voettekst 11"/>
          <p:cNvSpPr>
            <a:spLocks noGrp="1"/>
          </p:cNvSpPr>
          <p:nvPr>
            <p:ph type="ftr" sz="quarter" idx="11"/>
          </p:nvPr>
        </p:nvSpPr>
        <p:spPr/>
        <p:txBody>
          <a:bodyPr/>
          <a:lstStyle/>
          <a:p>
            <a:r>
              <a:rPr lang="fr-BE"/>
              <a:t>Lifecycle</a:t>
            </a:r>
            <a:endParaRPr lang="fr-BE" dirty="0"/>
          </a:p>
        </p:txBody>
      </p:sp>
      <p:sp>
        <p:nvSpPr>
          <p:cNvPr id="4" name="Tijdelijke aanduiding voor dianummer 3"/>
          <p:cNvSpPr>
            <a:spLocks noGrp="1"/>
          </p:cNvSpPr>
          <p:nvPr>
            <p:ph type="sldNum" sz="quarter" idx="12"/>
          </p:nvPr>
        </p:nvSpPr>
        <p:spPr/>
        <p:txBody>
          <a:bodyPr/>
          <a:lstStyle/>
          <a:p>
            <a:fld id="{01C8955C-CD5B-48B6-8B6A-03B65A7B649E}" type="slidenum">
              <a:rPr lang="fr-BE" smtClean="0"/>
              <a:pPr/>
              <a:t>190</a:t>
            </a:fld>
            <a:endParaRPr lang="fr-BE" dirty="0"/>
          </a:p>
        </p:txBody>
      </p:sp>
    </p:spTree>
    <p:extLst>
      <p:ext uri="{BB962C8B-B14F-4D97-AF65-F5344CB8AC3E}">
        <p14:creationId xmlns:p14="http://schemas.microsoft.com/office/powerpoint/2010/main" val="20497222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atum 5"/>
          <p:cNvSpPr>
            <a:spLocks noGrp="1"/>
          </p:cNvSpPr>
          <p:nvPr>
            <p:ph type="dt" sz="half" idx="10"/>
          </p:nvPr>
        </p:nvSpPr>
        <p:spPr/>
        <p:txBody>
          <a:bodyPr/>
          <a:lstStyle/>
          <a:p>
            <a:endParaRPr lang="fr-BE" dirty="0"/>
          </a:p>
        </p:txBody>
      </p:sp>
      <p:sp>
        <p:nvSpPr>
          <p:cNvPr id="2" name="Titel 1"/>
          <p:cNvSpPr>
            <a:spLocks noGrp="1"/>
          </p:cNvSpPr>
          <p:nvPr>
            <p:ph type="title"/>
          </p:nvPr>
        </p:nvSpPr>
        <p:spPr/>
        <p:txBody>
          <a:bodyPr/>
          <a:lstStyle/>
          <a:p>
            <a:r>
              <a:rPr lang="nl-BE"/>
              <a:t>Roles</a:t>
            </a:r>
            <a:endParaRPr lang="en-US" dirty="0"/>
          </a:p>
        </p:txBody>
      </p:sp>
      <p:graphicFrame>
        <p:nvGraphicFramePr>
          <p:cNvPr id="5" name="Tijdelijke aanduiding voor inhoud 4"/>
          <p:cNvGraphicFramePr>
            <a:graphicFrameLocks noGrp="1"/>
          </p:cNvGraphicFramePr>
          <p:nvPr>
            <p:ph idx="1"/>
          </p:nvPr>
        </p:nvGraphicFramePr>
        <p:xfrm>
          <a:off x="1981200" y="1773238"/>
          <a:ext cx="8229600" cy="417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jdelijke aanduiding voor voettekst 6"/>
          <p:cNvSpPr>
            <a:spLocks noGrp="1"/>
          </p:cNvSpPr>
          <p:nvPr>
            <p:ph type="ftr" sz="quarter" idx="11"/>
          </p:nvPr>
        </p:nvSpPr>
        <p:spPr/>
        <p:txBody>
          <a:bodyPr/>
          <a:lstStyle/>
          <a:p>
            <a:r>
              <a:rPr lang="fr-BE"/>
              <a:t>Roles</a:t>
            </a:r>
            <a:endParaRPr lang="fr-BE" dirty="0"/>
          </a:p>
        </p:txBody>
      </p:sp>
      <p:sp>
        <p:nvSpPr>
          <p:cNvPr id="4" name="Tijdelijke aanduiding voor dianummer 3"/>
          <p:cNvSpPr>
            <a:spLocks noGrp="1"/>
          </p:cNvSpPr>
          <p:nvPr>
            <p:ph type="sldNum" sz="quarter" idx="12"/>
          </p:nvPr>
        </p:nvSpPr>
        <p:spPr/>
        <p:txBody>
          <a:bodyPr/>
          <a:lstStyle/>
          <a:p>
            <a:fld id="{01C8955C-CD5B-48B6-8B6A-03B65A7B649E}" type="slidenum">
              <a:rPr lang="fr-BE" smtClean="0"/>
              <a:pPr/>
              <a:t>191</a:t>
            </a:fld>
            <a:endParaRPr lang="fr-BE" dirty="0"/>
          </a:p>
        </p:txBody>
      </p:sp>
    </p:spTree>
    <p:extLst>
      <p:ext uri="{BB962C8B-B14F-4D97-AF65-F5344CB8AC3E}">
        <p14:creationId xmlns:p14="http://schemas.microsoft.com/office/powerpoint/2010/main" val="27922966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a:t>OpenUP roles from a Scrum Perspective</a:t>
            </a:r>
          </a:p>
        </p:txBody>
      </p:sp>
      <p:pic>
        <p:nvPicPr>
          <p:cNvPr id="28674" name="Picture 2" descr="OpenUp1_350.jpg"/>
          <p:cNvPicPr>
            <a:picLocks noChangeAspect="1"/>
          </p:cNvPicPr>
          <p:nvPr/>
        </p:nvPicPr>
        <p:blipFill>
          <a:blip r:embed="rId2"/>
          <a:srcRect/>
          <a:stretch>
            <a:fillRect/>
          </a:stretch>
        </p:blipFill>
        <p:spPr bwMode="auto">
          <a:xfrm>
            <a:off x="1981200" y="2057400"/>
            <a:ext cx="3683000" cy="3683000"/>
          </a:xfrm>
          <a:prstGeom prst="rect">
            <a:avLst/>
          </a:prstGeom>
          <a:noFill/>
          <a:ln w="9525">
            <a:noFill/>
            <a:miter lim="800000"/>
            <a:headEnd/>
            <a:tailEnd/>
          </a:ln>
        </p:spPr>
      </p:pic>
      <p:sp>
        <p:nvSpPr>
          <p:cNvPr id="28675" name="TextBox 17"/>
          <p:cNvSpPr txBox="1">
            <a:spLocks noChangeArrowheads="1"/>
          </p:cNvSpPr>
          <p:nvPr/>
        </p:nvSpPr>
        <p:spPr bwMode="auto">
          <a:xfrm>
            <a:off x="6248401" y="2308448"/>
            <a:ext cx="1236663" cy="369888"/>
          </a:xfrm>
          <a:prstGeom prst="rect">
            <a:avLst/>
          </a:prstGeom>
          <a:noFill/>
          <a:ln w="9525">
            <a:noFill/>
            <a:miter lim="800000"/>
            <a:headEnd/>
            <a:tailEnd/>
          </a:ln>
        </p:spPr>
        <p:txBody>
          <a:bodyPr wrap="none">
            <a:spAutoFit/>
          </a:bodyPr>
          <a:lstStyle/>
          <a:p>
            <a:pPr algn="ctr">
              <a:spcBef>
                <a:spcPct val="25000"/>
              </a:spcBef>
              <a:spcAft>
                <a:spcPct val="15000"/>
              </a:spcAft>
              <a:buClr>
                <a:srgbClr val="000066"/>
              </a:buClr>
              <a:buFont typeface="Wingdings" pitchFamily="2" charset="2"/>
              <a:buNone/>
            </a:pPr>
            <a:r>
              <a:rPr lang="en-US" dirty="0"/>
              <a:t>Developers</a:t>
            </a:r>
          </a:p>
        </p:txBody>
      </p:sp>
      <p:sp>
        <p:nvSpPr>
          <p:cNvPr id="28676" name="TextBox 18"/>
          <p:cNvSpPr txBox="1">
            <a:spLocks noChangeArrowheads="1"/>
          </p:cNvSpPr>
          <p:nvPr/>
        </p:nvSpPr>
        <p:spPr bwMode="auto">
          <a:xfrm>
            <a:off x="6172200" y="3680048"/>
            <a:ext cx="1492250" cy="369888"/>
          </a:xfrm>
          <a:prstGeom prst="rect">
            <a:avLst/>
          </a:prstGeom>
          <a:noFill/>
          <a:ln w="9525">
            <a:noFill/>
            <a:miter lim="800000"/>
            <a:headEnd/>
            <a:tailEnd/>
          </a:ln>
        </p:spPr>
        <p:txBody>
          <a:bodyPr wrap="none">
            <a:spAutoFit/>
          </a:bodyPr>
          <a:lstStyle/>
          <a:p>
            <a:pPr algn="ctr">
              <a:spcBef>
                <a:spcPct val="25000"/>
              </a:spcBef>
              <a:spcAft>
                <a:spcPct val="15000"/>
              </a:spcAft>
              <a:buClr>
                <a:srgbClr val="000066"/>
              </a:buClr>
              <a:buFont typeface="Wingdings" pitchFamily="2" charset="2"/>
              <a:buNone/>
            </a:pPr>
            <a:r>
              <a:rPr lang="en-US" dirty="0"/>
              <a:t>Scrum Master</a:t>
            </a:r>
          </a:p>
        </p:txBody>
      </p:sp>
      <p:sp>
        <p:nvSpPr>
          <p:cNvPr id="28677" name="TextBox 19"/>
          <p:cNvSpPr txBox="1">
            <a:spLocks noChangeArrowheads="1"/>
          </p:cNvSpPr>
          <p:nvPr/>
        </p:nvSpPr>
        <p:spPr bwMode="auto">
          <a:xfrm>
            <a:off x="6096000" y="5291362"/>
            <a:ext cx="1608138" cy="369887"/>
          </a:xfrm>
          <a:prstGeom prst="rect">
            <a:avLst/>
          </a:prstGeom>
          <a:noFill/>
          <a:ln w="9525">
            <a:noFill/>
            <a:miter lim="800000"/>
            <a:headEnd/>
            <a:tailEnd/>
          </a:ln>
        </p:spPr>
        <p:txBody>
          <a:bodyPr wrap="none">
            <a:spAutoFit/>
          </a:bodyPr>
          <a:lstStyle/>
          <a:p>
            <a:pPr algn="ctr">
              <a:spcBef>
                <a:spcPct val="25000"/>
              </a:spcBef>
              <a:spcAft>
                <a:spcPct val="15000"/>
              </a:spcAft>
              <a:buClr>
                <a:srgbClr val="000066"/>
              </a:buClr>
              <a:buFont typeface="Wingdings" pitchFamily="2" charset="2"/>
              <a:buNone/>
            </a:pPr>
            <a:r>
              <a:rPr lang="en-US"/>
              <a:t>Product Owner</a:t>
            </a:r>
          </a:p>
        </p:txBody>
      </p:sp>
      <p:sp>
        <p:nvSpPr>
          <p:cNvPr id="28678" name="TextBox 20"/>
          <p:cNvSpPr txBox="1">
            <a:spLocks noChangeArrowheads="1"/>
          </p:cNvSpPr>
          <p:nvPr/>
        </p:nvSpPr>
        <p:spPr bwMode="auto">
          <a:xfrm>
            <a:off x="7739064" y="2047876"/>
            <a:ext cx="2928937" cy="923925"/>
          </a:xfrm>
          <a:prstGeom prst="rect">
            <a:avLst/>
          </a:prstGeom>
          <a:noFill/>
          <a:ln w="9525">
            <a:noFill/>
            <a:miter lim="800000"/>
            <a:headEnd/>
            <a:tailEnd/>
          </a:ln>
        </p:spPr>
        <p:txBody>
          <a:bodyPr>
            <a:spAutoFit/>
          </a:bodyPr>
          <a:lstStyle/>
          <a:p>
            <a:pPr algn="ctr">
              <a:spcBef>
                <a:spcPct val="25000"/>
              </a:spcBef>
              <a:spcAft>
                <a:spcPct val="15000"/>
              </a:spcAft>
              <a:buClr>
                <a:srgbClr val="000066"/>
              </a:buClr>
              <a:buFont typeface="Wingdings" pitchFamily="2" charset="2"/>
              <a:buNone/>
            </a:pPr>
            <a:r>
              <a:rPr lang="en-US"/>
              <a:t>Analyst, Architect, Developer, Tester, and  likely the Project Manager</a:t>
            </a:r>
          </a:p>
        </p:txBody>
      </p:sp>
      <p:sp>
        <p:nvSpPr>
          <p:cNvPr id="28679" name="TextBox 21"/>
          <p:cNvSpPr txBox="1">
            <a:spLocks noChangeArrowheads="1"/>
          </p:cNvSpPr>
          <p:nvPr/>
        </p:nvSpPr>
        <p:spPr bwMode="auto">
          <a:xfrm>
            <a:off x="7664450" y="3724275"/>
            <a:ext cx="2928938" cy="647700"/>
          </a:xfrm>
          <a:prstGeom prst="rect">
            <a:avLst/>
          </a:prstGeom>
          <a:noFill/>
          <a:ln w="9525">
            <a:noFill/>
            <a:miter lim="800000"/>
            <a:headEnd/>
            <a:tailEnd/>
          </a:ln>
        </p:spPr>
        <p:txBody>
          <a:bodyPr>
            <a:spAutoFit/>
          </a:bodyPr>
          <a:lstStyle/>
          <a:p>
            <a:pPr algn="ctr">
              <a:spcBef>
                <a:spcPct val="25000"/>
              </a:spcBef>
              <a:spcAft>
                <a:spcPct val="15000"/>
              </a:spcAft>
              <a:buClr>
                <a:srgbClr val="000066"/>
              </a:buClr>
              <a:buFont typeface="Wingdings" pitchFamily="2" charset="2"/>
              <a:buNone/>
            </a:pPr>
            <a:r>
              <a:rPr lang="en-US"/>
              <a:t>May be the Project Manager, but not recommended</a:t>
            </a:r>
          </a:p>
        </p:txBody>
      </p:sp>
      <p:sp>
        <p:nvSpPr>
          <p:cNvPr id="28680" name="TextBox 22"/>
          <p:cNvSpPr txBox="1">
            <a:spLocks noChangeArrowheads="1"/>
          </p:cNvSpPr>
          <p:nvPr/>
        </p:nvSpPr>
        <p:spPr bwMode="auto">
          <a:xfrm>
            <a:off x="7608169" y="5013176"/>
            <a:ext cx="2928937" cy="1200150"/>
          </a:xfrm>
          <a:prstGeom prst="rect">
            <a:avLst/>
          </a:prstGeom>
          <a:noFill/>
          <a:ln w="9525">
            <a:noFill/>
            <a:miter lim="800000"/>
            <a:headEnd/>
            <a:tailEnd/>
          </a:ln>
        </p:spPr>
        <p:txBody>
          <a:bodyPr>
            <a:spAutoFit/>
          </a:bodyPr>
          <a:lstStyle/>
          <a:p>
            <a:pPr algn="ctr">
              <a:spcBef>
                <a:spcPct val="25000"/>
              </a:spcBef>
              <a:spcAft>
                <a:spcPct val="15000"/>
              </a:spcAft>
              <a:buClr>
                <a:srgbClr val="000066"/>
              </a:buClr>
              <a:buFont typeface="Wingdings" pitchFamily="2" charset="2"/>
              <a:buNone/>
            </a:pPr>
            <a:r>
              <a:rPr lang="en-US" dirty="0"/>
              <a:t>Stakeholder, may in some cases be the Project Manager – whose neck gets wrung when things go wrong? </a:t>
            </a:r>
          </a:p>
        </p:txBody>
      </p:sp>
      <p:sp>
        <p:nvSpPr>
          <p:cNvPr id="28681" name="Rectangle 8"/>
          <p:cNvSpPr>
            <a:spLocks noGrp="1" noChangeArrowheads="1"/>
          </p:cNvSpPr>
          <p:nvPr>
            <p:ph type="sldNum" sz="quarter" idx="10"/>
          </p:nvPr>
        </p:nvSpPr>
        <p:spPr>
          <a:noFill/>
        </p:spPr>
        <p:txBody>
          <a:bodyPr/>
          <a:lstStyle/>
          <a:p>
            <a:fld id="{429ED077-2570-4EB1-A872-6212722FB029}" type="slidenum">
              <a:rPr lang="en-US" smtClean="0"/>
              <a:pPr/>
              <a:t>192</a:t>
            </a:fld>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jdelijke aanduiding voor datum 22"/>
          <p:cNvSpPr>
            <a:spLocks noGrp="1"/>
          </p:cNvSpPr>
          <p:nvPr>
            <p:ph type="dt" sz="half" idx="10"/>
          </p:nvPr>
        </p:nvSpPr>
        <p:spPr/>
        <p:txBody>
          <a:bodyPr/>
          <a:lstStyle/>
          <a:p>
            <a:endParaRPr lang="fr-BE" dirty="0"/>
          </a:p>
        </p:txBody>
      </p:sp>
      <p:sp>
        <p:nvSpPr>
          <p:cNvPr id="2" name="Titel 1"/>
          <p:cNvSpPr>
            <a:spLocks noGrp="1"/>
          </p:cNvSpPr>
          <p:nvPr>
            <p:ph type="title"/>
          </p:nvPr>
        </p:nvSpPr>
        <p:spPr/>
        <p:txBody>
          <a:bodyPr/>
          <a:lstStyle/>
          <a:p>
            <a:r>
              <a:rPr lang="nl-BE"/>
              <a:t>Disciplines</a:t>
            </a:r>
            <a:endParaRPr lang="en-US" dirty="0"/>
          </a:p>
        </p:txBody>
      </p:sp>
      <p:graphicFrame>
        <p:nvGraphicFramePr>
          <p:cNvPr id="5" name="Tijdelijke aanduiding voor inhoud 4"/>
          <p:cNvGraphicFramePr>
            <a:graphicFrameLocks noGrp="1"/>
          </p:cNvGraphicFramePr>
          <p:nvPr>
            <p:ph idx="1"/>
          </p:nvPr>
        </p:nvGraphicFramePr>
        <p:xfrm>
          <a:off x="1981200" y="1773238"/>
          <a:ext cx="8229600" cy="417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ijdelijke aanduiding voor voettekst 23"/>
          <p:cNvSpPr>
            <a:spLocks noGrp="1"/>
          </p:cNvSpPr>
          <p:nvPr>
            <p:ph type="ftr" sz="quarter" idx="11"/>
          </p:nvPr>
        </p:nvSpPr>
        <p:spPr/>
        <p:txBody>
          <a:bodyPr/>
          <a:lstStyle/>
          <a:p>
            <a:r>
              <a:rPr lang="fr-BE"/>
              <a:t>Disciplines</a:t>
            </a:r>
            <a:endParaRPr lang="fr-BE" dirty="0"/>
          </a:p>
        </p:txBody>
      </p:sp>
      <p:sp>
        <p:nvSpPr>
          <p:cNvPr id="4" name="Tijdelijke aanduiding voor dianummer 3"/>
          <p:cNvSpPr>
            <a:spLocks noGrp="1"/>
          </p:cNvSpPr>
          <p:nvPr>
            <p:ph type="sldNum" sz="quarter" idx="12"/>
          </p:nvPr>
        </p:nvSpPr>
        <p:spPr/>
        <p:txBody>
          <a:bodyPr/>
          <a:lstStyle/>
          <a:p>
            <a:fld id="{01C8955C-CD5B-48B6-8B6A-03B65A7B649E}" type="slidenum">
              <a:rPr lang="fr-BE" smtClean="0"/>
              <a:pPr/>
              <a:t>193</a:t>
            </a:fld>
            <a:endParaRPr lang="fr-BE" dirty="0"/>
          </a:p>
        </p:txBody>
      </p:sp>
      <p:sp>
        <p:nvSpPr>
          <p:cNvPr id="7" name="Rechthoek 6"/>
          <p:cNvSpPr/>
          <p:nvPr/>
        </p:nvSpPr>
        <p:spPr>
          <a:xfrm>
            <a:off x="2423592" y="2051782"/>
            <a:ext cx="1726528" cy="9282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ep 11"/>
          <p:cNvGrpSpPr/>
          <p:nvPr/>
        </p:nvGrpSpPr>
        <p:grpSpPr>
          <a:xfrm>
            <a:off x="2423592" y="2051782"/>
            <a:ext cx="1726528" cy="928241"/>
            <a:chOff x="5194921" y="359621"/>
            <a:chExt cx="1726528" cy="928241"/>
          </a:xfrm>
        </p:grpSpPr>
        <p:sp>
          <p:nvSpPr>
            <p:cNvPr id="13" name="Rechthoek 12"/>
            <p:cNvSpPr/>
            <p:nvPr/>
          </p:nvSpPr>
          <p:spPr>
            <a:xfrm>
              <a:off x="5194921" y="359621"/>
              <a:ext cx="1726528" cy="9282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hthoek 13"/>
            <p:cNvSpPr/>
            <p:nvPr/>
          </p:nvSpPr>
          <p:spPr>
            <a:xfrm>
              <a:off x="5194921" y="359621"/>
              <a:ext cx="1726528" cy="9282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defTabSz="533400">
                <a:lnSpc>
                  <a:spcPct val="90000"/>
                </a:lnSpc>
                <a:spcBef>
                  <a:spcPct val="0"/>
                </a:spcBef>
                <a:spcAft>
                  <a:spcPct val="35000"/>
                </a:spcAft>
              </a:pPr>
              <a:endParaRPr lang="en-US" sz="1200" dirty="0"/>
            </a:p>
          </p:txBody>
        </p:sp>
      </p:grpSp>
      <p:sp>
        <p:nvSpPr>
          <p:cNvPr id="15" name="Rechthoek 14"/>
          <p:cNvSpPr/>
          <p:nvPr/>
        </p:nvSpPr>
        <p:spPr>
          <a:xfrm>
            <a:off x="1939076" y="3903352"/>
            <a:ext cx="2695561" cy="1015663"/>
          </a:xfrm>
          <a:prstGeom prst="rect">
            <a:avLst/>
          </a:prstGeom>
        </p:spPr>
        <p:txBody>
          <a:bodyPr wrap="square">
            <a:spAutoFit/>
          </a:bodyPr>
          <a:lstStyle/>
          <a:p>
            <a:pPr algn="r"/>
            <a:r>
              <a:rPr lang="en-US" sz="1200" dirty="0"/>
              <a:t>how to </a:t>
            </a:r>
            <a:r>
              <a:rPr lang="en-US" sz="1600" b="1" dirty="0"/>
              <a:t>elicit</a:t>
            </a:r>
            <a:r>
              <a:rPr lang="en-US" sz="1200" dirty="0"/>
              <a:t>, </a:t>
            </a:r>
            <a:r>
              <a:rPr lang="en-US" sz="1600" b="1" dirty="0"/>
              <a:t>analyze</a:t>
            </a:r>
            <a:r>
              <a:rPr lang="en-US" sz="1200" dirty="0"/>
              <a:t>, </a:t>
            </a:r>
            <a:r>
              <a:rPr lang="en-US" sz="1600" b="1" dirty="0"/>
              <a:t>specify</a:t>
            </a:r>
            <a:r>
              <a:rPr lang="en-US" sz="1200" dirty="0"/>
              <a:t>, </a:t>
            </a:r>
            <a:r>
              <a:rPr lang="en-US" sz="1600" b="1" dirty="0"/>
              <a:t>validate</a:t>
            </a:r>
            <a:r>
              <a:rPr lang="en-US" sz="1200" dirty="0"/>
              <a:t>, and </a:t>
            </a:r>
            <a:r>
              <a:rPr lang="en-US" sz="1600" b="1" dirty="0"/>
              <a:t>manage</a:t>
            </a:r>
            <a:r>
              <a:rPr lang="en-US" sz="1600" dirty="0"/>
              <a:t> </a:t>
            </a:r>
            <a:r>
              <a:rPr lang="en-US" sz="1600" b="1" dirty="0"/>
              <a:t>the</a:t>
            </a:r>
            <a:r>
              <a:rPr lang="en-US" sz="1600" dirty="0"/>
              <a:t> </a:t>
            </a:r>
            <a:r>
              <a:rPr lang="en-US" sz="1600" b="1" dirty="0"/>
              <a:t>requirements</a:t>
            </a:r>
            <a:r>
              <a:rPr lang="en-US" sz="1600" dirty="0"/>
              <a:t> </a:t>
            </a:r>
            <a:r>
              <a:rPr lang="en-US" sz="1200" dirty="0"/>
              <a:t>for the system to be developed</a:t>
            </a:r>
          </a:p>
        </p:txBody>
      </p:sp>
      <p:sp>
        <p:nvSpPr>
          <p:cNvPr id="17" name="Rechthoek 16"/>
          <p:cNvSpPr/>
          <p:nvPr/>
        </p:nvSpPr>
        <p:spPr>
          <a:xfrm>
            <a:off x="2207569" y="2865131"/>
            <a:ext cx="2894289" cy="954107"/>
          </a:xfrm>
          <a:prstGeom prst="rect">
            <a:avLst/>
          </a:prstGeom>
        </p:spPr>
        <p:txBody>
          <a:bodyPr wrap="square">
            <a:spAutoFit/>
          </a:bodyPr>
          <a:lstStyle/>
          <a:p>
            <a:pPr algn="r"/>
            <a:r>
              <a:rPr lang="en-US" sz="1200" dirty="0"/>
              <a:t>how </a:t>
            </a:r>
            <a:r>
              <a:rPr lang="en-US" sz="1400" dirty="0"/>
              <a:t>to </a:t>
            </a:r>
            <a:r>
              <a:rPr lang="en-US" sz="1600" b="1" dirty="0"/>
              <a:t>design</a:t>
            </a:r>
            <a:r>
              <a:rPr lang="en-US" sz="1600" dirty="0"/>
              <a:t> </a:t>
            </a:r>
            <a:r>
              <a:rPr lang="en-US" sz="1600" b="1" dirty="0"/>
              <a:t>and</a:t>
            </a:r>
            <a:r>
              <a:rPr lang="en-US" sz="1600" dirty="0"/>
              <a:t> </a:t>
            </a:r>
            <a:r>
              <a:rPr lang="en-US" sz="1600" b="1" dirty="0"/>
              <a:t>implement</a:t>
            </a:r>
            <a:r>
              <a:rPr lang="en-US" sz="1600" dirty="0"/>
              <a:t> </a:t>
            </a:r>
            <a:r>
              <a:rPr lang="en-US" sz="1400" dirty="0"/>
              <a:t>a </a:t>
            </a:r>
            <a:r>
              <a:rPr lang="en-US" sz="1600" b="1" dirty="0"/>
              <a:t>technical</a:t>
            </a:r>
            <a:r>
              <a:rPr lang="en-US" sz="1600" dirty="0"/>
              <a:t> </a:t>
            </a:r>
            <a:r>
              <a:rPr lang="en-US" sz="1600" b="1" dirty="0"/>
              <a:t>solution</a:t>
            </a:r>
            <a:r>
              <a:rPr lang="en-US" sz="1600" dirty="0"/>
              <a:t> </a:t>
            </a:r>
            <a:r>
              <a:rPr lang="en-US" sz="1200" dirty="0"/>
              <a:t>that conforms to the architecture and supports the requirements</a:t>
            </a:r>
          </a:p>
        </p:txBody>
      </p:sp>
      <p:sp>
        <p:nvSpPr>
          <p:cNvPr id="18" name="Rechthoek 17"/>
          <p:cNvSpPr/>
          <p:nvPr/>
        </p:nvSpPr>
        <p:spPr>
          <a:xfrm>
            <a:off x="2731164" y="2090491"/>
            <a:ext cx="1903473" cy="584775"/>
          </a:xfrm>
          <a:prstGeom prst="rect">
            <a:avLst/>
          </a:prstGeom>
        </p:spPr>
        <p:txBody>
          <a:bodyPr wrap="square">
            <a:spAutoFit/>
          </a:bodyPr>
          <a:lstStyle/>
          <a:p>
            <a:pPr algn="r"/>
            <a:r>
              <a:rPr lang="en-US" sz="1200" dirty="0"/>
              <a:t>how to </a:t>
            </a:r>
            <a:r>
              <a:rPr lang="en-US" sz="1600" b="1" dirty="0"/>
              <a:t>plan</a:t>
            </a:r>
            <a:r>
              <a:rPr lang="en-US" sz="1600" dirty="0"/>
              <a:t> </a:t>
            </a:r>
            <a:r>
              <a:rPr lang="en-US" sz="1600" b="1" dirty="0"/>
              <a:t>for</a:t>
            </a:r>
            <a:r>
              <a:rPr lang="en-US" sz="1600" dirty="0"/>
              <a:t> </a:t>
            </a:r>
            <a:r>
              <a:rPr lang="en-US" sz="1600" b="1" dirty="0"/>
              <a:t>and</a:t>
            </a:r>
            <a:r>
              <a:rPr lang="en-US" sz="1600" dirty="0"/>
              <a:t> </a:t>
            </a:r>
            <a:r>
              <a:rPr lang="en-US" sz="1600" b="1" dirty="0"/>
              <a:t>deploy</a:t>
            </a:r>
            <a:r>
              <a:rPr lang="en-US" sz="1400" dirty="0"/>
              <a:t> </a:t>
            </a:r>
            <a:r>
              <a:rPr lang="en-US" sz="1200" dirty="0"/>
              <a:t>a solution</a:t>
            </a:r>
          </a:p>
        </p:txBody>
      </p:sp>
      <p:sp>
        <p:nvSpPr>
          <p:cNvPr id="19" name="Rechthoek 18"/>
          <p:cNvSpPr/>
          <p:nvPr/>
        </p:nvSpPr>
        <p:spPr>
          <a:xfrm>
            <a:off x="7464152" y="3049797"/>
            <a:ext cx="2736304" cy="584775"/>
          </a:xfrm>
          <a:prstGeom prst="rect">
            <a:avLst/>
          </a:prstGeom>
        </p:spPr>
        <p:txBody>
          <a:bodyPr wrap="square">
            <a:spAutoFit/>
          </a:bodyPr>
          <a:lstStyle/>
          <a:p>
            <a:r>
              <a:rPr lang="en-US" sz="1200" dirty="0"/>
              <a:t>how to </a:t>
            </a:r>
            <a:r>
              <a:rPr lang="en-US" sz="1600" b="1" dirty="0"/>
              <a:t>customize</a:t>
            </a:r>
            <a:r>
              <a:rPr lang="en-US" sz="1600" dirty="0"/>
              <a:t> </a:t>
            </a:r>
            <a:r>
              <a:rPr lang="en-US" sz="1600" b="1" dirty="0"/>
              <a:t>process</a:t>
            </a:r>
            <a:r>
              <a:rPr lang="en-US" sz="1600" dirty="0"/>
              <a:t> </a:t>
            </a:r>
            <a:r>
              <a:rPr lang="en-US" sz="1600" b="1" dirty="0"/>
              <a:t>and</a:t>
            </a:r>
            <a:r>
              <a:rPr lang="en-US" sz="1600" dirty="0"/>
              <a:t> </a:t>
            </a:r>
            <a:r>
              <a:rPr lang="en-US" sz="1600" b="1" dirty="0"/>
              <a:t>tools</a:t>
            </a:r>
            <a:r>
              <a:rPr lang="en-US" sz="1600" dirty="0"/>
              <a:t> </a:t>
            </a:r>
            <a:r>
              <a:rPr lang="en-US" sz="1200" dirty="0"/>
              <a:t>for a project or organization</a:t>
            </a:r>
          </a:p>
        </p:txBody>
      </p:sp>
      <p:sp>
        <p:nvSpPr>
          <p:cNvPr id="20" name="Rechthoek 19"/>
          <p:cNvSpPr/>
          <p:nvPr/>
        </p:nvSpPr>
        <p:spPr>
          <a:xfrm>
            <a:off x="6888088" y="4005065"/>
            <a:ext cx="2952328" cy="769441"/>
          </a:xfrm>
          <a:prstGeom prst="rect">
            <a:avLst/>
          </a:prstGeom>
        </p:spPr>
        <p:txBody>
          <a:bodyPr wrap="square">
            <a:spAutoFit/>
          </a:bodyPr>
          <a:lstStyle/>
          <a:p>
            <a:r>
              <a:rPr lang="en-US" sz="1200" dirty="0"/>
              <a:t>how to </a:t>
            </a:r>
            <a:r>
              <a:rPr lang="en-US" sz="1600" b="1" dirty="0"/>
              <a:t>coach</a:t>
            </a:r>
            <a:r>
              <a:rPr lang="en-US" sz="1200" dirty="0"/>
              <a:t>, </a:t>
            </a:r>
            <a:r>
              <a:rPr lang="en-US" sz="1600" b="1" dirty="0"/>
              <a:t>facilitate</a:t>
            </a:r>
            <a:r>
              <a:rPr lang="en-US" sz="1200" dirty="0"/>
              <a:t>, and </a:t>
            </a:r>
            <a:r>
              <a:rPr lang="en-US" sz="1600" b="1" dirty="0"/>
              <a:t>support</a:t>
            </a:r>
            <a:r>
              <a:rPr lang="en-US" sz="1600" dirty="0"/>
              <a:t> </a:t>
            </a:r>
            <a:r>
              <a:rPr lang="en-US" sz="1600" b="1" dirty="0"/>
              <a:t>the</a:t>
            </a:r>
            <a:r>
              <a:rPr lang="en-US" sz="1600" dirty="0"/>
              <a:t> </a:t>
            </a:r>
            <a:r>
              <a:rPr lang="en-US" sz="1600" b="1" dirty="0"/>
              <a:t>team</a:t>
            </a:r>
            <a:r>
              <a:rPr lang="en-US" sz="1200" dirty="0"/>
              <a:t>, helping it to deal with risk and obstacles found when building software</a:t>
            </a:r>
          </a:p>
        </p:txBody>
      </p:sp>
      <p:sp>
        <p:nvSpPr>
          <p:cNvPr id="21" name="Rechthoek 20"/>
          <p:cNvSpPr/>
          <p:nvPr/>
        </p:nvSpPr>
        <p:spPr>
          <a:xfrm>
            <a:off x="6960096" y="2072461"/>
            <a:ext cx="3044708" cy="523220"/>
          </a:xfrm>
          <a:prstGeom prst="rect">
            <a:avLst/>
          </a:prstGeom>
        </p:spPr>
        <p:txBody>
          <a:bodyPr wrap="square">
            <a:spAutoFit/>
          </a:bodyPr>
          <a:lstStyle/>
          <a:p>
            <a:pPr lvl="0"/>
            <a:r>
              <a:rPr lang="en-US" sz="1600" b="1" dirty="0"/>
              <a:t>create</a:t>
            </a:r>
            <a:r>
              <a:rPr lang="en-US" sz="1600" dirty="0"/>
              <a:t> </a:t>
            </a:r>
            <a:r>
              <a:rPr lang="en-US" sz="1200" dirty="0"/>
              <a:t>software </a:t>
            </a:r>
            <a:r>
              <a:rPr lang="en-US" sz="1600" b="1" dirty="0"/>
              <a:t>architecture</a:t>
            </a:r>
            <a:r>
              <a:rPr lang="en-US" sz="1600" dirty="0"/>
              <a:t> </a:t>
            </a:r>
            <a:r>
              <a:rPr lang="en-US" sz="1200" dirty="0"/>
              <a:t>from architecturally significant requirements.</a:t>
            </a:r>
          </a:p>
        </p:txBody>
      </p:sp>
      <p:sp>
        <p:nvSpPr>
          <p:cNvPr id="22" name="Rechthoek 21"/>
          <p:cNvSpPr/>
          <p:nvPr/>
        </p:nvSpPr>
        <p:spPr>
          <a:xfrm>
            <a:off x="6384033" y="4913292"/>
            <a:ext cx="3004797" cy="1107996"/>
          </a:xfrm>
          <a:prstGeom prst="rect">
            <a:avLst/>
          </a:prstGeom>
        </p:spPr>
        <p:txBody>
          <a:bodyPr wrap="square">
            <a:spAutoFit/>
          </a:bodyPr>
          <a:lstStyle/>
          <a:p>
            <a:r>
              <a:rPr lang="en-US" sz="1200" dirty="0"/>
              <a:t>how to provide </a:t>
            </a:r>
            <a:r>
              <a:rPr lang="en-US" sz="1600" b="1" dirty="0"/>
              <a:t>feedback</a:t>
            </a:r>
            <a:r>
              <a:rPr lang="en-US" sz="1400" dirty="0"/>
              <a:t> </a:t>
            </a:r>
            <a:r>
              <a:rPr lang="en-US" sz="1200" dirty="0"/>
              <a:t>about the maturing system by </a:t>
            </a:r>
            <a:r>
              <a:rPr lang="en-US" sz="1600" b="1" dirty="0"/>
              <a:t>designing</a:t>
            </a:r>
            <a:r>
              <a:rPr lang="en-US" sz="1400" dirty="0"/>
              <a:t>, </a:t>
            </a:r>
            <a:r>
              <a:rPr lang="en-US" sz="1600" b="1" dirty="0"/>
              <a:t>implementing</a:t>
            </a:r>
            <a:r>
              <a:rPr lang="en-US" sz="1400" dirty="0"/>
              <a:t>, </a:t>
            </a:r>
            <a:r>
              <a:rPr lang="en-US" sz="1600" b="1" dirty="0"/>
              <a:t>running</a:t>
            </a:r>
            <a:r>
              <a:rPr lang="en-US" sz="1400" dirty="0"/>
              <a:t>, </a:t>
            </a:r>
            <a:r>
              <a:rPr lang="en-US" sz="1200" dirty="0"/>
              <a:t>and </a:t>
            </a:r>
            <a:r>
              <a:rPr lang="en-US" sz="1600" b="1" dirty="0"/>
              <a:t>evaluating</a:t>
            </a:r>
            <a:r>
              <a:rPr lang="en-US" sz="1600" dirty="0"/>
              <a:t> </a:t>
            </a:r>
            <a:r>
              <a:rPr lang="en-US" sz="1600" b="1" dirty="0"/>
              <a:t>tests</a:t>
            </a:r>
            <a:endParaRPr lang="en-US" sz="1400" b="1" dirty="0"/>
          </a:p>
        </p:txBody>
      </p:sp>
    </p:spTree>
    <p:extLst>
      <p:ext uri="{BB962C8B-B14F-4D97-AF65-F5344CB8AC3E}">
        <p14:creationId xmlns:p14="http://schemas.microsoft.com/office/powerpoint/2010/main" val="263426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4"/>
          <p:cNvSpPr>
            <a:spLocks noGrp="1" noChangeArrowheads="1"/>
          </p:cNvSpPr>
          <p:nvPr>
            <p:ph type="title"/>
          </p:nvPr>
        </p:nvSpPr>
        <p:spPr/>
        <p:txBody>
          <a:bodyPr/>
          <a:lstStyle/>
          <a:p>
            <a:r>
              <a:rPr lang="en-US"/>
              <a:t>SPM</a:t>
            </a:r>
            <a:endParaRPr lang="en-US" dirty="0"/>
          </a:p>
        </p:txBody>
      </p:sp>
      <p:pic>
        <p:nvPicPr>
          <p:cNvPr id="47107" name="Picture 6" descr="monopolyboard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1981200" y="1847962"/>
            <a:ext cx="4038600" cy="4030441"/>
          </a:xfrm>
        </p:spPr>
      </p:pic>
      <p:sp>
        <p:nvSpPr>
          <p:cNvPr id="47106" name="Rectangle 3"/>
          <p:cNvSpPr>
            <a:spLocks noGrp="1" noChangeArrowheads="1"/>
          </p:cNvSpPr>
          <p:nvPr>
            <p:ph sz="half" idx="2"/>
          </p:nvPr>
        </p:nvSpPr>
        <p:spPr/>
        <p:txBody>
          <a:bodyPr/>
          <a:lstStyle/>
          <a:p>
            <a:r>
              <a:rPr lang="en-US"/>
              <a:t>Software</a:t>
            </a:r>
          </a:p>
          <a:p>
            <a:endParaRPr lang="en-US"/>
          </a:p>
          <a:p>
            <a:r>
              <a:rPr lang="en-US"/>
              <a:t>Project</a:t>
            </a:r>
          </a:p>
          <a:p>
            <a:endParaRPr lang="en-US"/>
          </a:p>
          <a:p>
            <a:r>
              <a:rPr lang="en-US"/>
              <a:t>Management</a:t>
            </a:r>
          </a:p>
        </p:txBody>
      </p:sp>
      <p:sp>
        <p:nvSpPr>
          <p:cNvPr id="8" name="Tijdelijke aanduiding voor dianummer 7"/>
          <p:cNvSpPr>
            <a:spLocks noGrp="1"/>
          </p:cNvSpPr>
          <p:nvPr>
            <p:ph type="sldNum" sz="quarter" idx="12"/>
          </p:nvPr>
        </p:nvSpPr>
        <p:spPr/>
        <p:txBody>
          <a:bodyPr/>
          <a:lstStyle/>
          <a:p>
            <a:fld id="{01C8955C-CD5B-48B6-8B6A-03B65A7B649E}" type="slidenum">
              <a:rPr lang="fr-BE" smtClean="0"/>
              <a:pPr/>
              <a:t>2</a:t>
            </a:fld>
            <a:endParaRPr lang="fr-BE" dirty="0"/>
          </a:p>
        </p:txBody>
      </p:sp>
    </p:spTree>
    <p:extLst>
      <p:ext uri="{BB962C8B-B14F-4D97-AF65-F5344CB8AC3E}">
        <p14:creationId xmlns:p14="http://schemas.microsoft.com/office/powerpoint/2010/main" val="29212322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THE AGILE WORLD</a:t>
            </a:r>
            <a:endParaRPr lang="en-GB" dirty="0"/>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256" y="1152895"/>
            <a:ext cx="5526898" cy="5526898"/>
          </a:xfrm>
          <a:prstGeom prst="rect">
            <a:avLst/>
          </a:prstGeom>
        </p:spPr>
      </p:pic>
      <p:sp>
        <p:nvSpPr>
          <p:cNvPr id="5" name="Textfeld 4"/>
          <p:cNvSpPr txBox="1"/>
          <p:nvPr/>
        </p:nvSpPr>
        <p:spPr>
          <a:xfrm>
            <a:off x="4678877" y="3916344"/>
            <a:ext cx="2208810" cy="369332"/>
          </a:xfrm>
          <a:prstGeom prst="rect">
            <a:avLst/>
          </a:prstGeom>
          <a:noFill/>
        </p:spPr>
        <p:txBody>
          <a:bodyPr wrap="square" rtlCol="0">
            <a:spAutoFit/>
          </a:bodyPr>
          <a:lstStyle/>
          <a:p>
            <a:r>
              <a:rPr lang="hr-HR" b="1" dirty="0"/>
              <a:t>Organization culture</a:t>
            </a:r>
            <a:endParaRPr lang="en-GB" b="1" dirty="0"/>
          </a:p>
        </p:txBody>
      </p:sp>
      <p:sp>
        <p:nvSpPr>
          <p:cNvPr id="6" name="Textfeld 5"/>
          <p:cNvSpPr txBox="1"/>
          <p:nvPr/>
        </p:nvSpPr>
        <p:spPr>
          <a:xfrm>
            <a:off x="5589256" y="4445139"/>
            <a:ext cx="2208810" cy="369332"/>
          </a:xfrm>
          <a:prstGeom prst="rect">
            <a:avLst/>
          </a:prstGeom>
          <a:noFill/>
        </p:spPr>
        <p:txBody>
          <a:bodyPr wrap="square" rtlCol="0">
            <a:spAutoFit/>
          </a:bodyPr>
          <a:lstStyle/>
          <a:p>
            <a:r>
              <a:rPr lang="hr-HR" b="1" dirty="0"/>
              <a:t>Self organizing teams</a:t>
            </a:r>
            <a:endParaRPr lang="en-GB" b="1" dirty="0"/>
          </a:p>
        </p:txBody>
      </p:sp>
      <p:sp>
        <p:nvSpPr>
          <p:cNvPr id="7" name="Textfeld 6"/>
          <p:cNvSpPr txBox="1"/>
          <p:nvPr/>
        </p:nvSpPr>
        <p:spPr>
          <a:xfrm>
            <a:off x="8762010" y="3873190"/>
            <a:ext cx="2208810" cy="369332"/>
          </a:xfrm>
          <a:prstGeom prst="rect">
            <a:avLst/>
          </a:prstGeom>
          <a:noFill/>
        </p:spPr>
        <p:txBody>
          <a:bodyPr wrap="square" rtlCol="0">
            <a:spAutoFit/>
          </a:bodyPr>
          <a:lstStyle/>
          <a:p>
            <a:r>
              <a:rPr lang="hr-HR" b="1" dirty="0"/>
              <a:t>Scrum</a:t>
            </a:r>
            <a:endParaRPr lang="en-GB" b="1" dirty="0"/>
          </a:p>
        </p:txBody>
      </p:sp>
      <p:sp>
        <p:nvSpPr>
          <p:cNvPr id="8" name="Textfeld 7"/>
          <p:cNvSpPr txBox="1"/>
          <p:nvPr/>
        </p:nvSpPr>
        <p:spPr>
          <a:xfrm>
            <a:off x="8907343" y="4511772"/>
            <a:ext cx="3015481" cy="369332"/>
          </a:xfrm>
          <a:prstGeom prst="rect">
            <a:avLst/>
          </a:prstGeom>
          <a:noFill/>
        </p:spPr>
        <p:txBody>
          <a:bodyPr wrap="square" rtlCol="0">
            <a:spAutoFit/>
          </a:bodyPr>
          <a:lstStyle/>
          <a:p>
            <a:r>
              <a:rPr lang="hr-HR" b="1" dirty="0"/>
              <a:t>eXtreme Programming</a:t>
            </a:r>
            <a:endParaRPr lang="en-GB" b="1" dirty="0"/>
          </a:p>
        </p:txBody>
      </p:sp>
      <p:sp>
        <p:nvSpPr>
          <p:cNvPr id="9" name="Textfeld 8"/>
          <p:cNvSpPr txBox="1"/>
          <p:nvPr/>
        </p:nvSpPr>
        <p:spPr>
          <a:xfrm>
            <a:off x="9817723" y="5580729"/>
            <a:ext cx="2208810" cy="369332"/>
          </a:xfrm>
          <a:prstGeom prst="rect">
            <a:avLst/>
          </a:prstGeom>
          <a:noFill/>
        </p:spPr>
        <p:txBody>
          <a:bodyPr wrap="square" rtlCol="0">
            <a:spAutoFit/>
          </a:bodyPr>
          <a:lstStyle/>
          <a:p>
            <a:r>
              <a:rPr lang="hr-HR" b="1" dirty="0"/>
              <a:t>Crystal family</a:t>
            </a:r>
            <a:endParaRPr lang="en-GB" b="1" dirty="0"/>
          </a:p>
        </p:txBody>
      </p:sp>
      <p:sp>
        <p:nvSpPr>
          <p:cNvPr id="10" name="Textfeld 9"/>
          <p:cNvSpPr txBox="1"/>
          <p:nvPr/>
        </p:nvSpPr>
        <p:spPr>
          <a:xfrm>
            <a:off x="5153890" y="5112185"/>
            <a:ext cx="2503715" cy="369332"/>
          </a:xfrm>
          <a:prstGeom prst="rect">
            <a:avLst/>
          </a:prstGeom>
          <a:noFill/>
        </p:spPr>
        <p:txBody>
          <a:bodyPr wrap="square" rtlCol="0">
            <a:spAutoFit/>
          </a:bodyPr>
          <a:lstStyle/>
          <a:p>
            <a:r>
              <a:rPr lang="hr-HR" b="1" dirty="0"/>
              <a:t>Organizational  change</a:t>
            </a:r>
            <a:endParaRPr lang="en-GB" b="1" dirty="0"/>
          </a:p>
        </p:txBody>
      </p:sp>
      <p:sp>
        <p:nvSpPr>
          <p:cNvPr id="11" name="Textfeld 10"/>
          <p:cNvSpPr txBox="1"/>
          <p:nvPr/>
        </p:nvSpPr>
        <p:spPr>
          <a:xfrm>
            <a:off x="838199" y="2046796"/>
            <a:ext cx="2950029" cy="4278094"/>
          </a:xfrm>
          <a:prstGeom prst="rect">
            <a:avLst/>
          </a:prstGeom>
          <a:noFill/>
        </p:spPr>
        <p:txBody>
          <a:bodyPr wrap="square" rtlCol="0">
            <a:spAutoFit/>
          </a:bodyPr>
          <a:lstStyle/>
          <a:p>
            <a:r>
              <a:rPr lang="hr-HR" sz="2800" b="1" dirty="0"/>
              <a:t>Agile is much more than Scrum...</a:t>
            </a:r>
          </a:p>
          <a:p>
            <a:endParaRPr lang="hr-HR" sz="2800" b="1" dirty="0"/>
          </a:p>
          <a:p>
            <a:r>
              <a:rPr lang="en-US" sz="2000" dirty="0"/>
              <a:t>There are many specific agile development methods. Most promote development, teamwork, collaboration, and process adaptability throughout the life- cycle of the project</a:t>
            </a:r>
            <a:endParaRPr lang="en-GB" sz="2000" dirty="0"/>
          </a:p>
        </p:txBody>
      </p:sp>
      <p:sp>
        <p:nvSpPr>
          <p:cNvPr id="13" name="Textfeld 12"/>
          <p:cNvSpPr txBox="1"/>
          <p:nvPr/>
        </p:nvSpPr>
        <p:spPr>
          <a:xfrm>
            <a:off x="4782586" y="5707613"/>
            <a:ext cx="2208810" cy="369332"/>
          </a:xfrm>
          <a:prstGeom prst="rect">
            <a:avLst/>
          </a:prstGeom>
          <a:noFill/>
        </p:spPr>
        <p:txBody>
          <a:bodyPr wrap="square" rtlCol="0">
            <a:spAutoFit/>
          </a:bodyPr>
          <a:lstStyle/>
          <a:p>
            <a:r>
              <a:rPr lang="hr-HR" b="1" dirty="0"/>
              <a:t>...</a:t>
            </a:r>
            <a:endParaRPr lang="en-GB" b="1" dirty="0"/>
          </a:p>
        </p:txBody>
      </p:sp>
      <p:sp>
        <p:nvSpPr>
          <p:cNvPr id="14" name="Textfeld 13"/>
          <p:cNvSpPr txBox="1"/>
          <p:nvPr/>
        </p:nvSpPr>
        <p:spPr>
          <a:xfrm>
            <a:off x="9714014" y="5935433"/>
            <a:ext cx="2208810" cy="369332"/>
          </a:xfrm>
          <a:prstGeom prst="rect">
            <a:avLst/>
          </a:prstGeom>
          <a:noFill/>
        </p:spPr>
        <p:txBody>
          <a:bodyPr wrap="square" rtlCol="0">
            <a:spAutoFit/>
          </a:bodyPr>
          <a:lstStyle/>
          <a:p>
            <a:r>
              <a:rPr lang="hr-HR" b="1" dirty="0"/>
              <a:t>...</a:t>
            </a:r>
            <a:endParaRPr lang="en-GB" b="1" dirty="0"/>
          </a:p>
        </p:txBody>
      </p:sp>
      <p:sp>
        <p:nvSpPr>
          <p:cNvPr id="15" name="Textfeld 14"/>
          <p:cNvSpPr txBox="1"/>
          <p:nvPr/>
        </p:nvSpPr>
        <p:spPr>
          <a:xfrm>
            <a:off x="9939082" y="3844726"/>
            <a:ext cx="2208810" cy="369332"/>
          </a:xfrm>
          <a:prstGeom prst="rect">
            <a:avLst/>
          </a:prstGeom>
          <a:noFill/>
        </p:spPr>
        <p:txBody>
          <a:bodyPr wrap="square" rtlCol="0">
            <a:spAutoFit/>
          </a:bodyPr>
          <a:lstStyle/>
          <a:p>
            <a:r>
              <a:rPr lang="hr-HR" b="1" dirty="0"/>
              <a:t>Kanban</a:t>
            </a:r>
            <a:endParaRPr lang="en-GB" b="1" dirty="0"/>
          </a:p>
        </p:txBody>
      </p:sp>
      <p:sp>
        <p:nvSpPr>
          <p:cNvPr id="16" name="Textfeld 15"/>
          <p:cNvSpPr txBox="1"/>
          <p:nvPr/>
        </p:nvSpPr>
        <p:spPr>
          <a:xfrm>
            <a:off x="8716487" y="5065087"/>
            <a:ext cx="3669473" cy="369332"/>
          </a:xfrm>
          <a:prstGeom prst="rect">
            <a:avLst/>
          </a:prstGeom>
          <a:noFill/>
        </p:spPr>
        <p:txBody>
          <a:bodyPr wrap="square" rtlCol="0">
            <a:spAutoFit/>
          </a:bodyPr>
          <a:lstStyle/>
          <a:p>
            <a:r>
              <a:rPr lang="hr-HR" b="1" dirty="0"/>
              <a:t>Feature Driven Development (FDD)</a:t>
            </a:r>
            <a:endParaRPr lang="en-GB" b="1" dirty="0"/>
          </a:p>
        </p:txBody>
      </p:sp>
      <p:cxnSp>
        <p:nvCxnSpPr>
          <p:cNvPr id="18" name="Gerader Verbinder 17"/>
          <p:cNvCxnSpPr/>
          <p:nvPr/>
        </p:nvCxnSpPr>
        <p:spPr>
          <a:xfrm>
            <a:off x="4275117" y="1638795"/>
            <a:ext cx="23751" cy="4665970"/>
          </a:xfrm>
          <a:prstGeom prst="line">
            <a:avLst/>
          </a:prstGeom>
          <a:ln w="38100">
            <a:solidFill>
              <a:srgbClr val="C0392B"/>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374577" y="2185060"/>
            <a:ext cx="1935678" cy="646331"/>
          </a:xfrm>
          <a:prstGeom prst="rect">
            <a:avLst/>
          </a:prstGeom>
          <a:noFill/>
        </p:spPr>
        <p:txBody>
          <a:bodyPr wrap="square" rtlCol="0">
            <a:spAutoFit/>
          </a:bodyPr>
          <a:lstStyle/>
          <a:p>
            <a:pPr algn="ctr"/>
            <a:r>
              <a:rPr lang="hr-HR" sz="3600" b="1" dirty="0">
                <a:solidFill>
                  <a:schemeClr val="bg1"/>
                </a:solidFill>
              </a:rPr>
              <a:t>AGILE</a:t>
            </a:r>
            <a:endParaRPr lang="en-GB" sz="3600" b="1" dirty="0">
              <a:solidFill>
                <a:schemeClr val="bg1"/>
              </a:solidFill>
            </a:endParaRPr>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270203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ADAPTIVE vs. PREDICTIVE</a:t>
            </a:r>
            <a:endParaRPr lang="en-GB" dirty="0"/>
          </a:p>
        </p:txBody>
      </p:sp>
      <p:sp>
        <p:nvSpPr>
          <p:cNvPr id="3" name="Inhaltsplatzhalter 2"/>
          <p:cNvSpPr>
            <a:spLocks noGrp="1"/>
          </p:cNvSpPr>
          <p:nvPr>
            <p:ph sz="half" idx="1"/>
          </p:nvPr>
        </p:nvSpPr>
        <p:spPr/>
        <p:txBody>
          <a:bodyPr>
            <a:normAutofit fontScale="70000" lnSpcReduction="20000"/>
          </a:bodyPr>
          <a:lstStyle/>
          <a:p>
            <a:pPr marL="0" indent="0">
              <a:buNone/>
            </a:pPr>
            <a:r>
              <a:rPr lang="en-US" b="1" dirty="0"/>
              <a:t>ADAPTIVE:</a:t>
            </a:r>
          </a:p>
          <a:p>
            <a:r>
              <a:rPr lang="en-US" b="1" dirty="0"/>
              <a:t>Agile methods lie on the adaptive side of this continuum. </a:t>
            </a:r>
          </a:p>
          <a:p>
            <a:r>
              <a:rPr lang="en-US" dirty="0"/>
              <a:t>One key of adaptive development methods is a "Rolling Wave" approach to schedule planning, which identifies milestones but leaves flexibility in the path to reach them, and also allows for the milestones themselves to change. </a:t>
            </a:r>
          </a:p>
          <a:p>
            <a:r>
              <a:rPr lang="en-US" dirty="0"/>
              <a:t>Adaptive methods focus on adapting quickly to changing realities. When the needs of a project change, an adaptive team changes as well.</a:t>
            </a:r>
          </a:p>
          <a:p>
            <a:endParaRPr lang="en-US" dirty="0"/>
          </a:p>
        </p:txBody>
      </p:sp>
      <p:sp>
        <p:nvSpPr>
          <p:cNvPr id="4" name="Inhaltsplatzhalter 3"/>
          <p:cNvSpPr>
            <a:spLocks noGrp="1"/>
          </p:cNvSpPr>
          <p:nvPr>
            <p:ph sz="half" idx="2"/>
          </p:nvPr>
        </p:nvSpPr>
        <p:spPr/>
        <p:txBody>
          <a:bodyPr>
            <a:normAutofit fontScale="70000" lnSpcReduction="20000"/>
          </a:bodyPr>
          <a:lstStyle/>
          <a:p>
            <a:pPr marL="0" indent="0">
              <a:buNone/>
            </a:pPr>
            <a:r>
              <a:rPr lang="hr-HR" b="1" dirty="0"/>
              <a:t>PREDICTIVE:</a:t>
            </a:r>
          </a:p>
          <a:p>
            <a:r>
              <a:rPr lang="en-US" dirty="0"/>
              <a:t>Predictive methods, focus on analyzing and planning the future in detail and cater for known risks. </a:t>
            </a:r>
            <a:endParaRPr lang="hr-HR" dirty="0"/>
          </a:p>
          <a:p>
            <a:r>
              <a:rPr lang="en-US" dirty="0"/>
              <a:t>In the extremes, a predictive team can report exactly what features and tasks are planned for the entire length of the development process. </a:t>
            </a:r>
            <a:endParaRPr lang="hr-HR" dirty="0"/>
          </a:p>
          <a:p>
            <a:r>
              <a:rPr lang="en-US" dirty="0"/>
              <a:t>Predictive methods rely on effective early phase analysis and if this goes very wrong, the project may have</a:t>
            </a:r>
            <a:r>
              <a:rPr lang="hr-HR" dirty="0"/>
              <a:t> </a:t>
            </a:r>
            <a:r>
              <a:rPr lang="en-US" dirty="0"/>
              <a:t>difficulty</a:t>
            </a:r>
            <a:r>
              <a:rPr lang="hr-HR" dirty="0"/>
              <a:t> </a:t>
            </a:r>
            <a:r>
              <a:rPr lang="en-US" dirty="0"/>
              <a:t>changing direction. </a:t>
            </a:r>
            <a:endParaRPr lang="hr-HR" dirty="0"/>
          </a:p>
          <a:p>
            <a:r>
              <a:rPr lang="en-US" dirty="0"/>
              <a:t>Predictive teams often institute a change control board to ensure they consider only the most valuable changes.</a:t>
            </a:r>
            <a:endParaRPr lang="en-GB"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398749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AGILE SW DEVELOPMENT IN A NUT SHELL</a:t>
            </a:r>
            <a:endParaRPr lang="en-GB" dirty="0"/>
          </a:p>
        </p:txBody>
      </p:sp>
      <p:sp>
        <p:nvSpPr>
          <p:cNvPr id="5" name="Inhaltsplatzhalter 4"/>
          <p:cNvSpPr>
            <a:spLocks noGrp="1"/>
          </p:cNvSpPr>
          <p:nvPr>
            <p:ph idx="1"/>
          </p:nvPr>
        </p:nvSpPr>
        <p:spPr/>
        <p:txBody>
          <a:bodyPr>
            <a:normAutofit fontScale="92500" lnSpcReduction="10000"/>
          </a:bodyPr>
          <a:lstStyle/>
          <a:p>
            <a:r>
              <a:rPr lang="hr-HR" dirty="0"/>
              <a:t>P</a:t>
            </a:r>
            <a:r>
              <a:rPr lang="en-US" dirty="0" err="1"/>
              <a:t>roduct</a:t>
            </a:r>
            <a:r>
              <a:rPr lang="en-US" dirty="0"/>
              <a:t> development </a:t>
            </a:r>
            <a:r>
              <a:rPr lang="en-US" b="1" dirty="0"/>
              <a:t>work </a:t>
            </a:r>
            <a:r>
              <a:rPr lang="hr-HR" b="1" dirty="0"/>
              <a:t>is broken </a:t>
            </a:r>
            <a:r>
              <a:rPr lang="en-US" b="1" dirty="0"/>
              <a:t>into small increments </a:t>
            </a:r>
            <a:r>
              <a:rPr lang="en-US" dirty="0"/>
              <a:t>that minimize the amount of up-front planning and design</a:t>
            </a:r>
            <a:endParaRPr lang="hr-HR" dirty="0"/>
          </a:p>
          <a:p>
            <a:r>
              <a:rPr lang="en-US" b="1" dirty="0"/>
              <a:t>Iterations, or sprints, </a:t>
            </a:r>
            <a:r>
              <a:rPr lang="en-US" dirty="0"/>
              <a:t>are short time frames that typically last from one to four weeks. </a:t>
            </a:r>
            <a:endParaRPr lang="hr-HR" dirty="0"/>
          </a:p>
          <a:p>
            <a:r>
              <a:rPr lang="en-US" dirty="0"/>
              <a:t>Each iteration involves a </a:t>
            </a:r>
            <a:r>
              <a:rPr lang="hr-HR" b="1" dirty="0"/>
              <a:t>cross-functional team </a:t>
            </a:r>
            <a:r>
              <a:rPr lang="en-US" b="1" dirty="0"/>
              <a:t>working in all functions</a:t>
            </a:r>
            <a:r>
              <a:rPr lang="en-US" dirty="0"/>
              <a:t>: planning, analysis, design, coding, unit testing, and acceptance testing. </a:t>
            </a:r>
            <a:endParaRPr lang="hr-HR" dirty="0"/>
          </a:p>
          <a:p>
            <a:r>
              <a:rPr lang="en-US" b="1" dirty="0"/>
              <a:t>At the end of the iteration a working product is demonstrated to stakeholders</a:t>
            </a:r>
            <a:r>
              <a:rPr lang="en-US" dirty="0"/>
              <a:t>. This minimizes overall risk and allows the product to adapt to changes quickly.</a:t>
            </a:r>
            <a:endParaRPr lang="hr-HR" dirty="0"/>
          </a:p>
          <a:p>
            <a:pPr marL="0" indent="0">
              <a:buNone/>
            </a:pPr>
            <a:r>
              <a:rPr lang="hr-HR" i="1" dirty="0"/>
              <a:t>Note: </a:t>
            </a:r>
            <a:r>
              <a:rPr lang="en-US" i="1" dirty="0"/>
              <a:t>An iteration might not add enough functionality to warrant a market release, but the goal is to have an available release (with minimal</a:t>
            </a:r>
            <a:r>
              <a:rPr lang="hr-HR" i="1" dirty="0"/>
              <a:t> bugs</a:t>
            </a:r>
            <a:r>
              <a:rPr lang="en-US" i="1" dirty="0"/>
              <a:t>) at the end of each iteration.</a:t>
            </a:r>
            <a:endParaRPr lang="hr-HR" i="1" dirty="0"/>
          </a:p>
          <a:p>
            <a:r>
              <a:rPr lang="en-US" b="1" dirty="0"/>
              <a:t>Multiple iterations might be required </a:t>
            </a:r>
            <a:r>
              <a:rPr lang="en-US" dirty="0"/>
              <a:t>to release a product or new features. </a:t>
            </a:r>
            <a:endParaRPr lang="hr-HR" dirty="0"/>
          </a:p>
          <a:p>
            <a:r>
              <a:rPr lang="en-US" b="1" dirty="0"/>
              <a:t>Working software is the primary measure of progress.</a:t>
            </a:r>
            <a:endParaRPr lang="en-GB" b="1"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410564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569044"/>
            <a:ext cx="9589158" cy="736562"/>
          </a:xfrm>
        </p:spPr>
        <p:txBody>
          <a:bodyPr/>
          <a:lstStyle/>
          <a:p>
            <a:r>
              <a:rPr lang="hr-HR" dirty="0"/>
              <a:t>AGILE METHODS </a:t>
            </a:r>
            <a:endParaRPr lang="en-GB" dirty="0"/>
          </a:p>
        </p:txBody>
      </p:sp>
      <p:graphicFrame>
        <p:nvGraphicFramePr>
          <p:cNvPr id="6" name="Inhaltsplatzhalter 5"/>
          <p:cNvGraphicFramePr>
            <a:graphicFrameLocks noGrp="1"/>
          </p:cNvGraphicFramePr>
          <p:nvPr>
            <p:ph sz="half" idx="1"/>
            <p:extLst>
              <p:ext uri="{D42A27DB-BD31-4B8C-83A1-F6EECF244321}">
                <p14:modId xmlns:p14="http://schemas.microsoft.com/office/powerpoint/2010/main" val="413589715"/>
              </p:ext>
            </p:extLst>
          </p:nvPr>
        </p:nvGraphicFramePr>
        <p:xfrm>
          <a:off x="838201" y="1305606"/>
          <a:ext cx="7057570" cy="4898012"/>
        </p:xfrm>
        <a:graphic>
          <a:graphicData uri="http://schemas.openxmlformats.org/drawingml/2006/table">
            <a:tbl>
              <a:tblPr/>
              <a:tblGrid>
                <a:gridCol w="7057570">
                  <a:extLst>
                    <a:ext uri="{9D8B030D-6E8A-4147-A177-3AD203B41FA5}">
                      <a16:colId xmlns:a16="http://schemas.microsoft.com/office/drawing/2014/main" val="20000"/>
                    </a:ext>
                  </a:extLst>
                </a:gridCol>
              </a:tblGrid>
              <a:tr h="315884">
                <a:tc>
                  <a:txBody>
                    <a:bodyPr/>
                    <a:lstStyle/>
                    <a:p>
                      <a:r>
                        <a:rPr lang="en-GB" sz="2000" dirty="0">
                          <a:solidFill>
                            <a:schemeClr val="accent2">
                              <a:lumMod val="50000"/>
                            </a:schemeClr>
                          </a:solidFill>
                          <a:latin typeface="Arial" panose="020B0604020202020204" pitchFamily="34" charset="0"/>
                          <a:cs typeface="Arial" panose="020B0604020202020204" pitchFamily="34" charset="0"/>
                          <a:hlinkClick r:id="rId2" tooltip="Adaptive software development"/>
                        </a:rPr>
                        <a:t>Adaptive software development</a:t>
                      </a:r>
                      <a:r>
                        <a:rPr lang="en-GB" sz="2000" dirty="0">
                          <a:solidFill>
                            <a:schemeClr val="accent2">
                              <a:lumMod val="50000"/>
                            </a:schemeClr>
                          </a:solidFill>
                          <a:latin typeface="Arial" panose="020B0604020202020204" pitchFamily="34" charset="0"/>
                          <a:cs typeface="Arial" panose="020B0604020202020204" pitchFamily="34" charset="0"/>
                        </a:rPr>
                        <a:t> (ASD)</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315884">
                <a:tc>
                  <a:txBody>
                    <a:bodyPr/>
                    <a:lstStyle/>
                    <a:p>
                      <a:r>
                        <a:rPr lang="en-GB" sz="2000" dirty="0">
                          <a:solidFill>
                            <a:schemeClr val="accent2">
                              <a:lumMod val="50000"/>
                            </a:schemeClr>
                          </a:solidFill>
                          <a:latin typeface="Arial" panose="020B0604020202020204" pitchFamily="34" charset="0"/>
                          <a:cs typeface="Arial" panose="020B0604020202020204" pitchFamily="34" charset="0"/>
                          <a:hlinkClick r:id="rId3" tooltip="Agile modeling"/>
                        </a:rPr>
                        <a:t>Agile </a:t>
                      </a:r>
                      <a:r>
                        <a:rPr lang="en-GB" sz="2000" dirty="0" err="1">
                          <a:solidFill>
                            <a:schemeClr val="accent2">
                              <a:lumMod val="50000"/>
                            </a:schemeClr>
                          </a:solidFill>
                          <a:latin typeface="Arial" panose="020B0604020202020204" pitchFamily="34" charset="0"/>
                          <a:cs typeface="Arial" panose="020B0604020202020204" pitchFamily="34" charset="0"/>
                          <a:hlinkClick r:id="rId3" tooltip="Agile modeling"/>
                        </a:rPr>
                        <a:t>modeling</a:t>
                      </a:r>
                      <a:endParaRPr lang="en-GB" sz="2000" dirty="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15884">
                <a:tc>
                  <a:txBody>
                    <a:bodyPr/>
                    <a:lstStyle/>
                    <a:p>
                      <a:r>
                        <a:rPr lang="en-GB" sz="2000" dirty="0">
                          <a:solidFill>
                            <a:schemeClr val="accent2">
                              <a:lumMod val="50000"/>
                            </a:schemeClr>
                          </a:solidFill>
                          <a:latin typeface="Arial" panose="020B0604020202020204" pitchFamily="34" charset="0"/>
                          <a:cs typeface="Arial" panose="020B0604020202020204" pitchFamily="34" charset="0"/>
                          <a:hlinkClick r:id="rId4" tooltip="Agile Unified Process"/>
                        </a:rPr>
                        <a:t>Unified process</a:t>
                      </a:r>
                      <a:r>
                        <a:rPr lang="en-GB" sz="2000" dirty="0">
                          <a:solidFill>
                            <a:schemeClr val="accent2">
                              <a:lumMod val="50000"/>
                            </a:schemeClr>
                          </a:solidFill>
                          <a:latin typeface="Arial" panose="020B0604020202020204" pitchFamily="34" charset="0"/>
                          <a:cs typeface="Arial" panose="020B0604020202020204" pitchFamily="34" charset="0"/>
                        </a:rPr>
                        <a:t> (UP, RUP, </a:t>
                      </a:r>
                      <a:r>
                        <a:rPr lang="en-GB" sz="2000" dirty="0" err="1">
                          <a:solidFill>
                            <a:schemeClr val="accent2">
                              <a:lumMod val="50000"/>
                            </a:schemeClr>
                          </a:solidFill>
                          <a:latin typeface="Arial" panose="020B0604020202020204" pitchFamily="34" charset="0"/>
                          <a:cs typeface="Arial" panose="020B0604020202020204" pitchFamily="34" charset="0"/>
                        </a:rPr>
                        <a:t>OpenUP</a:t>
                      </a:r>
                      <a:r>
                        <a:rPr lang="en-GB" sz="2000" dirty="0">
                          <a:solidFill>
                            <a:schemeClr val="accent2">
                              <a:lumMod val="50000"/>
                            </a:schemeClr>
                          </a:solidFill>
                          <a:latin typeface="Arial" panose="020B0604020202020204" pitchFamily="34" charset="0"/>
                          <a:cs typeface="Arial" panose="020B0604020202020204" pitchFamily="34" charset="0"/>
                        </a:rPr>
                        <a:t>, AUP, EUP)</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15884">
                <a:tc>
                  <a:txBody>
                    <a:bodyPr/>
                    <a:lstStyle/>
                    <a:p>
                      <a:r>
                        <a:rPr lang="en-GB" sz="2000" dirty="0">
                          <a:solidFill>
                            <a:schemeClr val="accent2">
                              <a:lumMod val="50000"/>
                            </a:schemeClr>
                          </a:solidFill>
                          <a:latin typeface="Arial" panose="020B0604020202020204" pitchFamily="34" charset="0"/>
                          <a:cs typeface="Arial" panose="020B0604020202020204" pitchFamily="34" charset="0"/>
                          <a:hlinkClick r:id="rId5" tooltip="Disciplined agile delivery"/>
                        </a:rPr>
                        <a:t>Disciplined agile delivery</a:t>
                      </a:r>
                      <a:r>
                        <a:rPr lang="en-GB" sz="2000" dirty="0">
                          <a:solidFill>
                            <a:schemeClr val="accent2">
                              <a:lumMod val="50000"/>
                            </a:schemeClr>
                          </a:solidFill>
                          <a:latin typeface="Arial" panose="020B0604020202020204" pitchFamily="34" charset="0"/>
                          <a:cs typeface="Arial" panose="020B0604020202020204" pitchFamily="34" charset="0"/>
                        </a:rPr>
                        <a:t> (DAD)</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15884">
                <a:tc>
                  <a:txBody>
                    <a:bodyPr/>
                    <a:lstStyle/>
                    <a:p>
                      <a:r>
                        <a:rPr lang="en-US" sz="2000" dirty="0">
                          <a:solidFill>
                            <a:schemeClr val="accent2">
                              <a:lumMod val="50000"/>
                            </a:schemeClr>
                          </a:solidFill>
                          <a:latin typeface="Arial" panose="020B0604020202020204" pitchFamily="34" charset="0"/>
                          <a:cs typeface="Arial" panose="020B0604020202020204" pitchFamily="34" charset="0"/>
                          <a:hlinkClick r:id="rId6" tooltip="Dynamic systems development method"/>
                        </a:rPr>
                        <a:t>Dynamic systems development method</a:t>
                      </a:r>
                      <a:r>
                        <a:rPr lang="en-US" sz="2000" dirty="0">
                          <a:solidFill>
                            <a:schemeClr val="accent2">
                              <a:lumMod val="50000"/>
                            </a:schemeClr>
                          </a:solidFill>
                          <a:latin typeface="Arial" panose="020B0604020202020204" pitchFamily="34" charset="0"/>
                          <a:cs typeface="Arial" panose="020B0604020202020204" pitchFamily="34" charset="0"/>
                        </a:rPr>
                        <a:t> (DSDM)</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7" tooltip="Extreme programming"/>
                        </a:rPr>
                        <a:t>Extreme programming</a:t>
                      </a:r>
                      <a:r>
                        <a:rPr lang="en-GB" sz="2000">
                          <a:solidFill>
                            <a:schemeClr val="accent2">
                              <a:lumMod val="50000"/>
                            </a:schemeClr>
                          </a:solidFill>
                          <a:latin typeface="Arial" panose="020B0604020202020204" pitchFamily="34" charset="0"/>
                          <a:cs typeface="Arial" panose="020B0604020202020204" pitchFamily="34" charset="0"/>
                        </a:rPr>
                        <a:t> (XP)</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8" tooltip="Feature-driven development"/>
                        </a:rPr>
                        <a:t>Feature-driven development</a:t>
                      </a:r>
                      <a:r>
                        <a:rPr lang="en-GB" sz="2000">
                          <a:solidFill>
                            <a:schemeClr val="accent2">
                              <a:lumMod val="50000"/>
                            </a:schemeClr>
                          </a:solidFill>
                          <a:latin typeface="Arial" panose="020B0604020202020204" pitchFamily="34" charset="0"/>
                          <a:cs typeface="Arial" panose="020B0604020202020204" pitchFamily="34" charset="0"/>
                        </a:rPr>
                        <a:t> (FDD)</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9" tooltip="Lean software development"/>
                        </a:rPr>
                        <a:t>Lean software development</a:t>
                      </a:r>
                      <a:endParaRPr lang="en-GB" sz="200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10" tooltip="Lean startup"/>
                        </a:rPr>
                        <a:t>Lean startup</a:t>
                      </a:r>
                      <a:endParaRPr lang="en-GB" sz="200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8"/>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11" tooltip="Kanban (development)"/>
                        </a:rPr>
                        <a:t>Kanban</a:t>
                      </a:r>
                      <a:endParaRPr lang="en-GB" sz="200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9"/>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12" tooltip="Rapid application development"/>
                        </a:rPr>
                        <a:t>Rapid application development</a:t>
                      </a:r>
                      <a:r>
                        <a:rPr lang="en-GB" sz="2000">
                          <a:solidFill>
                            <a:schemeClr val="accent2">
                              <a:lumMod val="50000"/>
                            </a:schemeClr>
                          </a:solidFill>
                          <a:latin typeface="Arial" panose="020B0604020202020204" pitchFamily="34" charset="0"/>
                          <a:cs typeface="Arial" panose="020B0604020202020204" pitchFamily="34" charset="0"/>
                        </a:rPr>
                        <a:t> (RAD)</a:t>
                      </a: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0"/>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13" tooltip="Scrum (software development)"/>
                        </a:rPr>
                        <a:t>Scrum</a:t>
                      </a:r>
                      <a:endParaRPr lang="en-GB" sz="200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1"/>
                  </a:ext>
                </a:extLst>
              </a:tr>
              <a:tr h="315884">
                <a:tc>
                  <a:txBody>
                    <a:bodyPr/>
                    <a:lstStyle/>
                    <a:p>
                      <a:r>
                        <a:rPr lang="en-GB" sz="2000">
                          <a:solidFill>
                            <a:schemeClr val="accent2">
                              <a:lumMod val="50000"/>
                            </a:schemeClr>
                          </a:solidFill>
                          <a:latin typeface="Arial" panose="020B0604020202020204" pitchFamily="34" charset="0"/>
                          <a:cs typeface="Arial" panose="020B0604020202020204" pitchFamily="34" charset="0"/>
                          <a:hlinkClick r:id="rId14" tooltip="Scrumban"/>
                        </a:rPr>
                        <a:t>Scrumban</a:t>
                      </a:r>
                      <a:endParaRPr lang="en-GB" sz="200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2"/>
                  </a:ext>
                </a:extLst>
              </a:tr>
              <a:tr h="315884">
                <a:tc>
                  <a:txBody>
                    <a:bodyPr/>
                    <a:lstStyle/>
                    <a:p>
                      <a:r>
                        <a:rPr lang="en-GB" sz="2000" dirty="0">
                          <a:solidFill>
                            <a:schemeClr val="accent2">
                              <a:lumMod val="50000"/>
                            </a:schemeClr>
                          </a:solidFill>
                          <a:latin typeface="Arial" panose="020B0604020202020204" pitchFamily="34" charset="0"/>
                          <a:cs typeface="Arial" panose="020B0604020202020204" pitchFamily="34" charset="0"/>
                          <a:hlinkClick r:id="rId15" tooltip="Scaled agile framework"/>
                        </a:rPr>
                        <a:t>Scaled Agile Framework - </a:t>
                      </a:r>
                      <a:r>
                        <a:rPr lang="en-GB" sz="2000" dirty="0" err="1">
                          <a:solidFill>
                            <a:schemeClr val="accent2">
                              <a:lumMod val="50000"/>
                            </a:schemeClr>
                          </a:solidFill>
                          <a:latin typeface="Arial" panose="020B0604020202020204" pitchFamily="34" charset="0"/>
                          <a:cs typeface="Arial" panose="020B0604020202020204" pitchFamily="34" charset="0"/>
                          <a:hlinkClick r:id="rId15" tooltip="Scaled agile framework"/>
                        </a:rPr>
                        <a:t>SAFe</a:t>
                      </a:r>
                      <a:endParaRPr lang="en-GB" sz="2000" dirty="0">
                        <a:solidFill>
                          <a:schemeClr val="accent2">
                            <a:lumMod val="50000"/>
                          </a:schemeClr>
                        </a:solidFill>
                        <a:latin typeface="Arial" panose="020B0604020202020204" pitchFamily="34" charset="0"/>
                        <a:cs typeface="Arial" panose="020B0604020202020204" pitchFamily="34" charset="0"/>
                      </a:endParaRPr>
                    </a:p>
                  </a:txBody>
                  <a:tcPr marL="45057" marR="45057" marT="22529" marB="225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9" name="Grafik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32102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AGILE SOFTWARE DEVELOPMENT PRACTICES</a:t>
            </a:r>
          </a:p>
        </p:txBody>
      </p:sp>
      <p:graphicFrame>
        <p:nvGraphicFramePr>
          <p:cNvPr id="5" name="Inhaltsplatzhalter 4"/>
          <p:cNvGraphicFramePr>
            <a:graphicFrameLocks noGrp="1"/>
          </p:cNvGraphicFramePr>
          <p:nvPr>
            <p:ph sz="half" idx="1"/>
          </p:nvPr>
        </p:nvGraphicFramePr>
        <p:xfrm>
          <a:off x="985651" y="2535705"/>
          <a:ext cx="4979720" cy="4151914"/>
        </p:xfrm>
        <a:graphic>
          <a:graphicData uri="http://schemas.openxmlformats.org/drawingml/2006/table">
            <a:tbl>
              <a:tblPr/>
              <a:tblGrid>
                <a:gridCol w="4979720">
                  <a:extLst>
                    <a:ext uri="{9D8B030D-6E8A-4147-A177-3AD203B41FA5}">
                      <a16:colId xmlns:a16="http://schemas.microsoft.com/office/drawing/2014/main" val="20000"/>
                    </a:ext>
                  </a:extLst>
                </a:gridCol>
              </a:tblGrid>
              <a:tr h="180230">
                <a:tc>
                  <a:txBody>
                    <a:bodyPr/>
                    <a:lstStyle/>
                    <a:p>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0"/>
                  </a:ext>
                </a:extLst>
              </a:tr>
              <a:tr h="180230">
                <a:tc>
                  <a:txBody>
                    <a:bodyPr/>
                    <a:lstStyle/>
                    <a:p>
                      <a:r>
                        <a:rPr lang="en-GB" sz="1800" dirty="0">
                          <a:latin typeface="Arial" panose="020B0604020202020204" pitchFamily="34" charset="0"/>
                          <a:cs typeface="Arial" panose="020B0604020202020204" pitchFamily="34" charset="0"/>
                          <a:hlinkClick r:id="rId2" tooltip="Acceptance test-driven development"/>
                        </a:rPr>
                        <a:t>Acceptance test-driven development</a:t>
                      </a:r>
                      <a:r>
                        <a:rPr lang="en-GB" sz="1800" dirty="0">
                          <a:latin typeface="Arial" panose="020B0604020202020204" pitchFamily="34" charset="0"/>
                          <a:cs typeface="Arial" panose="020B0604020202020204" pitchFamily="34" charset="0"/>
                        </a:rPr>
                        <a:t> (ATDD)</a:t>
                      </a:r>
                    </a:p>
                  </a:txBody>
                  <a:tcPr marL="45057" marR="45057" marT="22529" marB="22529" anchor="ctr">
                    <a:lnL>
                      <a:noFill/>
                    </a:lnL>
                    <a:lnR>
                      <a:noFill/>
                    </a:lnR>
                    <a:lnT>
                      <a:noFill/>
                    </a:lnT>
                    <a:lnB>
                      <a:noFill/>
                    </a:lnB>
                  </a:tcPr>
                </a:tc>
                <a:extLst>
                  <a:ext uri="{0D108BD9-81ED-4DB2-BD59-A6C34878D82A}">
                    <a16:rowId xmlns:a16="http://schemas.microsoft.com/office/drawing/2014/main" val="10001"/>
                  </a:ext>
                </a:extLst>
              </a:tr>
              <a:tr h="180230">
                <a:tc>
                  <a:txBody>
                    <a:bodyPr/>
                    <a:lstStyle/>
                    <a:p>
                      <a:r>
                        <a:rPr lang="en-GB" sz="1800">
                          <a:latin typeface="Arial" panose="020B0604020202020204" pitchFamily="34" charset="0"/>
                          <a:cs typeface="Arial" panose="020B0604020202020204" pitchFamily="34" charset="0"/>
                          <a:hlinkClick r:id="rId3" tooltip="Agile modeling"/>
                        </a:rPr>
                        <a:t>Agile modeling</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2"/>
                  </a:ext>
                </a:extLst>
              </a:tr>
              <a:tr h="180230">
                <a:tc>
                  <a:txBody>
                    <a:bodyPr/>
                    <a:lstStyle/>
                    <a:p>
                      <a:r>
                        <a:rPr lang="en-GB" sz="1800">
                          <a:latin typeface="Arial" panose="020B0604020202020204" pitchFamily="34" charset="0"/>
                          <a:cs typeface="Arial" panose="020B0604020202020204" pitchFamily="34" charset="0"/>
                          <a:hlinkClick r:id="rId4" tooltip="Agile testing"/>
                        </a:rPr>
                        <a:t>Agile testing</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3"/>
                  </a:ext>
                </a:extLst>
              </a:tr>
              <a:tr h="180230">
                <a:tc>
                  <a:txBody>
                    <a:bodyPr/>
                    <a:lstStyle/>
                    <a:p>
                      <a:r>
                        <a:rPr lang="en-GB" sz="1800">
                          <a:latin typeface="Arial" panose="020B0604020202020204" pitchFamily="34" charset="0"/>
                          <a:cs typeface="Arial" panose="020B0604020202020204" pitchFamily="34" charset="0"/>
                          <a:hlinkClick r:id="rId5" tooltip="Scrum (development)"/>
                        </a:rPr>
                        <a:t>Backlogs</a:t>
                      </a:r>
                      <a:r>
                        <a:rPr lang="en-GB" sz="1800">
                          <a:latin typeface="Arial" panose="020B0604020202020204" pitchFamily="34" charset="0"/>
                          <a:cs typeface="Arial" panose="020B0604020202020204" pitchFamily="34" charset="0"/>
                        </a:rPr>
                        <a:t> (Product and Sprint)</a:t>
                      </a:r>
                    </a:p>
                  </a:txBody>
                  <a:tcPr marL="45057" marR="45057" marT="22529" marB="22529" anchor="ctr">
                    <a:lnL>
                      <a:noFill/>
                    </a:lnL>
                    <a:lnR>
                      <a:noFill/>
                    </a:lnR>
                    <a:lnT>
                      <a:noFill/>
                    </a:lnT>
                    <a:lnB>
                      <a:noFill/>
                    </a:lnB>
                  </a:tcPr>
                </a:tc>
                <a:extLst>
                  <a:ext uri="{0D108BD9-81ED-4DB2-BD59-A6C34878D82A}">
                    <a16:rowId xmlns:a16="http://schemas.microsoft.com/office/drawing/2014/main" val="10004"/>
                  </a:ext>
                </a:extLst>
              </a:tr>
              <a:tr h="180230">
                <a:tc>
                  <a:txBody>
                    <a:bodyPr/>
                    <a:lstStyle/>
                    <a:p>
                      <a:r>
                        <a:rPr lang="en-GB" sz="1800" dirty="0" err="1">
                          <a:latin typeface="Arial" panose="020B0604020202020204" pitchFamily="34" charset="0"/>
                          <a:cs typeface="Arial" panose="020B0604020202020204" pitchFamily="34" charset="0"/>
                          <a:hlinkClick r:id="rId6" tooltip="Behavior-driven development"/>
                        </a:rPr>
                        <a:t>Behavior</a:t>
                      </a:r>
                      <a:r>
                        <a:rPr lang="en-GB" sz="1800" dirty="0">
                          <a:latin typeface="Arial" panose="020B0604020202020204" pitchFamily="34" charset="0"/>
                          <a:cs typeface="Arial" panose="020B0604020202020204" pitchFamily="34" charset="0"/>
                          <a:hlinkClick r:id="rId6" tooltip="Behavior-driven development"/>
                        </a:rPr>
                        <a:t>-driven development</a:t>
                      </a:r>
                      <a:r>
                        <a:rPr lang="en-GB" sz="1800" dirty="0">
                          <a:latin typeface="Arial" panose="020B0604020202020204" pitchFamily="34" charset="0"/>
                          <a:cs typeface="Arial" panose="020B0604020202020204" pitchFamily="34" charset="0"/>
                        </a:rPr>
                        <a:t> (BDD)</a:t>
                      </a:r>
                    </a:p>
                  </a:txBody>
                  <a:tcPr marL="45057" marR="45057" marT="22529" marB="22529" anchor="ctr">
                    <a:lnL>
                      <a:noFill/>
                    </a:lnL>
                    <a:lnR>
                      <a:noFill/>
                    </a:lnR>
                    <a:lnT>
                      <a:noFill/>
                    </a:lnT>
                    <a:lnB>
                      <a:noFill/>
                    </a:lnB>
                  </a:tcPr>
                </a:tc>
                <a:extLst>
                  <a:ext uri="{0D108BD9-81ED-4DB2-BD59-A6C34878D82A}">
                    <a16:rowId xmlns:a16="http://schemas.microsoft.com/office/drawing/2014/main" val="10005"/>
                  </a:ext>
                </a:extLst>
              </a:tr>
              <a:tr h="180230">
                <a:tc>
                  <a:txBody>
                    <a:bodyPr/>
                    <a:lstStyle/>
                    <a:p>
                      <a:r>
                        <a:rPr lang="en-GB" sz="1800">
                          <a:latin typeface="Arial" panose="020B0604020202020204" pitchFamily="34" charset="0"/>
                          <a:cs typeface="Arial" panose="020B0604020202020204" pitchFamily="34" charset="0"/>
                          <a:hlinkClick r:id="rId7" tooltip="Continuous integration"/>
                        </a:rPr>
                        <a:t>Continuous integration</a:t>
                      </a:r>
                      <a:r>
                        <a:rPr lang="en-GB" sz="1800">
                          <a:latin typeface="Arial" panose="020B0604020202020204" pitchFamily="34" charset="0"/>
                          <a:cs typeface="Arial" panose="020B0604020202020204" pitchFamily="34" charset="0"/>
                        </a:rPr>
                        <a:t> (CI)</a:t>
                      </a:r>
                    </a:p>
                  </a:txBody>
                  <a:tcPr marL="45057" marR="45057" marT="22529" marB="22529" anchor="ctr">
                    <a:lnL>
                      <a:noFill/>
                    </a:lnL>
                    <a:lnR>
                      <a:noFill/>
                    </a:lnR>
                    <a:lnT>
                      <a:noFill/>
                    </a:lnT>
                    <a:lnB>
                      <a:noFill/>
                    </a:lnB>
                  </a:tcPr>
                </a:tc>
                <a:extLst>
                  <a:ext uri="{0D108BD9-81ED-4DB2-BD59-A6C34878D82A}">
                    <a16:rowId xmlns:a16="http://schemas.microsoft.com/office/drawing/2014/main" val="10006"/>
                  </a:ext>
                </a:extLst>
              </a:tr>
              <a:tr h="180230">
                <a:tc>
                  <a:txBody>
                    <a:bodyPr/>
                    <a:lstStyle/>
                    <a:p>
                      <a:r>
                        <a:rPr lang="en-GB" sz="1800">
                          <a:latin typeface="Arial" panose="020B0604020202020204" pitchFamily="34" charset="0"/>
                          <a:cs typeface="Arial" panose="020B0604020202020204" pitchFamily="34" charset="0"/>
                          <a:hlinkClick r:id="rId8" tooltip="Cross-functional team"/>
                        </a:rPr>
                        <a:t>Cross-functional team</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7"/>
                  </a:ext>
                </a:extLst>
              </a:tr>
              <a:tr h="180230">
                <a:tc>
                  <a:txBody>
                    <a:bodyPr/>
                    <a:lstStyle/>
                    <a:p>
                      <a:r>
                        <a:rPr lang="en-GB" sz="1800">
                          <a:latin typeface="Arial" panose="020B0604020202020204" pitchFamily="34" charset="0"/>
                          <a:cs typeface="Arial" panose="020B0604020202020204" pitchFamily="34" charset="0"/>
                          <a:hlinkClick r:id="rId9" tooltip="Stand-up meeting"/>
                        </a:rPr>
                        <a:t>Daily Stand-up / Daily Scrum</a:t>
                      </a:r>
                      <a:r>
                        <a:rPr lang="en-GB" sz="1800">
                          <a:latin typeface="Arial" panose="020B0604020202020204" pitchFamily="34" charset="0"/>
                          <a:cs typeface="Arial" panose="020B0604020202020204" pitchFamily="34" charset="0"/>
                        </a:rPr>
                        <a:t> </a:t>
                      </a:r>
                    </a:p>
                  </a:txBody>
                  <a:tcPr marL="45057" marR="45057" marT="22529" marB="22529" anchor="ctr">
                    <a:lnL>
                      <a:noFill/>
                    </a:lnL>
                    <a:lnR>
                      <a:noFill/>
                    </a:lnR>
                    <a:lnT>
                      <a:noFill/>
                    </a:lnT>
                    <a:lnB>
                      <a:noFill/>
                    </a:lnB>
                  </a:tcPr>
                </a:tc>
                <a:extLst>
                  <a:ext uri="{0D108BD9-81ED-4DB2-BD59-A6C34878D82A}">
                    <a16:rowId xmlns:a16="http://schemas.microsoft.com/office/drawing/2014/main" val="10008"/>
                  </a:ext>
                </a:extLst>
              </a:tr>
              <a:tr h="180230">
                <a:tc>
                  <a:txBody>
                    <a:bodyPr/>
                    <a:lstStyle/>
                    <a:p>
                      <a:r>
                        <a:rPr lang="en-GB" sz="1800">
                          <a:latin typeface="Arial" panose="020B0604020202020204" pitchFamily="34" charset="0"/>
                          <a:cs typeface="Arial" panose="020B0604020202020204" pitchFamily="34" charset="0"/>
                          <a:hlinkClick r:id="rId10" tooltip="Domain-driven design"/>
                        </a:rPr>
                        <a:t>Domain-driven design</a:t>
                      </a:r>
                      <a:r>
                        <a:rPr lang="en-GB" sz="1800">
                          <a:latin typeface="Arial" panose="020B0604020202020204" pitchFamily="34" charset="0"/>
                          <a:cs typeface="Arial" panose="020B0604020202020204" pitchFamily="34" charset="0"/>
                        </a:rPr>
                        <a:t> (DDD)</a:t>
                      </a:r>
                    </a:p>
                  </a:txBody>
                  <a:tcPr marL="45057" marR="45057" marT="22529" marB="22529" anchor="ctr">
                    <a:lnL>
                      <a:noFill/>
                    </a:lnL>
                    <a:lnR>
                      <a:noFill/>
                    </a:lnR>
                    <a:lnT>
                      <a:noFill/>
                    </a:lnT>
                    <a:lnB>
                      <a:noFill/>
                    </a:lnB>
                  </a:tcPr>
                </a:tc>
                <a:extLst>
                  <a:ext uri="{0D108BD9-81ED-4DB2-BD59-A6C34878D82A}">
                    <a16:rowId xmlns:a16="http://schemas.microsoft.com/office/drawing/2014/main" val="10009"/>
                  </a:ext>
                </a:extLst>
              </a:tr>
              <a:tr h="180230">
                <a:tc>
                  <a:txBody>
                    <a:bodyPr/>
                    <a:lstStyle/>
                    <a:p>
                      <a:r>
                        <a:rPr lang="en-US" sz="1800" dirty="0">
                          <a:latin typeface="Arial" panose="020B0604020202020204" pitchFamily="34" charset="0"/>
                          <a:cs typeface="Arial" panose="020B0604020202020204" pitchFamily="34" charset="0"/>
                          <a:hlinkClick r:id="rId11" tooltip="Iterative and incremental development"/>
                        </a:rPr>
                        <a:t>Iterative and incremental development</a:t>
                      </a:r>
                      <a:r>
                        <a:rPr lang="en-US" sz="1800" dirty="0">
                          <a:latin typeface="Arial" panose="020B0604020202020204" pitchFamily="34" charset="0"/>
                          <a:cs typeface="Arial" panose="020B0604020202020204" pitchFamily="34" charset="0"/>
                        </a:rPr>
                        <a:t> (IID)</a:t>
                      </a:r>
                    </a:p>
                  </a:txBody>
                  <a:tcPr marL="45057" marR="45057" marT="22529" marB="22529" anchor="ctr">
                    <a:lnL>
                      <a:noFill/>
                    </a:lnL>
                    <a:lnR>
                      <a:noFill/>
                    </a:lnR>
                    <a:lnT>
                      <a:noFill/>
                    </a:lnT>
                    <a:lnB>
                      <a:noFill/>
                    </a:lnB>
                  </a:tcPr>
                </a:tc>
                <a:extLst>
                  <a:ext uri="{0D108BD9-81ED-4DB2-BD59-A6C34878D82A}">
                    <a16:rowId xmlns:a16="http://schemas.microsoft.com/office/drawing/2014/main" val="10010"/>
                  </a:ext>
                </a:extLst>
              </a:tr>
              <a:tr h="180230">
                <a:tc>
                  <a:txBody>
                    <a:bodyPr/>
                    <a:lstStyle/>
                    <a:p>
                      <a:r>
                        <a:rPr lang="en-GB" sz="1800" dirty="0">
                          <a:latin typeface="Arial" panose="020B0604020202020204" pitchFamily="34" charset="0"/>
                          <a:cs typeface="Arial" panose="020B0604020202020204" pitchFamily="34" charset="0"/>
                          <a:hlinkClick r:id="rId12" tooltip="Low-code development platforms"/>
                        </a:rPr>
                        <a:t>Low-code development platforms</a:t>
                      </a:r>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11"/>
                  </a:ext>
                </a:extLst>
              </a:tr>
              <a:tr h="180230">
                <a:tc>
                  <a:txBody>
                    <a:bodyPr/>
                    <a:lstStyle/>
                    <a:p>
                      <a:r>
                        <a:rPr lang="en-GB" sz="1800" dirty="0">
                          <a:latin typeface="Arial" panose="020B0604020202020204" pitchFamily="34" charset="0"/>
                          <a:cs typeface="Arial" panose="020B0604020202020204" pitchFamily="34" charset="0"/>
                          <a:hlinkClick r:id="rId13" tooltip="Pair programming"/>
                        </a:rPr>
                        <a:t>Pair programming</a:t>
                      </a:r>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6" name="Inhaltsplatzhalter 5"/>
          <p:cNvGraphicFramePr>
            <a:graphicFrameLocks noGrp="1"/>
          </p:cNvGraphicFramePr>
          <p:nvPr>
            <p:ph sz="half" idx="2"/>
          </p:nvPr>
        </p:nvGraphicFramePr>
        <p:xfrm>
          <a:off x="6552210" y="2535705"/>
          <a:ext cx="5085608" cy="3787478"/>
        </p:xfrm>
        <a:graphic>
          <a:graphicData uri="http://schemas.openxmlformats.org/drawingml/2006/table">
            <a:tbl>
              <a:tblPr/>
              <a:tblGrid>
                <a:gridCol w="5085608">
                  <a:extLst>
                    <a:ext uri="{9D8B030D-6E8A-4147-A177-3AD203B41FA5}">
                      <a16:colId xmlns:a16="http://schemas.microsoft.com/office/drawing/2014/main" val="20000"/>
                    </a:ext>
                  </a:extLst>
                </a:gridCol>
              </a:tblGrid>
              <a:tr h="180230">
                <a:tc>
                  <a:txBody>
                    <a:bodyPr/>
                    <a:lstStyle/>
                    <a:p>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0"/>
                  </a:ext>
                </a:extLst>
              </a:tr>
              <a:tr h="180230">
                <a:tc>
                  <a:txBody>
                    <a:bodyPr/>
                    <a:lstStyle/>
                    <a:p>
                      <a:r>
                        <a:rPr lang="en-GB" sz="1800" dirty="0">
                          <a:latin typeface="Arial" panose="020B0604020202020204" pitchFamily="34" charset="0"/>
                          <a:cs typeface="Arial" panose="020B0604020202020204" pitchFamily="34" charset="0"/>
                          <a:hlinkClick r:id="rId14" tooltip="Planning poker"/>
                        </a:rPr>
                        <a:t>Planning poker</a:t>
                      </a:r>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1"/>
                  </a:ext>
                </a:extLst>
              </a:tr>
              <a:tr h="180230">
                <a:tc>
                  <a:txBody>
                    <a:bodyPr/>
                    <a:lstStyle/>
                    <a:p>
                      <a:r>
                        <a:rPr lang="en-GB" sz="1800" dirty="0">
                          <a:latin typeface="Arial" panose="020B0604020202020204" pitchFamily="34" charset="0"/>
                          <a:cs typeface="Arial" panose="020B0604020202020204" pitchFamily="34" charset="0"/>
                          <a:hlinkClick r:id="rId15" tooltip="Refactoring"/>
                        </a:rPr>
                        <a:t>Refactoring</a:t>
                      </a:r>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2"/>
                  </a:ext>
                </a:extLst>
              </a:tr>
              <a:tr h="180230">
                <a:tc>
                  <a:txBody>
                    <a:bodyPr/>
                    <a:lstStyle/>
                    <a:p>
                      <a:r>
                        <a:rPr lang="en-GB" sz="1800">
                          <a:latin typeface="Arial" panose="020B0604020202020204" pitchFamily="34" charset="0"/>
                          <a:cs typeface="Arial" panose="020B0604020202020204" pitchFamily="34" charset="0"/>
                          <a:hlinkClick r:id="rId16" tooltip="Retrospective"/>
                        </a:rPr>
                        <a:t>Retrospective</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3"/>
                  </a:ext>
                </a:extLst>
              </a:tr>
              <a:tr h="315402">
                <a:tc>
                  <a:txBody>
                    <a:bodyPr/>
                    <a:lstStyle/>
                    <a:p>
                      <a:r>
                        <a:rPr lang="en-US" sz="1800">
                          <a:latin typeface="Arial" panose="020B0604020202020204" pitchFamily="34" charset="0"/>
                          <a:cs typeface="Arial" panose="020B0604020202020204" pitchFamily="34" charset="0"/>
                          <a:hlinkClick r:id="rId17" tooltip="Scrum (development)"/>
                        </a:rPr>
                        <a:t>Scrum events</a:t>
                      </a:r>
                      <a:r>
                        <a:rPr lang="en-US" sz="1800">
                          <a:latin typeface="Arial" panose="020B0604020202020204" pitchFamily="34" charset="0"/>
                          <a:cs typeface="Arial" panose="020B0604020202020204" pitchFamily="34" charset="0"/>
                        </a:rPr>
                        <a:t> (sprint planning, sprint review and retrospective)</a:t>
                      </a:r>
                    </a:p>
                  </a:txBody>
                  <a:tcPr marL="45057" marR="45057" marT="22529" marB="22529" anchor="ctr">
                    <a:lnL>
                      <a:noFill/>
                    </a:lnL>
                    <a:lnR>
                      <a:noFill/>
                    </a:lnR>
                    <a:lnT>
                      <a:noFill/>
                    </a:lnT>
                    <a:lnB>
                      <a:noFill/>
                    </a:lnB>
                  </a:tcPr>
                </a:tc>
                <a:extLst>
                  <a:ext uri="{0D108BD9-81ED-4DB2-BD59-A6C34878D82A}">
                    <a16:rowId xmlns:a16="http://schemas.microsoft.com/office/drawing/2014/main" val="10004"/>
                  </a:ext>
                </a:extLst>
              </a:tr>
              <a:tr h="180230">
                <a:tc>
                  <a:txBody>
                    <a:bodyPr/>
                    <a:lstStyle/>
                    <a:p>
                      <a:r>
                        <a:rPr lang="en-GB" sz="1800">
                          <a:latin typeface="Arial" panose="020B0604020202020204" pitchFamily="34" charset="0"/>
                          <a:cs typeface="Arial" panose="020B0604020202020204" pitchFamily="34" charset="0"/>
                          <a:hlinkClick r:id="rId18" tooltip="Specification by example"/>
                        </a:rPr>
                        <a:t>Specification by example</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5"/>
                  </a:ext>
                </a:extLst>
              </a:tr>
              <a:tr h="180230">
                <a:tc>
                  <a:txBody>
                    <a:bodyPr/>
                    <a:lstStyle/>
                    <a:p>
                      <a:r>
                        <a:rPr lang="en-GB" sz="1800">
                          <a:latin typeface="Arial" panose="020B0604020202020204" pitchFamily="34" charset="0"/>
                          <a:cs typeface="Arial" panose="020B0604020202020204" pitchFamily="34" charset="0"/>
                          <a:hlinkClick r:id="rId19" tooltip="Story-driven modeling"/>
                        </a:rPr>
                        <a:t>Story-driven modeling</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6"/>
                  </a:ext>
                </a:extLst>
              </a:tr>
              <a:tr h="180230">
                <a:tc>
                  <a:txBody>
                    <a:bodyPr/>
                    <a:lstStyle/>
                    <a:p>
                      <a:r>
                        <a:rPr lang="en-GB" sz="1800">
                          <a:latin typeface="Arial" panose="020B0604020202020204" pitchFamily="34" charset="0"/>
                          <a:cs typeface="Arial" panose="020B0604020202020204" pitchFamily="34" charset="0"/>
                          <a:hlinkClick r:id="rId20" tooltip="Test-driven development"/>
                        </a:rPr>
                        <a:t>Test-driven development</a:t>
                      </a:r>
                      <a:r>
                        <a:rPr lang="en-GB" sz="1800">
                          <a:latin typeface="Arial" panose="020B0604020202020204" pitchFamily="34" charset="0"/>
                          <a:cs typeface="Arial" panose="020B0604020202020204" pitchFamily="34" charset="0"/>
                        </a:rPr>
                        <a:t> (TDD)</a:t>
                      </a:r>
                    </a:p>
                  </a:txBody>
                  <a:tcPr marL="45057" marR="45057" marT="22529" marB="22529" anchor="ctr">
                    <a:lnL>
                      <a:noFill/>
                    </a:lnL>
                    <a:lnR>
                      <a:noFill/>
                    </a:lnR>
                    <a:lnT>
                      <a:noFill/>
                    </a:lnT>
                    <a:lnB>
                      <a:noFill/>
                    </a:lnB>
                  </a:tcPr>
                </a:tc>
                <a:extLst>
                  <a:ext uri="{0D108BD9-81ED-4DB2-BD59-A6C34878D82A}">
                    <a16:rowId xmlns:a16="http://schemas.microsoft.com/office/drawing/2014/main" val="10007"/>
                  </a:ext>
                </a:extLst>
              </a:tr>
              <a:tr h="180230">
                <a:tc>
                  <a:txBody>
                    <a:bodyPr/>
                    <a:lstStyle/>
                    <a:p>
                      <a:r>
                        <a:rPr lang="en-GB" sz="1800">
                          <a:latin typeface="Arial" panose="020B0604020202020204" pitchFamily="34" charset="0"/>
                          <a:cs typeface="Arial" panose="020B0604020202020204" pitchFamily="34" charset="0"/>
                          <a:hlinkClick r:id="rId21" tooltip="Timeboxing"/>
                        </a:rPr>
                        <a:t>Timeboxing</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8"/>
                  </a:ext>
                </a:extLst>
              </a:tr>
              <a:tr h="180230">
                <a:tc>
                  <a:txBody>
                    <a:bodyPr/>
                    <a:lstStyle/>
                    <a:p>
                      <a:r>
                        <a:rPr lang="en-GB" sz="1800">
                          <a:latin typeface="Arial" panose="020B0604020202020204" pitchFamily="34" charset="0"/>
                          <a:cs typeface="Arial" panose="020B0604020202020204" pitchFamily="34" charset="0"/>
                          <a:hlinkClick r:id="rId22" tooltip="User story"/>
                        </a:rPr>
                        <a:t>User story</a:t>
                      </a:r>
                      <a:endParaRPr lang="en-GB" sz="180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09"/>
                  </a:ext>
                </a:extLst>
              </a:tr>
              <a:tr h="180230">
                <a:tc>
                  <a:txBody>
                    <a:bodyPr/>
                    <a:lstStyle/>
                    <a:p>
                      <a:r>
                        <a:rPr lang="en-GB" sz="1800" dirty="0">
                          <a:latin typeface="Arial" panose="020B0604020202020204" pitchFamily="34" charset="0"/>
                          <a:cs typeface="Arial" panose="020B0604020202020204" pitchFamily="34" charset="0"/>
                          <a:hlinkClick r:id="rId23" tooltip="Velocity (software development)"/>
                        </a:rPr>
                        <a:t>Velocity tracking</a:t>
                      </a:r>
                      <a:endParaRPr lang="en-GB" sz="1800" dirty="0">
                        <a:latin typeface="Arial" panose="020B0604020202020204" pitchFamily="34" charset="0"/>
                        <a:cs typeface="Arial" panose="020B0604020202020204" pitchFamily="34" charset="0"/>
                      </a:endParaRPr>
                    </a:p>
                  </a:txBody>
                  <a:tcPr marL="45057" marR="45057" marT="22529" marB="22529" anchor="ctr">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7" name="Textfeld 6"/>
          <p:cNvSpPr txBox="1"/>
          <p:nvPr/>
        </p:nvSpPr>
        <p:spPr>
          <a:xfrm>
            <a:off x="838201" y="1447471"/>
            <a:ext cx="9437914"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Agile software development is supported by a number of concrete practices, covering areas like requirements, design, modeling, coding, testing, planning, risk management, process, quality, etc. </a:t>
            </a:r>
            <a:r>
              <a:rPr lang="hr-HR" sz="2000" dirty="0">
                <a:latin typeface="Arial" panose="020B0604020202020204" pitchFamily="34" charset="0"/>
                <a:cs typeface="Arial" panose="020B0604020202020204" pitchFamily="34" charset="0"/>
              </a:rPr>
              <a:t>E.g.: </a:t>
            </a:r>
            <a:endParaRPr lang="en-GB" sz="2000" dirty="0">
              <a:latin typeface="Arial" panose="020B0604020202020204" pitchFamily="34" charset="0"/>
              <a:cs typeface="Arial" panose="020B0604020202020204" pitchFamily="34" charset="0"/>
            </a:endParaRPr>
          </a:p>
        </p:txBody>
      </p:sp>
      <p:pic>
        <p:nvPicPr>
          <p:cNvPr id="9" name="Grafik 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427358" y="569044"/>
            <a:ext cx="1274591" cy="1256581"/>
          </a:xfrm>
          <a:prstGeom prst="rect">
            <a:avLst/>
          </a:prstGeom>
        </p:spPr>
      </p:pic>
    </p:spTree>
    <p:extLst>
      <p:ext uri="{BB962C8B-B14F-4D97-AF65-F5344CB8AC3E}">
        <p14:creationId xmlns:p14="http://schemas.microsoft.com/office/powerpoint/2010/main" val="522578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CD0B3A6-675B-4AF7-A27B-38F25166D7BF}"/>
              </a:ext>
            </a:extLst>
          </p:cNvPr>
          <p:cNvSpPr>
            <a:spLocks noGrp="1" noChangeArrowheads="1"/>
          </p:cNvSpPr>
          <p:nvPr>
            <p:ph type="title"/>
          </p:nvPr>
        </p:nvSpPr>
        <p:spPr/>
        <p:txBody>
          <a:bodyPr/>
          <a:lstStyle/>
          <a:p>
            <a:r>
              <a:rPr lang="en-US" altLang="fr-FR" dirty="0"/>
              <a:t>From Prescriptive to Adaptative</a:t>
            </a:r>
          </a:p>
        </p:txBody>
      </p:sp>
      <p:sp>
        <p:nvSpPr>
          <p:cNvPr id="23555" name="Footer Placeholder 3">
            <a:extLst>
              <a:ext uri="{FF2B5EF4-FFF2-40B4-BE49-F238E27FC236}">
                <a16:creationId xmlns:a16="http://schemas.microsoft.com/office/drawing/2014/main" id="{F69459BC-BF26-45CD-8585-20B387181F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3556" name="Slide Number Placeholder 4">
            <a:extLst>
              <a:ext uri="{FF2B5EF4-FFF2-40B4-BE49-F238E27FC236}">
                <a16:creationId xmlns:a16="http://schemas.microsoft.com/office/drawing/2014/main" id="{98F3429D-188B-48C2-8DEA-36C531EF1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4A5EFCC-DC65-4EB4-A3BC-3D342865148D}" type="slidenum">
              <a:rPr lang="en-US" altLang="fr-FR" sz="900"/>
              <a:pPr>
                <a:spcBef>
                  <a:spcPct val="0"/>
                </a:spcBef>
                <a:buFontTx/>
                <a:buNone/>
              </a:pPr>
              <a:t>25</a:t>
            </a:fld>
            <a:endParaRPr lang="en-US" altLang="fr-FR" sz="900"/>
          </a:p>
        </p:txBody>
      </p:sp>
      <p:pic>
        <p:nvPicPr>
          <p:cNvPr id="3" name="Picture 2">
            <a:extLst>
              <a:ext uri="{FF2B5EF4-FFF2-40B4-BE49-F238E27FC236}">
                <a16:creationId xmlns:a16="http://schemas.microsoft.com/office/drawing/2014/main" id="{B307B0A1-216E-5C4E-96DF-3494B3B107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3512" y="1074288"/>
            <a:ext cx="9145016" cy="5515629"/>
          </a:xfrm>
          <a:prstGeom prst="rect">
            <a:avLst/>
          </a:prstGeom>
        </p:spPr>
      </p:pic>
    </p:spTree>
    <p:extLst>
      <p:ext uri="{BB962C8B-B14F-4D97-AF65-F5344CB8AC3E}">
        <p14:creationId xmlns:p14="http://schemas.microsoft.com/office/powerpoint/2010/main" val="403923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CD0B3A6-675B-4AF7-A27B-38F25166D7BF}"/>
              </a:ext>
            </a:extLst>
          </p:cNvPr>
          <p:cNvSpPr>
            <a:spLocks noGrp="1" noChangeArrowheads="1"/>
          </p:cNvSpPr>
          <p:nvPr>
            <p:ph type="title"/>
          </p:nvPr>
        </p:nvSpPr>
        <p:spPr/>
        <p:txBody>
          <a:bodyPr/>
          <a:lstStyle/>
          <a:p>
            <a:r>
              <a:rPr lang="en-US" altLang="fr-FR" dirty="0"/>
              <a:t>Agile Development : SCRUM</a:t>
            </a:r>
          </a:p>
        </p:txBody>
      </p:sp>
      <p:sp>
        <p:nvSpPr>
          <p:cNvPr id="23555" name="Footer Placeholder 3">
            <a:extLst>
              <a:ext uri="{FF2B5EF4-FFF2-40B4-BE49-F238E27FC236}">
                <a16:creationId xmlns:a16="http://schemas.microsoft.com/office/drawing/2014/main" id="{F69459BC-BF26-45CD-8585-20B387181F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3556" name="Slide Number Placeholder 4">
            <a:extLst>
              <a:ext uri="{FF2B5EF4-FFF2-40B4-BE49-F238E27FC236}">
                <a16:creationId xmlns:a16="http://schemas.microsoft.com/office/drawing/2014/main" id="{98F3429D-188B-48C2-8DEA-36C531EF1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4A5EFCC-DC65-4EB4-A3BC-3D342865148D}" type="slidenum">
              <a:rPr lang="en-US" altLang="fr-FR" sz="900"/>
              <a:pPr>
                <a:spcBef>
                  <a:spcPct val="0"/>
                </a:spcBef>
                <a:buFontTx/>
                <a:buNone/>
              </a:pPr>
              <a:t>26</a:t>
            </a:fld>
            <a:endParaRPr lang="en-US" altLang="fr-FR" sz="900"/>
          </a:p>
        </p:txBody>
      </p:sp>
      <p:pic>
        <p:nvPicPr>
          <p:cNvPr id="134148" name="Picture 4">
            <a:extLst>
              <a:ext uri="{FF2B5EF4-FFF2-40B4-BE49-F238E27FC236}">
                <a16:creationId xmlns:a16="http://schemas.microsoft.com/office/drawing/2014/main" id="{8237BE65-701A-EE4C-8D97-D4CB2E85AA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6805" y="932372"/>
            <a:ext cx="7383611" cy="5808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3C87266B-007C-4142-B75E-F782500F7E1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4099" name="Slide Number Placeholder 5">
            <a:extLst>
              <a:ext uri="{FF2B5EF4-FFF2-40B4-BE49-F238E27FC236}">
                <a16:creationId xmlns:a16="http://schemas.microsoft.com/office/drawing/2014/main" id="{575E3E2A-717B-4780-B8E7-49539A11EB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D36E82C-7FCC-4E4F-8DF6-9311D94E32CD}" type="slidenum">
              <a:rPr lang="en-US" altLang="fr-FR" sz="900"/>
              <a:pPr>
                <a:spcBef>
                  <a:spcPct val="0"/>
                </a:spcBef>
                <a:buFontTx/>
                <a:buNone/>
              </a:pPr>
              <a:t>27</a:t>
            </a:fld>
            <a:endParaRPr lang="en-US" altLang="fr-FR" sz="900"/>
          </a:p>
        </p:txBody>
      </p:sp>
      <p:sp>
        <p:nvSpPr>
          <p:cNvPr id="3" name="Titre 2">
            <a:extLst>
              <a:ext uri="{FF2B5EF4-FFF2-40B4-BE49-F238E27FC236}">
                <a16:creationId xmlns:a16="http://schemas.microsoft.com/office/drawing/2014/main" id="{F677D7D0-6F21-431B-B50D-D17C2C39E00A}"/>
              </a:ext>
            </a:extLst>
          </p:cNvPr>
          <p:cNvSpPr>
            <a:spLocks noGrp="1"/>
          </p:cNvSpPr>
          <p:nvPr>
            <p:ph type="ctrTitle"/>
          </p:nvPr>
        </p:nvSpPr>
        <p:spPr/>
        <p:txBody>
          <a:bodyPr/>
          <a:lstStyle/>
          <a:p>
            <a:r>
              <a:rPr lang="en-US" altLang="fr-FR" dirty="0"/>
              <a:t>IT Project Management Process</a:t>
            </a:r>
            <a:br>
              <a:rPr lang="en-US" altLang="fr-FR" dirty="0"/>
            </a:br>
            <a:endParaRPr lang="fr-BE" dirty="0"/>
          </a:p>
        </p:txBody>
      </p:sp>
    </p:spTree>
    <p:extLst>
      <p:ext uri="{BB962C8B-B14F-4D97-AF65-F5344CB8AC3E}">
        <p14:creationId xmlns:p14="http://schemas.microsoft.com/office/powerpoint/2010/main" val="3212999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r>
              <a:rPr lang="en-US"/>
              <a:t>Project Characteristics</a:t>
            </a:r>
            <a:endParaRPr lang="en-US" dirty="0"/>
          </a:p>
        </p:txBody>
      </p:sp>
      <p:sp>
        <p:nvSpPr>
          <p:cNvPr id="73730" name="Rectangle 3"/>
          <p:cNvSpPr>
            <a:spLocks noGrp="1" noChangeArrowheads="1"/>
          </p:cNvSpPr>
          <p:nvPr>
            <p:ph type="body" idx="1"/>
          </p:nvPr>
        </p:nvSpPr>
        <p:spPr/>
        <p:txBody>
          <a:bodyPr/>
          <a:lstStyle/>
          <a:p>
            <a:r>
              <a:rPr lang="en-US" dirty="0"/>
              <a:t>Objectives</a:t>
            </a:r>
          </a:p>
          <a:p>
            <a:pPr lvl="1"/>
            <a:r>
              <a:rPr lang="en-US" dirty="0"/>
              <a:t>Clearly defined set of goals; non conflicting</a:t>
            </a:r>
          </a:p>
          <a:p>
            <a:r>
              <a:rPr lang="en-US" dirty="0"/>
              <a:t>Start and end points</a:t>
            </a:r>
          </a:p>
          <a:p>
            <a:pPr lvl="1"/>
            <a:r>
              <a:rPr lang="en-US" dirty="0"/>
              <a:t>not a continuous activity, like operations or support</a:t>
            </a:r>
          </a:p>
          <a:p>
            <a:r>
              <a:rPr lang="en-US" dirty="0"/>
              <a:t>Uniqueness</a:t>
            </a:r>
          </a:p>
          <a:p>
            <a:pPr lvl="1"/>
            <a:r>
              <a:rPr lang="en-US" dirty="0"/>
              <a:t>One time thing (product); not a repetitive activity</a:t>
            </a:r>
          </a:p>
          <a:p>
            <a:pPr lvl="1"/>
            <a:r>
              <a:rPr lang="en-US" dirty="0"/>
              <a:t>Not production</a:t>
            </a:r>
          </a:p>
          <a:p>
            <a:r>
              <a:rPr lang="en-US" dirty="0"/>
              <a:t>Constraints</a:t>
            </a:r>
          </a:p>
          <a:p>
            <a:pPr lvl="1"/>
            <a:r>
              <a:rPr lang="en-US" dirty="0"/>
              <a:t>Cost, schedule, quality</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28</a:t>
            </a:fld>
            <a:endParaRPr lang="fr-BE" dirty="0"/>
          </a:p>
        </p:txBody>
      </p:sp>
      <p:sp>
        <p:nvSpPr>
          <p:cNvPr id="73731" name="Text Box 4"/>
          <p:cNvSpPr txBox="1">
            <a:spLocks noChangeArrowheads="1"/>
          </p:cNvSpPr>
          <p:nvPr/>
        </p:nvSpPr>
        <p:spPr bwMode="auto">
          <a:xfrm>
            <a:off x="8616280" y="5589241"/>
            <a:ext cx="13484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400" dirty="0">
                <a:latin typeface="Arial Unicode MS" pitchFamily="34" charset="-128"/>
              </a:rPr>
              <a:t>Source: </a:t>
            </a:r>
            <a:r>
              <a:rPr lang="en-US" sz="1400" dirty="0" err="1">
                <a:latin typeface="Arial Unicode MS" pitchFamily="34" charset="-128"/>
              </a:rPr>
              <a:t>Futrell</a:t>
            </a:r>
            <a:endParaRPr lang="en-US" sz="1400" dirty="0">
              <a:latin typeface="Arial Unicode MS" pitchFamily="34" charset="-128"/>
            </a:endParaRPr>
          </a:p>
        </p:txBody>
      </p:sp>
    </p:spTree>
    <p:extLst>
      <p:ext uri="{BB962C8B-B14F-4D97-AF65-F5344CB8AC3E}">
        <p14:creationId xmlns:p14="http://schemas.microsoft.com/office/powerpoint/2010/main" val="2847078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445B438-58A6-4E81-A588-0AAD398ACD41}"/>
              </a:ext>
            </a:extLst>
          </p:cNvPr>
          <p:cNvSpPr>
            <a:spLocks noGrp="1" noChangeArrowheads="1"/>
          </p:cNvSpPr>
          <p:nvPr>
            <p:ph type="title"/>
          </p:nvPr>
        </p:nvSpPr>
        <p:spPr/>
        <p:txBody>
          <a:bodyPr/>
          <a:lstStyle/>
          <a:p>
            <a:r>
              <a:rPr lang="en-US" altLang="fr-FR" dirty="0"/>
              <a:t>Triangle of Constraints</a:t>
            </a:r>
          </a:p>
        </p:txBody>
      </p:sp>
      <p:sp>
        <p:nvSpPr>
          <p:cNvPr id="24580" name="Footer Placeholder 3">
            <a:extLst>
              <a:ext uri="{FF2B5EF4-FFF2-40B4-BE49-F238E27FC236}">
                <a16:creationId xmlns:a16="http://schemas.microsoft.com/office/drawing/2014/main" id="{00A41F1A-87C5-4716-BC0D-C5419F5A6A9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24581" name="Slide Number Placeholder 4">
            <a:extLst>
              <a:ext uri="{FF2B5EF4-FFF2-40B4-BE49-F238E27FC236}">
                <a16:creationId xmlns:a16="http://schemas.microsoft.com/office/drawing/2014/main" id="{C40F12C9-763A-4006-B1C4-CDBA041224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051FC2BF-3F57-456D-BCF2-C9195232AD06}" type="slidenum">
              <a:rPr lang="en-US" altLang="fr-FR" sz="900"/>
              <a:pPr>
                <a:spcBef>
                  <a:spcPct val="0"/>
                </a:spcBef>
                <a:buFontTx/>
                <a:buNone/>
              </a:pPr>
              <a:t>29</a:t>
            </a:fld>
            <a:endParaRPr lang="en-US" altLang="fr-FR" sz="900"/>
          </a:p>
        </p:txBody>
      </p:sp>
      <p:sp>
        <p:nvSpPr>
          <p:cNvPr id="6" name="Triangle isocèle 5">
            <a:extLst>
              <a:ext uri="{FF2B5EF4-FFF2-40B4-BE49-F238E27FC236}">
                <a16:creationId xmlns:a16="http://schemas.microsoft.com/office/drawing/2014/main" id="{349333A7-D03C-4265-8974-E1E2D36E1ABB}"/>
              </a:ext>
            </a:extLst>
          </p:cNvPr>
          <p:cNvSpPr/>
          <p:nvPr/>
        </p:nvSpPr>
        <p:spPr>
          <a:xfrm>
            <a:off x="4114800" y="1295401"/>
            <a:ext cx="4572000" cy="412195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a:extLst>
              <a:ext uri="{FF2B5EF4-FFF2-40B4-BE49-F238E27FC236}">
                <a16:creationId xmlns:a16="http://schemas.microsoft.com/office/drawing/2014/main" id="{E4419543-55F9-4A52-9F2F-B33FCFEFD000}"/>
              </a:ext>
            </a:extLst>
          </p:cNvPr>
          <p:cNvSpPr/>
          <p:nvPr/>
        </p:nvSpPr>
        <p:spPr>
          <a:xfrm>
            <a:off x="5029200" y="2743401"/>
            <a:ext cx="2743200" cy="267395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SCOPE</a:t>
            </a:r>
            <a:endParaRPr lang="fr-BE" dirty="0"/>
          </a:p>
        </p:txBody>
      </p:sp>
      <p:sp>
        <p:nvSpPr>
          <p:cNvPr id="8" name="ZoneTexte 7">
            <a:extLst>
              <a:ext uri="{FF2B5EF4-FFF2-40B4-BE49-F238E27FC236}">
                <a16:creationId xmlns:a16="http://schemas.microsoft.com/office/drawing/2014/main" id="{C1BE877A-8780-423D-832A-DECA8ABA60C6}"/>
              </a:ext>
            </a:extLst>
          </p:cNvPr>
          <p:cNvSpPr txBox="1"/>
          <p:nvPr/>
        </p:nvSpPr>
        <p:spPr>
          <a:xfrm>
            <a:off x="5029201" y="1064567"/>
            <a:ext cx="859531" cy="369332"/>
          </a:xfrm>
          <a:prstGeom prst="rect">
            <a:avLst/>
          </a:prstGeom>
          <a:noFill/>
        </p:spPr>
        <p:txBody>
          <a:bodyPr wrap="none" rtlCol="0">
            <a:spAutoFit/>
          </a:bodyPr>
          <a:lstStyle/>
          <a:p>
            <a:r>
              <a:rPr lang="fr-FR" dirty="0" err="1"/>
              <a:t>Quality</a:t>
            </a:r>
            <a:endParaRPr lang="fr-BE" dirty="0"/>
          </a:p>
        </p:txBody>
      </p:sp>
      <p:sp>
        <p:nvSpPr>
          <p:cNvPr id="13" name="ZoneTexte 12">
            <a:extLst>
              <a:ext uri="{FF2B5EF4-FFF2-40B4-BE49-F238E27FC236}">
                <a16:creationId xmlns:a16="http://schemas.microsoft.com/office/drawing/2014/main" id="{82889984-057C-4042-AF62-49E832E82416}"/>
              </a:ext>
            </a:extLst>
          </p:cNvPr>
          <p:cNvSpPr txBox="1"/>
          <p:nvPr/>
        </p:nvSpPr>
        <p:spPr>
          <a:xfrm>
            <a:off x="2875123" y="4962452"/>
            <a:ext cx="649537" cy="369332"/>
          </a:xfrm>
          <a:prstGeom prst="rect">
            <a:avLst/>
          </a:prstGeom>
          <a:noFill/>
        </p:spPr>
        <p:txBody>
          <a:bodyPr wrap="none" rtlCol="0">
            <a:spAutoFit/>
          </a:bodyPr>
          <a:lstStyle/>
          <a:p>
            <a:r>
              <a:rPr lang="fr-FR" dirty="0"/>
              <a:t>Time</a:t>
            </a:r>
            <a:endParaRPr lang="fr-BE" dirty="0"/>
          </a:p>
        </p:txBody>
      </p:sp>
      <p:sp>
        <p:nvSpPr>
          <p:cNvPr id="14" name="ZoneTexte 13">
            <a:extLst>
              <a:ext uri="{FF2B5EF4-FFF2-40B4-BE49-F238E27FC236}">
                <a16:creationId xmlns:a16="http://schemas.microsoft.com/office/drawing/2014/main" id="{5A48348A-B609-4E8B-9627-AD4AF5917BEB}"/>
              </a:ext>
            </a:extLst>
          </p:cNvPr>
          <p:cNvSpPr txBox="1"/>
          <p:nvPr/>
        </p:nvSpPr>
        <p:spPr>
          <a:xfrm>
            <a:off x="8772288" y="5105400"/>
            <a:ext cx="1134221" cy="369332"/>
          </a:xfrm>
          <a:prstGeom prst="rect">
            <a:avLst/>
          </a:prstGeom>
          <a:noFill/>
        </p:spPr>
        <p:txBody>
          <a:bodyPr wrap="none" rtlCol="0">
            <a:spAutoFit/>
          </a:bodyPr>
          <a:lstStyle/>
          <a:p>
            <a:r>
              <a:rPr lang="fr-FR" dirty="0" err="1"/>
              <a:t>Resources</a:t>
            </a:r>
            <a:endParaRPr lang="fr-BE" dirty="0"/>
          </a:p>
        </p:txBody>
      </p:sp>
    </p:spTree>
    <p:extLst>
      <p:ext uri="{BB962C8B-B14F-4D97-AF65-F5344CB8AC3E}">
        <p14:creationId xmlns:p14="http://schemas.microsoft.com/office/powerpoint/2010/main" val="1959734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a:t>Managing Software Projects</a:t>
            </a:r>
          </a:p>
        </p:txBody>
      </p:sp>
      <p:sp>
        <p:nvSpPr>
          <p:cNvPr id="51202" name="Rectangle 3"/>
          <p:cNvSpPr>
            <a:spLocks noGrp="1" noChangeArrowheads="1"/>
          </p:cNvSpPr>
          <p:nvPr>
            <p:ph type="body" idx="1"/>
          </p:nvPr>
        </p:nvSpPr>
        <p:spPr/>
        <p:txBody>
          <a:bodyPr/>
          <a:lstStyle/>
          <a:p>
            <a:r>
              <a:rPr lang="en-US"/>
              <a:t>Software intensive products</a:t>
            </a:r>
          </a:p>
          <a:p>
            <a:r>
              <a:rPr lang="en-US"/>
              <a:t>Management 101: plan-do-check-act</a:t>
            </a:r>
          </a:p>
          <a:p>
            <a:r>
              <a:rPr lang="en-US"/>
              <a:t>What to manage?</a:t>
            </a:r>
          </a:p>
          <a:p>
            <a:r>
              <a:rPr lang="en-US"/>
              <a:t>Software development lifecycles</a:t>
            </a:r>
          </a:p>
          <a:p>
            <a:pPr lvl="1"/>
            <a:r>
              <a:rPr lang="en-US"/>
              <a:t>Key differences with other engineering disciplines</a:t>
            </a:r>
          </a:p>
          <a:p>
            <a:pPr lvl="1"/>
            <a:r>
              <a:rPr lang="en-US"/>
              <a:t>Plan-driven or agile, </a:t>
            </a:r>
            <a:r>
              <a:rPr lang="ja-JP" altLang="en-US"/>
              <a:t>“</a:t>
            </a:r>
            <a:r>
              <a:rPr lang="en-US" altLang="ja-JP"/>
              <a:t>degree of ceremony</a:t>
            </a:r>
            <a:r>
              <a:rPr lang="ja-JP" altLang="en-US"/>
              <a:t>”</a:t>
            </a:r>
            <a:endParaRPr lang="en-US" altLang="ja-JP"/>
          </a:p>
          <a:p>
            <a:r>
              <a:rPr lang="en-US"/>
              <a:t>Role of standards</a:t>
            </a:r>
          </a:p>
          <a:p>
            <a:pPr lvl="1"/>
            <a:r>
              <a:rPr lang="en-US"/>
              <a:t>ISO, IEEE etc.</a:t>
            </a:r>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a:t>
            </a:fld>
            <a:endParaRPr lang="fr-BE" dirty="0"/>
          </a:p>
        </p:txBody>
      </p:sp>
    </p:spTree>
    <p:extLst>
      <p:ext uri="{BB962C8B-B14F-4D97-AF65-F5344CB8AC3E}">
        <p14:creationId xmlns:p14="http://schemas.microsoft.com/office/powerpoint/2010/main" val="421675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t>Defining Software Project Management </a:t>
            </a:r>
          </a:p>
        </p:txBody>
      </p:sp>
      <p:sp>
        <p:nvSpPr>
          <p:cNvPr id="75778" name="Rectangle 3"/>
          <p:cNvSpPr>
            <a:spLocks noGrp="1" noChangeArrowheads="1"/>
          </p:cNvSpPr>
          <p:nvPr>
            <p:ph type="body" idx="1"/>
          </p:nvPr>
        </p:nvSpPr>
        <p:spPr/>
        <p:txBody>
          <a:bodyPr/>
          <a:lstStyle/>
          <a:p>
            <a:r>
              <a:rPr lang="en-US" dirty="0"/>
              <a:t>Software Project Management is the art of balancing competing objectives, managing risks, and overcoming constraints to successfully deliver a product which meets the needs of both customers (the payers of bills) and the users.</a:t>
            </a:r>
          </a:p>
          <a:p>
            <a:endParaRPr lang="en-US" dirty="0"/>
          </a:p>
          <a:p>
            <a:r>
              <a:rPr lang="en-US" dirty="0"/>
              <a:t>Project management is the application of knowledge, skills, tools, and techniques to project activities in order to meet or exceed stakeholder needs and expectations from a project </a:t>
            </a:r>
            <a:br>
              <a:rPr lang="en-US" dirty="0"/>
            </a:br>
            <a:r>
              <a:rPr lang="en-US" dirty="0"/>
              <a:t>(Project Management Institute)</a:t>
            </a:r>
          </a:p>
          <a:p>
            <a:r>
              <a:rPr lang="en-US" dirty="0"/>
              <a:t> </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30</a:t>
            </a:fld>
            <a:endParaRPr lang="fr-BE" dirty="0"/>
          </a:p>
        </p:txBody>
      </p:sp>
    </p:spTree>
    <p:extLst>
      <p:ext uri="{BB962C8B-B14F-4D97-AF65-F5344CB8AC3E}">
        <p14:creationId xmlns:p14="http://schemas.microsoft.com/office/powerpoint/2010/main" val="2626651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a:t>Management &amp; Engineering</a:t>
            </a:r>
          </a:p>
        </p:txBody>
      </p:sp>
      <p:sp>
        <p:nvSpPr>
          <p:cNvPr id="8" name="Tijdelijke aanduiding voor inhoud 7"/>
          <p:cNvSpPr>
            <a:spLocks noGrp="1"/>
          </p:cNvSpPr>
          <p:nvPr>
            <p:ph sz="half" idx="1"/>
          </p:nvPr>
        </p:nvSpPr>
        <p:spPr/>
        <p:txBody>
          <a:bodyPr/>
          <a:lstStyle/>
          <a:p>
            <a:endParaRPr lang="en-US"/>
          </a:p>
          <a:p>
            <a:endParaRPr lang="en-US"/>
          </a:p>
          <a:p>
            <a:r>
              <a:rPr lang="en-US"/>
              <a:t>Planning, coordinating, leading, controlling</a:t>
            </a:r>
          </a:p>
          <a:p>
            <a:r>
              <a:rPr lang="en-US"/>
              <a:t>Focused on people, teams, products &amp; work</a:t>
            </a:r>
          </a:p>
          <a:p>
            <a:endParaRPr lang="en-US" dirty="0"/>
          </a:p>
        </p:txBody>
      </p:sp>
      <p:sp>
        <p:nvSpPr>
          <p:cNvPr id="79875" name="Rectangle 4"/>
          <p:cNvSpPr>
            <a:spLocks noGrp="1" noChangeArrowheads="1"/>
          </p:cNvSpPr>
          <p:nvPr>
            <p:ph sz="half" idx="2"/>
          </p:nvPr>
        </p:nvSpPr>
        <p:spPr/>
        <p:txBody>
          <a:bodyPr/>
          <a:lstStyle/>
          <a:p>
            <a:endParaRPr lang="en-US"/>
          </a:p>
          <a:p>
            <a:endParaRPr lang="en-US"/>
          </a:p>
          <a:p>
            <a:r>
              <a:rPr lang="en-US"/>
              <a:t>Analyzing, designing, building, testing</a:t>
            </a:r>
          </a:p>
          <a:p>
            <a:r>
              <a:rPr lang="en-US"/>
              <a:t>Focused on the quality of the technical solution</a:t>
            </a:r>
          </a:p>
          <a:p>
            <a:endParaRPr lang="en-US" dirty="0"/>
          </a:p>
        </p:txBody>
      </p:sp>
      <p:sp>
        <p:nvSpPr>
          <p:cNvPr id="7" name="Tijdelijke aanduiding voor dianummer 6"/>
          <p:cNvSpPr>
            <a:spLocks noGrp="1"/>
          </p:cNvSpPr>
          <p:nvPr>
            <p:ph type="sldNum" sz="quarter" idx="12"/>
          </p:nvPr>
        </p:nvSpPr>
        <p:spPr/>
        <p:txBody>
          <a:bodyPr/>
          <a:lstStyle/>
          <a:p>
            <a:fld id="{01C8955C-CD5B-48B6-8B6A-03B65A7B649E}" type="slidenum">
              <a:rPr lang="fr-BE" smtClean="0"/>
              <a:pPr/>
              <a:t>31</a:t>
            </a:fld>
            <a:endParaRPr lang="fr-BE" dirty="0"/>
          </a:p>
        </p:txBody>
      </p:sp>
      <p:graphicFrame>
        <p:nvGraphicFramePr>
          <p:cNvPr id="79876" name="Object 5"/>
          <p:cNvGraphicFramePr>
            <a:graphicFrameLocks noChangeAspect="1"/>
          </p:cNvGraphicFramePr>
          <p:nvPr>
            <p:extLst>
              <p:ext uri="{D42A27DB-BD31-4B8C-83A1-F6EECF244321}">
                <p14:modId xmlns:p14="http://schemas.microsoft.com/office/powerpoint/2010/main" val="315346719"/>
              </p:ext>
            </p:extLst>
          </p:nvPr>
        </p:nvGraphicFramePr>
        <p:xfrm>
          <a:off x="6312024" y="1340768"/>
          <a:ext cx="1238250" cy="1238250"/>
        </p:xfrm>
        <a:graphic>
          <a:graphicData uri="http://schemas.openxmlformats.org/presentationml/2006/ole">
            <mc:AlternateContent xmlns:mc="http://schemas.openxmlformats.org/markup-compatibility/2006">
              <mc:Choice xmlns:v="urn:schemas-microsoft-com:vml" Requires="v">
                <p:oleObj spid="_x0000_s1255" r:id="rId4" imgW="590476" imgH="590476" progId="">
                  <p:embed/>
                </p:oleObj>
              </mc:Choice>
              <mc:Fallback>
                <p:oleObj r:id="rId4" imgW="590476" imgH="59047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024" y="1340768"/>
                        <a:ext cx="12382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35939576"/>
              </p:ext>
            </p:extLst>
          </p:nvPr>
        </p:nvGraphicFramePr>
        <p:xfrm>
          <a:off x="2135560" y="1340768"/>
          <a:ext cx="1257300" cy="1238250"/>
        </p:xfrm>
        <a:graphic>
          <a:graphicData uri="http://schemas.openxmlformats.org/presentationml/2006/ole">
            <mc:AlternateContent xmlns:mc="http://schemas.openxmlformats.org/markup-compatibility/2006">
              <mc:Choice xmlns:v="urn:schemas-microsoft-com:vml" Requires="v">
                <p:oleObj spid="_x0000_s1256" r:id="rId6" imgW="600159" imgH="590476" progId="">
                  <p:embed/>
                </p:oleObj>
              </mc:Choice>
              <mc:Fallback>
                <p:oleObj r:id="rId6" imgW="600159" imgH="590476"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5560" y="1340768"/>
                        <a:ext cx="12573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4069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a:t>Stages in Software Project Control</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32</a:t>
            </a:fld>
            <a:endParaRPr lang="fr-BE" dirty="0"/>
          </a:p>
        </p:txBody>
      </p:sp>
      <p:sp>
        <p:nvSpPr>
          <p:cNvPr id="81923" name="Text Box 4"/>
          <p:cNvSpPr txBox="1">
            <a:spLocks noChangeArrowheads="1"/>
          </p:cNvSpPr>
          <p:nvPr/>
        </p:nvSpPr>
        <p:spPr bwMode="auto">
          <a:xfrm>
            <a:off x="7248525" y="6308725"/>
            <a:ext cx="2313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800" dirty="0"/>
              <a:t>Source: Jim </a:t>
            </a:r>
            <a:r>
              <a:rPr lang="en-US" sz="1800" dirty="0" err="1"/>
              <a:t>Highsmith</a:t>
            </a:r>
            <a:endParaRPr lang="en-US" sz="1800" dirty="0"/>
          </a:p>
        </p:txBody>
      </p:sp>
      <p:graphicFrame>
        <p:nvGraphicFramePr>
          <p:cNvPr id="8" name="Tijdelijke aanduiding voor inhoud 7"/>
          <p:cNvGraphicFramePr>
            <a:graphicFrameLocks noGrp="1"/>
          </p:cNvGraphicFramePr>
          <p:nvPr>
            <p:ph idx="1"/>
            <p:extLst>
              <p:ext uri="{D42A27DB-BD31-4B8C-83A1-F6EECF244321}">
                <p14:modId xmlns:p14="http://schemas.microsoft.com/office/powerpoint/2010/main" val="654778433"/>
              </p:ext>
            </p:extLst>
          </p:nvPr>
        </p:nvGraphicFramePr>
        <p:xfrm>
          <a:off x="1981200" y="1773238"/>
          <a:ext cx="8229600" cy="417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88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a:t>Process</a:t>
            </a:r>
          </a:p>
        </p:txBody>
      </p:sp>
      <p:sp>
        <p:nvSpPr>
          <p:cNvPr id="83970" name="Rectangle 3"/>
          <p:cNvSpPr>
            <a:spLocks noGrp="1" noChangeArrowheads="1"/>
          </p:cNvSpPr>
          <p:nvPr>
            <p:ph type="body" idx="1"/>
          </p:nvPr>
        </p:nvSpPr>
        <p:spPr/>
        <p:txBody>
          <a:bodyPr/>
          <a:lstStyle/>
          <a:p>
            <a:r>
              <a:rPr lang="en-US"/>
              <a:t>Process: set of activities intended to achieve a goal</a:t>
            </a:r>
          </a:p>
          <a:p>
            <a:r>
              <a:rPr lang="en-US"/>
              <a:t>Process to run a project </a:t>
            </a:r>
          </a:p>
          <a:p>
            <a:pPr lvl="1"/>
            <a:r>
              <a:rPr lang="en-US"/>
              <a:t>= software development process</a:t>
            </a:r>
          </a:p>
          <a:p>
            <a:pPr lvl="1"/>
            <a:r>
              <a:rPr lang="en-US"/>
              <a:t>= software engineering process</a:t>
            </a:r>
          </a:p>
          <a:p>
            <a:pPr lvl="1"/>
            <a:r>
              <a:rPr lang="en-US"/>
              <a:t>= software process</a:t>
            </a:r>
          </a:p>
          <a:p>
            <a:endParaRPr lang="en-US"/>
          </a:p>
          <a:p>
            <a:r>
              <a:rPr lang="en-US"/>
              <a:t>Software project management is a subset of that software development process</a:t>
            </a:r>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33</a:t>
            </a:fld>
            <a:endParaRPr lang="fr-BE" dirty="0"/>
          </a:p>
        </p:txBody>
      </p:sp>
    </p:spTree>
    <p:extLst>
      <p:ext uri="{BB962C8B-B14F-4D97-AF65-F5344CB8AC3E}">
        <p14:creationId xmlns:p14="http://schemas.microsoft.com/office/powerpoint/2010/main" val="1614593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Examples of Processes</a:t>
            </a:r>
          </a:p>
        </p:txBody>
      </p:sp>
      <p:sp>
        <p:nvSpPr>
          <p:cNvPr id="88066" name="Rectangle 3"/>
          <p:cNvSpPr>
            <a:spLocks noGrp="1" noChangeArrowheads="1"/>
          </p:cNvSpPr>
          <p:nvPr>
            <p:ph type="body" idx="1"/>
          </p:nvPr>
        </p:nvSpPr>
        <p:spPr/>
        <p:txBody>
          <a:bodyPr/>
          <a:lstStyle/>
          <a:p>
            <a:r>
              <a:rPr lang="en-US" dirty="0"/>
              <a:t>Rational Unified Process (UP)</a:t>
            </a:r>
          </a:p>
          <a:p>
            <a:r>
              <a:rPr lang="en-US" dirty="0"/>
              <a:t>Dynamic System Development Method (DSDM)</a:t>
            </a:r>
          </a:p>
          <a:p>
            <a:r>
              <a:rPr lang="en-US" dirty="0"/>
              <a:t>Microsoft Solution Framework (MSF)</a:t>
            </a:r>
          </a:p>
          <a:p>
            <a:r>
              <a:rPr lang="en-US" dirty="0" err="1"/>
              <a:t>eXtreme</a:t>
            </a:r>
            <a:r>
              <a:rPr lang="en-US" dirty="0"/>
              <a:t> programming (XP)</a:t>
            </a:r>
          </a:p>
          <a:p>
            <a:r>
              <a:rPr lang="en-US" dirty="0"/>
              <a:t>MERISE</a:t>
            </a:r>
          </a:p>
          <a:p>
            <a:r>
              <a:rPr lang="en-US" dirty="0"/>
              <a:t>SCRUM</a:t>
            </a:r>
          </a:p>
          <a:p>
            <a:r>
              <a:rPr lang="en-US" dirty="0"/>
              <a:t>KANBAN</a:t>
            </a:r>
          </a:p>
          <a:p>
            <a:r>
              <a:rPr lang="en-US" dirty="0"/>
              <a:t>SCRUMBAN</a:t>
            </a:r>
          </a:p>
          <a:p>
            <a:r>
              <a:rPr lang="en-US" dirty="0"/>
              <a:t>ASAP</a:t>
            </a:r>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34</a:t>
            </a:fld>
            <a:endParaRPr lang="fr-BE" dirty="0"/>
          </a:p>
        </p:txBody>
      </p:sp>
    </p:spTree>
    <p:extLst>
      <p:ext uri="{BB962C8B-B14F-4D97-AF65-F5344CB8AC3E}">
        <p14:creationId xmlns:p14="http://schemas.microsoft.com/office/powerpoint/2010/main" val="3775710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r>
              <a:rPr lang="en-US"/>
              <a:t>Examples of Process Frameworks</a:t>
            </a:r>
          </a:p>
        </p:txBody>
      </p:sp>
      <p:sp>
        <p:nvSpPr>
          <p:cNvPr id="90114" name="Rectangle 3"/>
          <p:cNvSpPr>
            <a:spLocks noGrp="1" noChangeArrowheads="1"/>
          </p:cNvSpPr>
          <p:nvPr>
            <p:ph type="body" idx="1"/>
          </p:nvPr>
        </p:nvSpPr>
        <p:spPr/>
        <p:txBody>
          <a:bodyPr/>
          <a:lstStyle/>
          <a:p>
            <a:r>
              <a:rPr lang="en-US"/>
              <a:t>Capability Maturity Model (CMM)</a:t>
            </a:r>
          </a:p>
          <a:p>
            <a:pPr lvl="1"/>
            <a:r>
              <a:rPr lang="en-US"/>
              <a:t>A process assessment framework</a:t>
            </a:r>
          </a:p>
          <a:p>
            <a:r>
              <a:rPr lang="en-US"/>
              <a:t>IEEE 1074: Standard for Developing Software Lifecycle Processes</a:t>
            </a:r>
          </a:p>
          <a:p>
            <a:r>
              <a:rPr lang="en-US"/>
              <a:t>ISO/IEC 12207:  Software Lifecycle Processes</a:t>
            </a:r>
          </a:p>
          <a:p>
            <a:r>
              <a:rPr lang="en-US"/>
              <a:t>Project Management Body of Knowledge (PMBOK)</a:t>
            </a:r>
          </a:p>
          <a:p>
            <a:endParaRPr lang="en-US"/>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35</a:t>
            </a:fld>
            <a:endParaRPr lang="fr-BE" dirty="0"/>
          </a:p>
        </p:txBody>
      </p:sp>
      <p:pic>
        <p:nvPicPr>
          <p:cNvPr id="90115" name="Picture 4" descr="MBwhite_nomat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0550" y="2492376"/>
            <a:ext cx="10795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371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dirty="0"/>
              <a:t>Tentative Positioning</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36</a:t>
            </a:fld>
            <a:endParaRPr lang="fr-BE" dirty="0"/>
          </a:p>
        </p:txBody>
      </p:sp>
      <p:pic>
        <p:nvPicPr>
          <p:cNvPr id="5" name="Picture 4">
            <a:extLst>
              <a:ext uri="{FF2B5EF4-FFF2-40B4-BE49-F238E27FC236}">
                <a16:creationId xmlns:a16="http://schemas.microsoft.com/office/drawing/2014/main" id="{1C4A62E0-8ACD-8D41-B548-48C194AE9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861" y="1392363"/>
            <a:ext cx="10230278" cy="4989150"/>
          </a:xfrm>
          <a:prstGeom prst="rect">
            <a:avLst/>
          </a:prstGeom>
        </p:spPr>
      </p:pic>
    </p:spTree>
    <p:extLst>
      <p:ext uri="{BB962C8B-B14F-4D97-AF65-F5344CB8AC3E}">
        <p14:creationId xmlns:p14="http://schemas.microsoft.com/office/powerpoint/2010/main" val="294331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r>
              <a:rPr lang="en-US"/>
              <a:t>Process Basics</a:t>
            </a:r>
          </a:p>
        </p:txBody>
      </p:sp>
      <p:graphicFrame>
        <p:nvGraphicFramePr>
          <p:cNvPr id="8" name="Tijdelijke aanduiding voor inhoud 7"/>
          <p:cNvGraphicFramePr>
            <a:graphicFrameLocks noGrp="1"/>
          </p:cNvGraphicFramePr>
          <p:nvPr>
            <p:ph idx="1"/>
            <p:extLst>
              <p:ext uri="{D42A27DB-BD31-4B8C-83A1-F6EECF244321}">
                <p14:modId xmlns:p14="http://schemas.microsoft.com/office/powerpoint/2010/main" val="1357487173"/>
              </p:ext>
            </p:extLst>
          </p:nvPr>
        </p:nvGraphicFramePr>
        <p:xfrm>
          <a:off x="1981200" y="1773238"/>
          <a:ext cx="8229600" cy="417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jdelijke aanduiding voor dianummer 5"/>
          <p:cNvSpPr>
            <a:spLocks noGrp="1"/>
          </p:cNvSpPr>
          <p:nvPr>
            <p:ph type="sldNum" sz="quarter" idx="12"/>
          </p:nvPr>
        </p:nvSpPr>
        <p:spPr/>
        <p:txBody>
          <a:bodyPr/>
          <a:lstStyle/>
          <a:p>
            <a:fld id="{01C8955C-CD5B-48B6-8B6A-03B65A7B649E}" type="slidenum">
              <a:rPr lang="fr-BE" smtClean="0"/>
              <a:pPr/>
              <a:t>37</a:t>
            </a:fld>
            <a:endParaRPr lang="fr-BE" dirty="0"/>
          </a:p>
        </p:txBody>
      </p:sp>
    </p:spTree>
    <p:extLst>
      <p:ext uri="{BB962C8B-B14F-4D97-AF65-F5344CB8AC3E}">
        <p14:creationId xmlns:p14="http://schemas.microsoft.com/office/powerpoint/2010/main" val="1790620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r>
              <a:rPr lang="en-US"/>
              <a:t>Example of process: MSF-MOF</a:t>
            </a:r>
          </a:p>
        </p:txBody>
      </p:sp>
      <p:sp>
        <p:nvSpPr>
          <p:cNvPr id="6" name="Tijdelijke aanduiding voor dianummer 5"/>
          <p:cNvSpPr>
            <a:spLocks noGrp="1"/>
          </p:cNvSpPr>
          <p:nvPr>
            <p:ph type="sldNum" sz="quarter" idx="12"/>
          </p:nvPr>
        </p:nvSpPr>
        <p:spPr/>
        <p:txBody>
          <a:bodyPr/>
          <a:lstStyle/>
          <a:p>
            <a:fld id="{B5845C4F-DE5F-47F0-8423-F4397B3404A5}" type="slidenum">
              <a:rPr lang="en-US" smtClean="0"/>
              <a:pPr/>
              <a:t>38</a:t>
            </a:fld>
            <a:endParaRPr lang="en-US"/>
          </a:p>
        </p:txBody>
      </p:sp>
      <p:grpSp>
        <p:nvGrpSpPr>
          <p:cNvPr id="94210" name="Diagram 3"/>
          <p:cNvGrpSpPr>
            <a:grpSpLocks noChangeAspect="1"/>
          </p:cNvGrpSpPr>
          <p:nvPr/>
        </p:nvGrpSpPr>
        <p:grpSpPr bwMode="auto">
          <a:xfrm>
            <a:off x="1631951" y="1268413"/>
            <a:ext cx="8315325" cy="5040312"/>
            <a:chOff x="250" y="547"/>
            <a:chExt cx="5238" cy="3175"/>
          </a:xfrm>
        </p:grpSpPr>
        <p:sp>
          <p:nvSpPr>
            <p:cNvPr id="94217" name="AutoShape 4"/>
            <p:cNvSpPr>
              <a:spLocks noChangeAspect="1" noChangeArrowheads="1" noTextEdit="1"/>
            </p:cNvSpPr>
            <p:nvPr/>
          </p:nvSpPr>
          <p:spPr bwMode="auto">
            <a:xfrm>
              <a:off x="250" y="547"/>
              <a:ext cx="523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4218" name="_s2052"/>
            <p:cNvSpPr>
              <a:spLocks noChangeArrowheads="1" noTextEdit="1"/>
            </p:cNvSpPr>
            <p:nvPr/>
          </p:nvSpPr>
          <p:spPr bwMode="auto">
            <a:xfrm>
              <a:off x="2043" y="920"/>
              <a:ext cx="1653" cy="1653"/>
            </a:xfrm>
            <a:custGeom>
              <a:avLst/>
              <a:gdLst>
                <a:gd name="T0" fmla="*/ 51 w 21600"/>
                <a:gd name="T1" fmla="*/ 1 h 21600"/>
                <a:gd name="T2" fmla="*/ 37 w 21600"/>
                <a:gd name="T3" fmla="*/ 18 h 21600"/>
                <a:gd name="T4" fmla="*/ 55 w 21600"/>
                <a:gd name="T5" fmla="*/ 22 h 21600"/>
                <a:gd name="T6" fmla="*/ 74 w 21600"/>
                <a:gd name="T7" fmla="*/ -15 h 21600"/>
                <a:gd name="T8" fmla="*/ 97 w 21600"/>
                <a:gd name="T9" fmla="*/ 15 h 21600"/>
                <a:gd name="T10" fmla="*/ 67 w 21600"/>
                <a:gd name="T11" fmla="*/ 37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802" y="3670"/>
                  </a:moveTo>
                  <a:cubicBezTo>
                    <a:pt x="11470" y="3623"/>
                    <a:pt x="11135" y="3599"/>
                    <a:pt x="10800" y="3599"/>
                  </a:cubicBezTo>
                  <a:cubicBezTo>
                    <a:pt x="9536" y="3599"/>
                    <a:pt x="8294" y="3932"/>
                    <a:pt x="7200" y="4564"/>
                  </a:cubicBezTo>
                  <a:lnTo>
                    <a:pt x="5400" y="1446"/>
                  </a:lnTo>
                  <a:cubicBezTo>
                    <a:pt x="7041" y="499"/>
                    <a:pt x="8904" y="-1"/>
                    <a:pt x="10800" y="-1"/>
                  </a:cubicBezTo>
                  <a:cubicBezTo>
                    <a:pt x="11302" y="-1"/>
                    <a:pt x="11805" y="35"/>
                    <a:pt x="12303" y="105"/>
                  </a:cubicBezTo>
                  <a:lnTo>
                    <a:pt x="12678" y="-2569"/>
                  </a:lnTo>
                  <a:lnTo>
                    <a:pt x="16508" y="2513"/>
                  </a:lnTo>
                  <a:lnTo>
                    <a:pt x="11426" y="6343"/>
                  </a:lnTo>
                  <a:lnTo>
                    <a:pt x="11802" y="3670"/>
                  </a:lnTo>
                  <a:close/>
                </a:path>
              </a:pathLst>
            </a:custGeom>
            <a:solidFill>
              <a:schemeClr val="tx2"/>
            </a:solidFill>
            <a:ln w="9525">
              <a:solidFill>
                <a:schemeClr val="tx1"/>
              </a:solidFill>
              <a:miter lim="800000"/>
              <a:headEnd/>
              <a:tailEnd/>
            </a:ln>
          </p:spPr>
          <p:txBody>
            <a:bodyPr anchor="ctr"/>
            <a:lstStyle/>
            <a:p>
              <a:endParaRPr lang="en-US"/>
            </a:p>
          </p:txBody>
        </p:sp>
        <p:sp>
          <p:nvSpPr>
            <p:cNvPr id="94219" name="_s2053"/>
            <p:cNvSpPr>
              <a:spLocks noChangeArrowheads="1" noTextEdit="1"/>
            </p:cNvSpPr>
            <p:nvPr/>
          </p:nvSpPr>
          <p:spPr bwMode="auto">
            <a:xfrm rot="5400000">
              <a:off x="2432" y="1309"/>
              <a:ext cx="1653" cy="1653"/>
            </a:xfrm>
            <a:custGeom>
              <a:avLst/>
              <a:gdLst>
                <a:gd name="T0" fmla="*/ 51 w 21600"/>
                <a:gd name="T1" fmla="*/ 1 h 21600"/>
                <a:gd name="T2" fmla="*/ 37 w 21600"/>
                <a:gd name="T3" fmla="*/ 18 h 21600"/>
                <a:gd name="T4" fmla="*/ 55 w 21600"/>
                <a:gd name="T5" fmla="*/ 22 h 21600"/>
                <a:gd name="T6" fmla="*/ 74 w 21600"/>
                <a:gd name="T7" fmla="*/ -15 h 21600"/>
                <a:gd name="T8" fmla="*/ 97 w 21600"/>
                <a:gd name="T9" fmla="*/ 15 h 21600"/>
                <a:gd name="T10" fmla="*/ 67 w 21600"/>
                <a:gd name="T11" fmla="*/ 37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802" y="3670"/>
                  </a:moveTo>
                  <a:cubicBezTo>
                    <a:pt x="11470" y="3623"/>
                    <a:pt x="11135" y="3599"/>
                    <a:pt x="10800" y="3599"/>
                  </a:cubicBezTo>
                  <a:cubicBezTo>
                    <a:pt x="9536" y="3599"/>
                    <a:pt x="8294" y="3932"/>
                    <a:pt x="7200" y="4564"/>
                  </a:cubicBezTo>
                  <a:lnTo>
                    <a:pt x="5400" y="1446"/>
                  </a:lnTo>
                  <a:cubicBezTo>
                    <a:pt x="7041" y="499"/>
                    <a:pt x="8904" y="-1"/>
                    <a:pt x="10800" y="-1"/>
                  </a:cubicBezTo>
                  <a:cubicBezTo>
                    <a:pt x="11302" y="-1"/>
                    <a:pt x="11805" y="35"/>
                    <a:pt x="12303" y="105"/>
                  </a:cubicBezTo>
                  <a:lnTo>
                    <a:pt x="12678" y="-2569"/>
                  </a:lnTo>
                  <a:lnTo>
                    <a:pt x="16508" y="2513"/>
                  </a:lnTo>
                  <a:lnTo>
                    <a:pt x="11426" y="6343"/>
                  </a:lnTo>
                  <a:lnTo>
                    <a:pt x="11802" y="3670"/>
                  </a:lnTo>
                  <a:close/>
                </a:path>
              </a:pathLst>
            </a:custGeom>
            <a:solidFill>
              <a:srgbClr val="FF0000"/>
            </a:solidFill>
            <a:ln w="9525">
              <a:solidFill>
                <a:schemeClr val="tx1"/>
              </a:solidFill>
              <a:miter lim="800000"/>
              <a:headEnd/>
              <a:tailEnd/>
            </a:ln>
          </p:spPr>
          <p:txBody>
            <a:bodyPr anchor="ctr"/>
            <a:lstStyle/>
            <a:p>
              <a:endParaRPr lang="en-US"/>
            </a:p>
          </p:txBody>
        </p:sp>
        <p:sp>
          <p:nvSpPr>
            <p:cNvPr id="94220" name="_s2054"/>
            <p:cNvSpPr>
              <a:spLocks noChangeArrowheads="1" noTextEdit="1"/>
            </p:cNvSpPr>
            <p:nvPr/>
          </p:nvSpPr>
          <p:spPr bwMode="auto">
            <a:xfrm rot="10800000">
              <a:off x="2043" y="1698"/>
              <a:ext cx="1653" cy="1653"/>
            </a:xfrm>
            <a:custGeom>
              <a:avLst/>
              <a:gdLst>
                <a:gd name="T0" fmla="*/ 51 w 21600"/>
                <a:gd name="T1" fmla="*/ 1 h 21600"/>
                <a:gd name="T2" fmla="*/ 37 w 21600"/>
                <a:gd name="T3" fmla="*/ 18 h 21600"/>
                <a:gd name="T4" fmla="*/ 55 w 21600"/>
                <a:gd name="T5" fmla="*/ 22 h 21600"/>
                <a:gd name="T6" fmla="*/ 74 w 21600"/>
                <a:gd name="T7" fmla="*/ -15 h 21600"/>
                <a:gd name="T8" fmla="*/ 97 w 21600"/>
                <a:gd name="T9" fmla="*/ 15 h 21600"/>
                <a:gd name="T10" fmla="*/ 67 w 21600"/>
                <a:gd name="T11" fmla="*/ 37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802" y="3670"/>
                  </a:moveTo>
                  <a:cubicBezTo>
                    <a:pt x="11470" y="3623"/>
                    <a:pt x="11135" y="3599"/>
                    <a:pt x="10800" y="3599"/>
                  </a:cubicBezTo>
                  <a:cubicBezTo>
                    <a:pt x="9536" y="3599"/>
                    <a:pt x="8294" y="3932"/>
                    <a:pt x="7200" y="4564"/>
                  </a:cubicBezTo>
                  <a:lnTo>
                    <a:pt x="5400" y="1446"/>
                  </a:lnTo>
                  <a:cubicBezTo>
                    <a:pt x="7041" y="499"/>
                    <a:pt x="8904" y="-1"/>
                    <a:pt x="10800" y="-1"/>
                  </a:cubicBezTo>
                  <a:cubicBezTo>
                    <a:pt x="11302" y="-1"/>
                    <a:pt x="11805" y="35"/>
                    <a:pt x="12303" y="105"/>
                  </a:cubicBezTo>
                  <a:lnTo>
                    <a:pt x="12678" y="-2569"/>
                  </a:lnTo>
                  <a:lnTo>
                    <a:pt x="16508" y="2513"/>
                  </a:lnTo>
                  <a:lnTo>
                    <a:pt x="11426" y="6343"/>
                  </a:lnTo>
                  <a:lnTo>
                    <a:pt x="11802" y="3670"/>
                  </a:lnTo>
                  <a:close/>
                </a:path>
              </a:pathLst>
            </a:custGeom>
            <a:solidFill>
              <a:schemeClr val="accent2"/>
            </a:solidFill>
            <a:ln w="9525">
              <a:solidFill>
                <a:schemeClr val="tx1"/>
              </a:solidFill>
              <a:miter lim="800000"/>
              <a:headEnd/>
              <a:tailEnd/>
            </a:ln>
          </p:spPr>
          <p:txBody>
            <a:bodyPr anchor="ctr"/>
            <a:lstStyle/>
            <a:p>
              <a:endParaRPr lang="en-US"/>
            </a:p>
          </p:txBody>
        </p:sp>
        <p:sp>
          <p:nvSpPr>
            <p:cNvPr id="94221" name="_s2055"/>
            <p:cNvSpPr>
              <a:spLocks noChangeArrowheads="1" noTextEdit="1"/>
            </p:cNvSpPr>
            <p:nvPr/>
          </p:nvSpPr>
          <p:spPr bwMode="auto">
            <a:xfrm rot="-5400000">
              <a:off x="1654" y="1309"/>
              <a:ext cx="1653" cy="1653"/>
            </a:xfrm>
            <a:custGeom>
              <a:avLst/>
              <a:gdLst>
                <a:gd name="T0" fmla="*/ 51 w 21600"/>
                <a:gd name="T1" fmla="*/ 1 h 21600"/>
                <a:gd name="T2" fmla="*/ 37 w 21600"/>
                <a:gd name="T3" fmla="*/ 18 h 21600"/>
                <a:gd name="T4" fmla="*/ 55 w 21600"/>
                <a:gd name="T5" fmla="*/ 22 h 21600"/>
                <a:gd name="T6" fmla="*/ 74 w 21600"/>
                <a:gd name="T7" fmla="*/ -15 h 21600"/>
                <a:gd name="T8" fmla="*/ 97 w 21600"/>
                <a:gd name="T9" fmla="*/ 15 h 21600"/>
                <a:gd name="T10" fmla="*/ 67 w 21600"/>
                <a:gd name="T11" fmla="*/ 37 h 21600"/>
                <a:gd name="T12" fmla="*/ 0 60000 65536"/>
                <a:gd name="T13" fmla="*/ 0 60000 65536"/>
                <a:gd name="T14" fmla="*/ 0 60000 65536"/>
                <a:gd name="T15" fmla="*/ 0 60000 65536"/>
                <a:gd name="T16" fmla="*/ 0 60000 65536"/>
                <a:gd name="T17" fmla="*/ 0 60000 65536"/>
                <a:gd name="T18" fmla="*/ 3162 w 21600"/>
                <a:gd name="T19" fmla="*/ 3162 h 21600"/>
                <a:gd name="T20" fmla="*/ 18438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802" y="3670"/>
                  </a:moveTo>
                  <a:cubicBezTo>
                    <a:pt x="11470" y="3623"/>
                    <a:pt x="11135" y="3599"/>
                    <a:pt x="10800" y="3599"/>
                  </a:cubicBezTo>
                  <a:cubicBezTo>
                    <a:pt x="9536" y="3599"/>
                    <a:pt x="8294" y="3932"/>
                    <a:pt x="7200" y="4564"/>
                  </a:cubicBezTo>
                  <a:lnTo>
                    <a:pt x="5400" y="1446"/>
                  </a:lnTo>
                  <a:cubicBezTo>
                    <a:pt x="7041" y="499"/>
                    <a:pt x="8904" y="-1"/>
                    <a:pt x="10800" y="-1"/>
                  </a:cubicBezTo>
                  <a:cubicBezTo>
                    <a:pt x="11302" y="-1"/>
                    <a:pt x="11805" y="35"/>
                    <a:pt x="12303" y="105"/>
                  </a:cubicBezTo>
                  <a:lnTo>
                    <a:pt x="12678" y="-2569"/>
                  </a:lnTo>
                  <a:lnTo>
                    <a:pt x="16508" y="2513"/>
                  </a:lnTo>
                  <a:lnTo>
                    <a:pt x="11426" y="6343"/>
                  </a:lnTo>
                  <a:lnTo>
                    <a:pt x="11802" y="3670"/>
                  </a:lnTo>
                  <a:close/>
                </a:path>
              </a:pathLst>
            </a:custGeom>
            <a:solidFill>
              <a:schemeClr val="accent1"/>
            </a:solidFill>
            <a:ln w="9525">
              <a:solidFill>
                <a:schemeClr val="tx1"/>
              </a:solidFill>
              <a:miter lim="800000"/>
              <a:headEnd/>
              <a:tailEnd/>
            </a:ln>
          </p:spPr>
          <p:txBody>
            <a:bodyPr anchor="ctr"/>
            <a:lstStyle/>
            <a:p>
              <a:endParaRPr lang="en-US"/>
            </a:p>
          </p:txBody>
        </p:sp>
        <p:sp>
          <p:nvSpPr>
            <p:cNvPr id="94222" name="_s2056"/>
            <p:cNvSpPr>
              <a:spLocks noChangeArrowheads="1"/>
            </p:cNvSpPr>
            <p:nvPr/>
          </p:nvSpPr>
          <p:spPr bwMode="auto">
            <a:xfrm>
              <a:off x="3309" y="1072"/>
              <a:ext cx="623"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en-US" sz="2000">
                  <a:latin typeface="Arial Unicode MS" pitchFamily="34" charset="-128"/>
                </a:rPr>
                <a:t>Build</a:t>
              </a:r>
            </a:p>
          </p:txBody>
        </p:sp>
        <p:sp>
          <p:nvSpPr>
            <p:cNvPr id="94223" name="_s2057"/>
            <p:cNvSpPr>
              <a:spLocks noChangeArrowheads="1"/>
            </p:cNvSpPr>
            <p:nvPr/>
          </p:nvSpPr>
          <p:spPr bwMode="auto">
            <a:xfrm>
              <a:off x="1808" y="2576"/>
              <a:ext cx="623"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en-US" sz="2000" dirty="0">
                  <a:latin typeface="Arial Unicode MS" pitchFamily="34" charset="-128"/>
                </a:rPr>
                <a:t>Operate</a:t>
              </a:r>
            </a:p>
          </p:txBody>
        </p:sp>
        <p:sp>
          <p:nvSpPr>
            <p:cNvPr id="94224" name="_s2058"/>
            <p:cNvSpPr>
              <a:spLocks noChangeArrowheads="1"/>
            </p:cNvSpPr>
            <p:nvPr/>
          </p:nvSpPr>
          <p:spPr bwMode="auto">
            <a:xfrm>
              <a:off x="1806" y="1074"/>
              <a:ext cx="623"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en-US" sz="2000">
                  <a:latin typeface="Arial Unicode MS" pitchFamily="34" charset="-128"/>
                </a:rPr>
                <a:t>Plan</a:t>
              </a:r>
            </a:p>
          </p:txBody>
        </p:sp>
        <p:sp>
          <p:nvSpPr>
            <p:cNvPr id="94225" name="_s2059"/>
            <p:cNvSpPr>
              <a:spLocks noChangeArrowheads="1"/>
            </p:cNvSpPr>
            <p:nvPr/>
          </p:nvSpPr>
          <p:spPr bwMode="auto">
            <a:xfrm>
              <a:off x="3310" y="2574"/>
              <a:ext cx="623"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en-US" sz="2000">
                  <a:latin typeface="Arial Unicode MS" pitchFamily="34" charset="-128"/>
                </a:rPr>
                <a:t>Deploy</a:t>
              </a:r>
            </a:p>
          </p:txBody>
        </p:sp>
      </p:grpSp>
      <p:sp>
        <p:nvSpPr>
          <p:cNvPr id="94211" name="Line 13"/>
          <p:cNvSpPr>
            <a:spLocks noChangeShapeType="1"/>
          </p:cNvSpPr>
          <p:nvPr/>
        </p:nvSpPr>
        <p:spPr bwMode="auto">
          <a:xfrm>
            <a:off x="2819401" y="2420939"/>
            <a:ext cx="6048375" cy="2808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212" name="Text Box 14"/>
          <p:cNvSpPr txBox="1">
            <a:spLocks noChangeArrowheads="1"/>
          </p:cNvSpPr>
          <p:nvPr/>
        </p:nvSpPr>
        <p:spPr bwMode="auto">
          <a:xfrm>
            <a:off x="1907542" y="5321240"/>
            <a:ext cx="25883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Microsoft Operations Framework</a:t>
            </a:r>
          </a:p>
        </p:txBody>
      </p:sp>
      <p:sp>
        <p:nvSpPr>
          <p:cNvPr id="94213" name="Text Box 15"/>
          <p:cNvSpPr txBox="1">
            <a:spLocks noChangeArrowheads="1"/>
          </p:cNvSpPr>
          <p:nvPr/>
        </p:nvSpPr>
        <p:spPr bwMode="auto">
          <a:xfrm>
            <a:off x="7720013" y="1484313"/>
            <a:ext cx="23447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Microsoft Solution Framework</a:t>
            </a:r>
          </a:p>
        </p:txBody>
      </p:sp>
      <p:sp>
        <p:nvSpPr>
          <p:cNvPr id="94214" name="Text Box 16"/>
          <p:cNvSpPr txBox="1">
            <a:spLocks noChangeArrowheads="1"/>
          </p:cNvSpPr>
          <p:nvPr/>
        </p:nvSpPr>
        <p:spPr bwMode="auto">
          <a:xfrm>
            <a:off x="7102477" y="5727700"/>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800" dirty="0"/>
              <a:t>Source: Microsoft, MSF v3</a:t>
            </a:r>
          </a:p>
        </p:txBody>
      </p:sp>
    </p:spTree>
    <p:extLst>
      <p:ext uri="{BB962C8B-B14F-4D97-AF65-F5344CB8AC3E}">
        <p14:creationId xmlns:p14="http://schemas.microsoft.com/office/powerpoint/2010/main" val="146101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r>
              <a:rPr lang="en-US"/>
              <a:t>MSF - Lifecycle</a:t>
            </a:r>
          </a:p>
        </p:txBody>
      </p:sp>
      <p:sp>
        <p:nvSpPr>
          <p:cNvPr id="6" name="Tijdelijke aanduiding voor dianummer 5"/>
          <p:cNvSpPr>
            <a:spLocks noGrp="1"/>
          </p:cNvSpPr>
          <p:nvPr>
            <p:ph type="sldNum" sz="quarter" idx="12"/>
          </p:nvPr>
        </p:nvSpPr>
        <p:spPr/>
        <p:txBody>
          <a:bodyPr/>
          <a:lstStyle/>
          <a:p>
            <a:fld id="{B5845C4F-DE5F-47F0-8423-F4397B3404A5}" type="slidenum">
              <a:rPr lang="en-US" smtClean="0"/>
              <a:pPr/>
              <a:t>39</a:t>
            </a:fld>
            <a:endParaRPr lang="en-US"/>
          </a:p>
        </p:txBody>
      </p:sp>
      <p:sp>
        <p:nvSpPr>
          <p:cNvPr id="96268" name="AutoShape 4"/>
          <p:cNvSpPr>
            <a:spLocks noChangeAspect="1" noChangeArrowheads="1" noTextEdit="1"/>
          </p:cNvSpPr>
          <p:nvPr/>
        </p:nvSpPr>
        <p:spPr bwMode="auto">
          <a:xfrm>
            <a:off x="1847850" y="1268413"/>
            <a:ext cx="82804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6259" name="Text Box 15"/>
          <p:cNvSpPr txBox="1">
            <a:spLocks noChangeArrowheads="1"/>
          </p:cNvSpPr>
          <p:nvPr/>
        </p:nvSpPr>
        <p:spPr bwMode="auto">
          <a:xfrm>
            <a:off x="5222875" y="1196975"/>
            <a:ext cx="149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Envisioning</a:t>
            </a:r>
          </a:p>
        </p:txBody>
      </p:sp>
      <p:sp>
        <p:nvSpPr>
          <p:cNvPr id="96260" name="Text Box 16"/>
          <p:cNvSpPr txBox="1">
            <a:spLocks noChangeArrowheads="1"/>
          </p:cNvSpPr>
          <p:nvPr/>
        </p:nvSpPr>
        <p:spPr bwMode="auto">
          <a:xfrm>
            <a:off x="8308975" y="3092450"/>
            <a:ext cx="11849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Planning</a:t>
            </a:r>
          </a:p>
        </p:txBody>
      </p:sp>
      <p:sp>
        <p:nvSpPr>
          <p:cNvPr id="96261" name="Text Box 17"/>
          <p:cNvSpPr txBox="1">
            <a:spLocks noChangeArrowheads="1"/>
          </p:cNvSpPr>
          <p:nvPr/>
        </p:nvSpPr>
        <p:spPr bwMode="auto">
          <a:xfrm>
            <a:off x="7299325" y="5324475"/>
            <a:ext cx="147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Developing</a:t>
            </a:r>
          </a:p>
        </p:txBody>
      </p:sp>
      <p:sp>
        <p:nvSpPr>
          <p:cNvPr id="96262" name="Text Box 18"/>
          <p:cNvSpPr txBox="1">
            <a:spLocks noChangeArrowheads="1"/>
          </p:cNvSpPr>
          <p:nvPr/>
        </p:nvSpPr>
        <p:spPr bwMode="auto">
          <a:xfrm>
            <a:off x="3359150" y="5589588"/>
            <a:ext cx="1356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Stabilizing</a:t>
            </a:r>
          </a:p>
        </p:txBody>
      </p:sp>
      <p:sp>
        <p:nvSpPr>
          <p:cNvPr id="96263" name="Text Box 19"/>
          <p:cNvSpPr txBox="1">
            <a:spLocks noChangeArrowheads="1"/>
          </p:cNvSpPr>
          <p:nvPr/>
        </p:nvSpPr>
        <p:spPr bwMode="auto">
          <a:xfrm>
            <a:off x="2501896" y="2935932"/>
            <a:ext cx="13276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2000" dirty="0">
                <a:latin typeface="Arial Unicode MS" pitchFamily="34" charset="-128"/>
                <a:ea typeface="+mn-ea"/>
              </a:rPr>
              <a:t>Deploying</a:t>
            </a:r>
          </a:p>
        </p:txBody>
      </p:sp>
      <p:sp>
        <p:nvSpPr>
          <p:cNvPr id="96264" name="Text Box 20"/>
          <p:cNvSpPr txBox="1">
            <a:spLocks noChangeArrowheads="1"/>
          </p:cNvSpPr>
          <p:nvPr/>
        </p:nvSpPr>
        <p:spPr bwMode="auto">
          <a:xfrm>
            <a:off x="7319963" y="5972176"/>
            <a:ext cx="22942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400" dirty="0">
                <a:latin typeface="Arial Unicode MS" pitchFamily="34" charset="-128"/>
              </a:rPr>
              <a:t>Source: Microsoft, MSF v3</a:t>
            </a:r>
          </a:p>
        </p:txBody>
      </p:sp>
      <p:sp>
        <p:nvSpPr>
          <p:cNvPr id="96265" name="AutoShape 21"/>
          <p:cNvSpPr>
            <a:spLocks noChangeArrowheads="1"/>
          </p:cNvSpPr>
          <p:nvPr/>
        </p:nvSpPr>
        <p:spPr bwMode="auto">
          <a:xfrm>
            <a:off x="3792539" y="1341438"/>
            <a:ext cx="1296987" cy="431800"/>
          </a:xfrm>
          <a:prstGeom prst="rightArrow">
            <a:avLst>
              <a:gd name="adj1" fmla="val 50000"/>
              <a:gd name="adj2" fmla="val 75092"/>
            </a:avLst>
          </a:prstGeom>
          <a:solidFill>
            <a:schemeClr val="accent1"/>
          </a:solidFill>
          <a:ln w="9525">
            <a:solidFill>
              <a:schemeClr val="tx1"/>
            </a:solidFill>
            <a:miter lim="800000"/>
            <a:headEnd/>
            <a:tailEnd/>
          </a:ln>
        </p:spPr>
        <p:txBody>
          <a:bodyPr wrap="none" anchor="ctr"/>
          <a:lstStyle/>
          <a:p>
            <a:pPr eaLnBrk="0" hangingPunct="0"/>
            <a:endParaRPr lang="fr-FR"/>
          </a:p>
        </p:txBody>
      </p:sp>
      <p:graphicFrame>
        <p:nvGraphicFramePr>
          <p:cNvPr id="15" name="Tijdelijke aanduiding voor inhoud 14"/>
          <p:cNvGraphicFramePr>
            <a:graphicFrameLocks noGrp="1"/>
          </p:cNvGraphicFramePr>
          <p:nvPr>
            <p:ph idx="1"/>
          </p:nvPr>
        </p:nvGraphicFramePr>
        <p:xfrm>
          <a:off x="1981200" y="1773238"/>
          <a:ext cx="8229600" cy="417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547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a:t>For each “thing to manage”</a:t>
            </a:r>
            <a:endParaRPr lang="en-US" dirty="0"/>
          </a:p>
        </p:txBody>
      </p:sp>
      <p:sp>
        <p:nvSpPr>
          <p:cNvPr id="53250" name="Rectangle 3"/>
          <p:cNvSpPr>
            <a:spLocks noGrp="1" noChangeArrowheads="1"/>
          </p:cNvSpPr>
          <p:nvPr>
            <p:ph type="body" idx="1"/>
          </p:nvPr>
        </p:nvSpPr>
        <p:spPr/>
        <p:txBody>
          <a:bodyPr>
            <a:normAutofit lnSpcReduction="10000"/>
          </a:bodyPr>
          <a:lstStyle/>
          <a:p>
            <a:r>
              <a:rPr lang="en-US" dirty="0"/>
              <a:t>Definitions</a:t>
            </a:r>
          </a:p>
          <a:p>
            <a:r>
              <a:rPr lang="en-US" dirty="0"/>
              <a:t>Good practices </a:t>
            </a:r>
          </a:p>
          <a:p>
            <a:pPr lvl="1"/>
            <a:r>
              <a:rPr lang="en-US" dirty="0"/>
              <a:t>(sometimes bad practices)</a:t>
            </a:r>
          </a:p>
          <a:p>
            <a:r>
              <a:rPr lang="en-US" dirty="0"/>
              <a:t>Techniques</a:t>
            </a:r>
          </a:p>
          <a:p>
            <a:pPr lvl="1"/>
            <a:r>
              <a:rPr lang="en-US" dirty="0"/>
              <a:t>Recipes, heuristics, guidelines</a:t>
            </a:r>
          </a:p>
          <a:p>
            <a:r>
              <a:rPr lang="en-US" dirty="0"/>
              <a:t>Tools</a:t>
            </a:r>
          </a:p>
          <a:p>
            <a:r>
              <a:rPr lang="en-US" dirty="0"/>
              <a:t>Standards</a:t>
            </a:r>
          </a:p>
          <a:p>
            <a:pPr lvl="1"/>
            <a:r>
              <a:rPr lang="en-US" dirty="0"/>
              <a:t>IEEE, ISO, ARINC, etc.</a:t>
            </a:r>
          </a:p>
          <a:p>
            <a:r>
              <a:rPr lang="en-US" dirty="0"/>
              <a:t>Examples from:</a:t>
            </a:r>
          </a:p>
          <a:p>
            <a:pPr lvl="2"/>
            <a:r>
              <a:rPr lang="en-US" dirty="0"/>
              <a:t>Rational Unified Process (RUP), SCRUM, KANBAN, …</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4</a:t>
            </a:fld>
            <a:endParaRPr lang="fr-BE" dirty="0"/>
          </a:p>
        </p:txBody>
      </p:sp>
      <p:pic>
        <p:nvPicPr>
          <p:cNvPr id="53251" name="Picture 4" descr="48_rup_256_p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6" y="4581526"/>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5" descr="MBwhite_nomat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8663" y="3933826"/>
            <a:ext cx="10080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190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r>
              <a:rPr lang="en-US"/>
              <a:t>Project Management 101: PDCA</a:t>
            </a:r>
          </a:p>
        </p:txBody>
      </p:sp>
      <p:graphicFrame>
        <p:nvGraphicFramePr>
          <p:cNvPr id="8" name="Tijdelijke aanduiding voor inhoud 7"/>
          <p:cNvGraphicFramePr>
            <a:graphicFrameLocks noGrp="1"/>
          </p:cNvGraphicFramePr>
          <p:nvPr>
            <p:ph sz="half" idx="1"/>
            <p:extLst>
              <p:ext uri="{D42A27DB-BD31-4B8C-83A1-F6EECF244321}">
                <p14:modId xmlns:p14="http://schemas.microsoft.com/office/powerpoint/2010/main" val="1356372309"/>
              </p:ext>
            </p:extLst>
          </p:nvPr>
        </p:nvGraphicFramePr>
        <p:xfrm>
          <a:off x="1981200" y="1600201"/>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354" name="Rectangle 3"/>
          <p:cNvSpPr>
            <a:spLocks noGrp="1" noChangeArrowheads="1"/>
          </p:cNvSpPr>
          <p:nvPr>
            <p:ph sz="half" idx="2"/>
          </p:nvPr>
        </p:nvSpPr>
        <p:spPr/>
        <p:txBody>
          <a:bodyPr>
            <a:normAutofit lnSpcReduction="10000"/>
          </a:bodyPr>
          <a:lstStyle/>
          <a:p>
            <a:r>
              <a:rPr lang="en-US" dirty="0"/>
              <a:t>Deming Cycle</a:t>
            </a:r>
          </a:p>
          <a:p>
            <a:pPr lvl="1"/>
            <a:r>
              <a:rPr lang="en-US" dirty="0"/>
              <a:t>Deming called it </a:t>
            </a:r>
            <a:r>
              <a:rPr lang="en-US" dirty="0" err="1"/>
              <a:t>Shewhart</a:t>
            </a:r>
            <a:r>
              <a:rPr lang="en-US" dirty="0"/>
              <a:t> Cycle</a:t>
            </a:r>
          </a:p>
          <a:p>
            <a:r>
              <a:rPr lang="en-US" dirty="0"/>
              <a:t>Plan the short term objective</a:t>
            </a:r>
          </a:p>
          <a:p>
            <a:pPr lvl="1"/>
            <a:r>
              <a:rPr lang="en-US" dirty="0"/>
              <a:t>Determine the time-frame</a:t>
            </a:r>
          </a:p>
          <a:p>
            <a:pPr lvl="1"/>
            <a:r>
              <a:rPr lang="en-US" dirty="0"/>
              <a:t>Decide what will be needed</a:t>
            </a:r>
          </a:p>
          <a:p>
            <a:pPr lvl="1"/>
            <a:r>
              <a:rPr lang="en-US" dirty="0"/>
              <a:t>Decide who is doing what</a:t>
            </a:r>
          </a:p>
          <a:p>
            <a:r>
              <a:rPr lang="en-US" dirty="0"/>
              <a:t>Do what the plan said</a:t>
            </a:r>
          </a:p>
          <a:p>
            <a:pPr lvl="1"/>
            <a:r>
              <a:rPr lang="en-US" dirty="0"/>
              <a:t>Collect data</a:t>
            </a:r>
          </a:p>
          <a:p>
            <a:pPr lvl="1"/>
            <a:r>
              <a:rPr lang="en-US" dirty="0"/>
              <a:t>Design studies or other stuff</a:t>
            </a:r>
          </a:p>
          <a:p>
            <a:pPr lvl="1"/>
            <a:r>
              <a:rPr lang="en-US" dirty="0"/>
              <a:t>Train people …</a:t>
            </a:r>
          </a:p>
          <a:p>
            <a:endParaRPr lang="en-US" dirty="0"/>
          </a:p>
          <a:p>
            <a:endParaRPr lang="en-US" dirty="0"/>
          </a:p>
          <a:p>
            <a:endParaRPr lang="en-US" dirty="0"/>
          </a:p>
        </p:txBody>
      </p:sp>
      <p:sp>
        <p:nvSpPr>
          <p:cNvPr id="7" name="Tijdelijke aanduiding voor dianummer 6"/>
          <p:cNvSpPr>
            <a:spLocks noGrp="1"/>
          </p:cNvSpPr>
          <p:nvPr>
            <p:ph type="sldNum" sz="quarter" idx="12"/>
          </p:nvPr>
        </p:nvSpPr>
        <p:spPr/>
        <p:txBody>
          <a:bodyPr/>
          <a:lstStyle/>
          <a:p>
            <a:fld id="{6B862580-4E62-4B10-9225-473965E9BA8F}" type="slidenum">
              <a:rPr lang="en-US" smtClean="0"/>
              <a:pPr/>
              <a:t>40</a:t>
            </a:fld>
            <a:endParaRPr lang="en-US"/>
          </a:p>
        </p:txBody>
      </p:sp>
      <p:grpSp>
        <p:nvGrpSpPr>
          <p:cNvPr id="11" name="Groep 10"/>
          <p:cNvGrpSpPr/>
          <p:nvPr/>
        </p:nvGrpSpPr>
        <p:grpSpPr>
          <a:xfrm>
            <a:off x="1919537" y="1300726"/>
            <a:ext cx="1125531" cy="1840242"/>
            <a:chOff x="1478181" y="3356992"/>
            <a:chExt cx="1745436" cy="2955345"/>
          </a:xfrm>
        </p:grpSpPr>
        <p:pic>
          <p:nvPicPr>
            <p:cNvPr id="100356" name="Picture 20" descr="de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356992"/>
              <a:ext cx="15319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hoek 9"/>
            <p:cNvSpPr/>
            <p:nvPr/>
          </p:nvSpPr>
          <p:spPr>
            <a:xfrm>
              <a:off x="1478181" y="5373215"/>
              <a:ext cx="1730773" cy="939122"/>
            </a:xfrm>
            <a:prstGeom prst="rect">
              <a:avLst/>
            </a:prstGeom>
          </p:spPr>
          <p:txBody>
            <a:bodyPr wrap="none">
              <a:spAutoFit/>
            </a:bodyPr>
            <a:lstStyle/>
            <a:p>
              <a:r>
                <a:rPr lang="en-US" sz="1600" dirty="0"/>
                <a:t>W. Edward </a:t>
              </a:r>
            </a:p>
            <a:p>
              <a:r>
                <a:rPr lang="en-US" sz="1600" dirty="0"/>
                <a:t>Deming</a:t>
              </a:r>
            </a:p>
          </p:txBody>
        </p:sp>
      </p:grpSp>
    </p:spTree>
    <p:extLst>
      <p:ext uri="{BB962C8B-B14F-4D97-AF65-F5344CB8AC3E}">
        <p14:creationId xmlns:p14="http://schemas.microsoft.com/office/powerpoint/2010/main" val="2522919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r>
              <a:rPr lang="en-US"/>
              <a:t>Project Management Body of Knowledge</a:t>
            </a:r>
          </a:p>
        </p:txBody>
      </p:sp>
      <p:sp>
        <p:nvSpPr>
          <p:cNvPr id="106498" name="Rectangle 3"/>
          <p:cNvSpPr>
            <a:spLocks noGrp="1" noChangeArrowheads="1"/>
          </p:cNvSpPr>
          <p:nvPr>
            <p:ph type="body" idx="1"/>
          </p:nvPr>
        </p:nvSpPr>
        <p:spPr/>
        <p:txBody>
          <a:bodyPr/>
          <a:lstStyle/>
          <a:p>
            <a:r>
              <a:rPr lang="en-US" dirty="0"/>
              <a:t>PMBOK: Developed by the Project Management Institute (PMI) (USA)</a:t>
            </a:r>
          </a:p>
          <a:p>
            <a:r>
              <a:rPr lang="en-US" dirty="0"/>
              <a:t>Initial publication in 1987</a:t>
            </a:r>
          </a:p>
          <a:p>
            <a:r>
              <a:rPr lang="en-US" dirty="0"/>
              <a:t>Adopted by IEEE as IEEE 1490-1998</a:t>
            </a:r>
          </a:p>
          <a:p>
            <a:endParaRPr lang="en-US" dirty="0"/>
          </a:p>
          <a:p>
            <a:r>
              <a:rPr lang="en-US" dirty="0"/>
              <a:t>NOT software specific</a:t>
            </a:r>
          </a:p>
          <a:p>
            <a:endParaRPr lang="en-US" dirty="0"/>
          </a:p>
          <a:p>
            <a:r>
              <a:rPr lang="en-US" dirty="0"/>
              <a:t>A certification: Project Management Professional (PMP)</a:t>
            </a:r>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41</a:t>
            </a:fld>
            <a:endParaRPr lang="fr-BE" dirty="0"/>
          </a:p>
        </p:txBody>
      </p:sp>
      <p:sp>
        <p:nvSpPr>
          <p:cNvPr id="106499" name="Text Box 4"/>
          <p:cNvSpPr txBox="1">
            <a:spLocks noChangeArrowheads="1"/>
          </p:cNvSpPr>
          <p:nvPr/>
        </p:nvSpPr>
        <p:spPr bwMode="auto">
          <a:xfrm>
            <a:off x="8400257" y="5589241"/>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400" dirty="0">
                <a:latin typeface="Arial Unicode MS" pitchFamily="34" charset="-128"/>
              </a:rPr>
              <a:t>Source: PMI &amp; IEEE</a:t>
            </a:r>
          </a:p>
        </p:txBody>
      </p:sp>
      <p:pic>
        <p:nvPicPr>
          <p:cNvPr id="106500" name="Picture 5" descr="MBwhite_nomat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6280" y="2613570"/>
            <a:ext cx="1008062" cy="358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4389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r>
              <a:rPr lang="en-US"/>
              <a:t>PMBOK: Knowledge Areas</a:t>
            </a:r>
          </a:p>
        </p:txBody>
      </p:sp>
      <p:sp>
        <p:nvSpPr>
          <p:cNvPr id="108546" name="Rectangle 3"/>
          <p:cNvSpPr>
            <a:spLocks noGrp="1" noChangeArrowheads="1"/>
          </p:cNvSpPr>
          <p:nvPr>
            <p:ph type="body" idx="1"/>
          </p:nvPr>
        </p:nvSpPr>
        <p:spPr/>
        <p:txBody>
          <a:bodyPr/>
          <a:lstStyle/>
          <a:p>
            <a:r>
              <a:rPr lang="en-US" dirty="0"/>
              <a:t>1. Project Integration management</a:t>
            </a:r>
          </a:p>
          <a:p>
            <a:r>
              <a:rPr lang="en-US" dirty="0"/>
              <a:t>2. Project Scope management</a:t>
            </a:r>
          </a:p>
          <a:p>
            <a:r>
              <a:rPr lang="en-US" dirty="0"/>
              <a:t>3. Project Time management</a:t>
            </a:r>
          </a:p>
          <a:p>
            <a:r>
              <a:rPr lang="en-US" dirty="0"/>
              <a:t>4. Project Cost management</a:t>
            </a:r>
          </a:p>
          <a:p>
            <a:r>
              <a:rPr lang="en-US" dirty="0"/>
              <a:t>5. Project Quality management</a:t>
            </a:r>
          </a:p>
          <a:p>
            <a:r>
              <a:rPr lang="en-US" dirty="0"/>
              <a:t>6. Project Human resources management</a:t>
            </a:r>
          </a:p>
          <a:p>
            <a:r>
              <a:rPr lang="en-US" dirty="0"/>
              <a:t>7. Project Communication management</a:t>
            </a:r>
          </a:p>
          <a:p>
            <a:r>
              <a:rPr lang="en-US" dirty="0"/>
              <a:t>8. Project Risk management</a:t>
            </a:r>
          </a:p>
          <a:p>
            <a:r>
              <a:rPr lang="en-US" dirty="0"/>
              <a:t>9. Project Procurement management</a:t>
            </a:r>
          </a:p>
          <a:p>
            <a:endParaRPr lang="en-US" dirty="0"/>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42</a:t>
            </a:fld>
            <a:endParaRPr lang="fr-BE" dirty="0"/>
          </a:p>
        </p:txBody>
      </p:sp>
    </p:spTree>
    <p:extLst>
      <p:ext uri="{BB962C8B-B14F-4D97-AF65-F5344CB8AC3E}">
        <p14:creationId xmlns:p14="http://schemas.microsoft.com/office/powerpoint/2010/main" val="761993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r>
              <a:rPr lang="en-US"/>
              <a:t>Project Management Body of Knowledge</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43</a:t>
            </a:fld>
            <a:endParaRPr lang="fr-BE" dirty="0"/>
          </a:p>
        </p:txBody>
      </p:sp>
      <p:sp>
        <p:nvSpPr>
          <p:cNvPr id="110594" name="Text Box 3"/>
          <p:cNvSpPr txBox="1">
            <a:spLocks noChangeArrowheads="1"/>
          </p:cNvSpPr>
          <p:nvPr/>
        </p:nvSpPr>
        <p:spPr bwMode="auto">
          <a:xfrm>
            <a:off x="2057400" y="14128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dirty="0">
                <a:solidFill>
                  <a:schemeClr val="tx2"/>
                </a:solidFill>
                <a:latin typeface="Arial" pitchFamily="34" charset="0"/>
              </a:rPr>
              <a:t>Project Integration Management</a:t>
            </a:r>
          </a:p>
        </p:txBody>
      </p:sp>
      <p:sp>
        <p:nvSpPr>
          <p:cNvPr id="110595" name="Text Box 4"/>
          <p:cNvSpPr txBox="1">
            <a:spLocks noChangeArrowheads="1"/>
          </p:cNvSpPr>
          <p:nvPr/>
        </p:nvSpPr>
        <p:spPr bwMode="auto">
          <a:xfrm>
            <a:off x="4876800" y="14128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Scope Management</a:t>
            </a:r>
          </a:p>
        </p:txBody>
      </p:sp>
      <p:sp>
        <p:nvSpPr>
          <p:cNvPr id="110596" name="Text Box 5"/>
          <p:cNvSpPr txBox="1">
            <a:spLocks noChangeArrowheads="1"/>
          </p:cNvSpPr>
          <p:nvPr/>
        </p:nvSpPr>
        <p:spPr bwMode="auto">
          <a:xfrm>
            <a:off x="7696200" y="14128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Time Management</a:t>
            </a:r>
          </a:p>
        </p:txBody>
      </p:sp>
      <p:sp>
        <p:nvSpPr>
          <p:cNvPr id="110597" name="Text Box 6"/>
          <p:cNvSpPr txBox="1">
            <a:spLocks noChangeArrowheads="1"/>
          </p:cNvSpPr>
          <p:nvPr/>
        </p:nvSpPr>
        <p:spPr bwMode="auto">
          <a:xfrm>
            <a:off x="7696200" y="30130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Human Resource Management</a:t>
            </a:r>
          </a:p>
        </p:txBody>
      </p:sp>
      <p:sp>
        <p:nvSpPr>
          <p:cNvPr id="110598" name="Text Box 7"/>
          <p:cNvSpPr txBox="1">
            <a:spLocks noChangeArrowheads="1"/>
          </p:cNvSpPr>
          <p:nvPr/>
        </p:nvSpPr>
        <p:spPr bwMode="auto">
          <a:xfrm>
            <a:off x="2057400" y="30130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Cost Management</a:t>
            </a:r>
          </a:p>
        </p:txBody>
      </p:sp>
      <p:sp>
        <p:nvSpPr>
          <p:cNvPr id="110599" name="Text Box 8"/>
          <p:cNvSpPr txBox="1">
            <a:spLocks noChangeArrowheads="1"/>
          </p:cNvSpPr>
          <p:nvPr/>
        </p:nvSpPr>
        <p:spPr bwMode="auto">
          <a:xfrm>
            <a:off x="4876800" y="30130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Quality Management</a:t>
            </a:r>
          </a:p>
        </p:txBody>
      </p:sp>
      <p:sp>
        <p:nvSpPr>
          <p:cNvPr id="110600" name="Text Box 9"/>
          <p:cNvSpPr txBox="1">
            <a:spLocks noChangeArrowheads="1"/>
          </p:cNvSpPr>
          <p:nvPr/>
        </p:nvSpPr>
        <p:spPr bwMode="auto">
          <a:xfrm>
            <a:off x="2057400" y="46894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Communications  Management</a:t>
            </a:r>
          </a:p>
        </p:txBody>
      </p:sp>
      <p:sp>
        <p:nvSpPr>
          <p:cNvPr id="110601" name="Text Box 10"/>
          <p:cNvSpPr txBox="1">
            <a:spLocks noChangeArrowheads="1"/>
          </p:cNvSpPr>
          <p:nvPr/>
        </p:nvSpPr>
        <p:spPr bwMode="auto">
          <a:xfrm>
            <a:off x="4876800" y="46894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Risk  Management</a:t>
            </a:r>
          </a:p>
        </p:txBody>
      </p:sp>
      <p:sp>
        <p:nvSpPr>
          <p:cNvPr id="110602" name="Text Box 11"/>
          <p:cNvSpPr txBox="1">
            <a:spLocks noChangeArrowheads="1"/>
          </p:cNvSpPr>
          <p:nvPr/>
        </p:nvSpPr>
        <p:spPr bwMode="auto">
          <a:xfrm>
            <a:off x="7696200" y="4689475"/>
            <a:ext cx="2438400" cy="457200"/>
          </a:xfrm>
          <a:prstGeom prst="rect">
            <a:avLst/>
          </a:prstGeom>
          <a:solidFill>
            <a:schemeClr val="bg2"/>
          </a:solidFill>
          <a:ln w="9525">
            <a:solidFill>
              <a:schemeClr val="tx1"/>
            </a:solidFill>
            <a:miter lim="800000"/>
            <a:headEnd/>
            <a:tailEnd/>
          </a:ln>
        </p:spPr>
        <p:txBody>
          <a:bodyPr wrap="none" anchor="ctr" anchorCtr="1"/>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000" b="1">
                <a:solidFill>
                  <a:schemeClr val="tx2"/>
                </a:solidFill>
                <a:latin typeface="Arial" pitchFamily="34" charset="0"/>
              </a:rPr>
              <a:t>Project Procurement  Management</a:t>
            </a:r>
          </a:p>
        </p:txBody>
      </p:sp>
      <p:sp>
        <p:nvSpPr>
          <p:cNvPr id="110603" name="Text Box 12"/>
          <p:cNvSpPr txBox="1">
            <a:spLocks noChangeArrowheads="1"/>
          </p:cNvSpPr>
          <p:nvPr/>
        </p:nvSpPr>
        <p:spPr bwMode="auto">
          <a:xfrm>
            <a:off x="2209800" y="18700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Project Plan Development</a:t>
            </a:r>
          </a:p>
          <a:p>
            <a:pPr eaLnBrk="1" hangingPunct="1">
              <a:buClr>
                <a:schemeClr val="bg1"/>
              </a:buClr>
              <a:buFont typeface="Wingdings" pitchFamily="2" charset="2"/>
              <a:buNone/>
            </a:pPr>
            <a:r>
              <a:rPr lang="en-US" sz="1000" b="1">
                <a:latin typeface="Arial" pitchFamily="34" charset="0"/>
              </a:rPr>
              <a:t>Project Plan Execution</a:t>
            </a:r>
          </a:p>
          <a:p>
            <a:pPr eaLnBrk="1" hangingPunct="1">
              <a:buClr>
                <a:schemeClr val="bg1"/>
              </a:buClr>
              <a:buFont typeface="Wingdings" pitchFamily="2" charset="2"/>
              <a:buNone/>
            </a:pPr>
            <a:r>
              <a:rPr lang="en-US" sz="1000" b="1">
                <a:latin typeface="Arial" pitchFamily="34" charset="0"/>
              </a:rPr>
              <a:t>Integrated Change Control</a:t>
            </a:r>
          </a:p>
        </p:txBody>
      </p:sp>
      <p:sp>
        <p:nvSpPr>
          <p:cNvPr id="110604" name="Text Box 13"/>
          <p:cNvSpPr txBox="1">
            <a:spLocks noChangeArrowheads="1"/>
          </p:cNvSpPr>
          <p:nvPr/>
        </p:nvSpPr>
        <p:spPr bwMode="auto">
          <a:xfrm>
            <a:off x="5029200" y="18700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Initiation</a:t>
            </a:r>
          </a:p>
          <a:p>
            <a:pPr eaLnBrk="1" hangingPunct="1">
              <a:buClr>
                <a:schemeClr val="bg1"/>
              </a:buClr>
              <a:buFont typeface="Wingdings" pitchFamily="2" charset="2"/>
              <a:buNone/>
            </a:pPr>
            <a:r>
              <a:rPr lang="en-US" sz="1000" b="1">
                <a:latin typeface="Arial" pitchFamily="34" charset="0"/>
              </a:rPr>
              <a:t>Scope Planning</a:t>
            </a:r>
          </a:p>
          <a:p>
            <a:pPr eaLnBrk="1" hangingPunct="1">
              <a:buClr>
                <a:schemeClr val="bg1"/>
              </a:buClr>
              <a:buFont typeface="Wingdings" pitchFamily="2" charset="2"/>
              <a:buNone/>
            </a:pPr>
            <a:r>
              <a:rPr lang="en-US" sz="1000" b="1">
                <a:latin typeface="Arial" pitchFamily="34" charset="0"/>
              </a:rPr>
              <a:t>Scope Definition</a:t>
            </a:r>
          </a:p>
          <a:p>
            <a:pPr eaLnBrk="1" hangingPunct="1">
              <a:buClr>
                <a:schemeClr val="bg1"/>
              </a:buClr>
              <a:buFont typeface="Wingdings" pitchFamily="2" charset="2"/>
              <a:buNone/>
            </a:pPr>
            <a:r>
              <a:rPr lang="en-US" sz="1000" b="1">
                <a:latin typeface="Arial" pitchFamily="34" charset="0"/>
              </a:rPr>
              <a:t>Scope Verification</a:t>
            </a:r>
          </a:p>
          <a:p>
            <a:pPr eaLnBrk="1" hangingPunct="1">
              <a:buClr>
                <a:schemeClr val="bg1"/>
              </a:buClr>
              <a:buFont typeface="Wingdings" pitchFamily="2" charset="2"/>
              <a:buNone/>
            </a:pPr>
            <a:r>
              <a:rPr lang="en-US" sz="1000" b="1">
                <a:latin typeface="Arial" pitchFamily="34" charset="0"/>
              </a:rPr>
              <a:t>Scope Change Control</a:t>
            </a:r>
          </a:p>
        </p:txBody>
      </p:sp>
      <p:sp>
        <p:nvSpPr>
          <p:cNvPr id="110605" name="Text Box 14"/>
          <p:cNvSpPr txBox="1">
            <a:spLocks noChangeArrowheads="1"/>
          </p:cNvSpPr>
          <p:nvPr/>
        </p:nvSpPr>
        <p:spPr bwMode="auto">
          <a:xfrm>
            <a:off x="7848600" y="18700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Activity Definition</a:t>
            </a:r>
          </a:p>
          <a:p>
            <a:pPr eaLnBrk="1" hangingPunct="1">
              <a:buClr>
                <a:schemeClr val="bg1"/>
              </a:buClr>
              <a:buFont typeface="Wingdings" pitchFamily="2" charset="2"/>
              <a:buNone/>
            </a:pPr>
            <a:r>
              <a:rPr lang="en-US" sz="1000" b="1">
                <a:latin typeface="Arial" pitchFamily="34" charset="0"/>
              </a:rPr>
              <a:t>Activity Sequencing</a:t>
            </a:r>
          </a:p>
          <a:p>
            <a:pPr eaLnBrk="1" hangingPunct="1">
              <a:buClr>
                <a:schemeClr val="bg1"/>
              </a:buClr>
              <a:buFont typeface="Wingdings" pitchFamily="2" charset="2"/>
              <a:buNone/>
            </a:pPr>
            <a:r>
              <a:rPr lang="en-US" sz="1000" b="1">
                <a:latin typeface="Arial" pitchFamily="34" charset="0"/>
              </a:rPr>
              <a:t>Activity Duration Estimation</a:t>
            </a:r>
          </a:p>
          <a:p>
            <a:pPr eaLnBrk="1" hangingPunct="1">
              <a:buClr>
                <a:schemeClr val="bg1"/>
              </a:buClr>
              <a:buFont typeface="Wingdings" pitchFamily="2" charset="2"/>
              <a:buNone/>
            </a:pPr>
            <a:r>
              <a:rPr lang="en-US" sz="1000" b="1">
                <a:latin typeface="Arial" pitchFamily="34" charset="0"/>
              </a:rPr>
              <a:t>Schedule Development</a:t>
            </a:r>
          </a:p>
          <a:p>
            <a:pPr eaLnBrk="1" hangingPunct="1">
              <a:buClr>
                <a:schemeClr val="bg1"/>
              </a:buClr>
              <a:buFont typeface="Wingdings" pitchFamily="2" charset="2"/>
              <a:buNone/>
            </a:pPr>
            <a:r>
              <a:rPr lang="en-US" sz="1000" b="1">
                <a:latin typeface="Arial" pitchFamily="34" charset="0"/>
              </a:rPr>
              <a:t>Schedule Control</a:t>
            </a:r>
          </a:p>
        </p:txBody>
      </p:sp>
      <p:sp>
        <p:nvSpPr>
          <p:cNvPr id="110606" name="Text Box 15"/>
          <p:cNvSpPr txBox="1">
            <a:spLocks noChangeArrowheads="1"/>
          </p:cNvSpPr>
          <p:nvPr/>
        </p:nvSpPr>
        <p:spPr bwMode="auto">
          <a:xfrm>
            <a:off x="2209800" y="34702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Resource Planning</a:t>
            </a:r>
          </a:p>
          <a:p>
            <a:pPr eaLnBrk="1" hangingPunct="1">
              <a:buClr>
                <a:schemeClr val="bg1"/>
              </a:buClr>
              <a:buFont typeface="Wingdings" pitchFamily="2" charset="2"/>
              <a:buNone/>
            </a:pPr>
            <a:r>
              <a:rPr lang="en-US" sz="1000" b="1">
                <a:latin typeface="Arial" pitchFamily="34" charset="0"/>
              </a:rPr>
              <a:t>Cost Estimating</a:t>
            </a:r>
          </a:p>
          <a:p>
            <a:pPr eaLnBrk="1" hangingPunct="1">
              <a:buClr>
                <a:schemeClr val="bg1"/>
              </a:buClr>
              <a:buFont typeface="Wingdings" pitchFamily="2" charset="2"/>
              <a:buNone/>
            </a:pPr>
            <a:r>
              <a:rPr lang="en-US" sz="1000" b="1">
                <a:latin typeface="Arial" pitchFamily="34" charset="0"/>
              </a:rPr>
              <a:t>Cost Budgeting</a:t>
            </a:r>
          </a:p>
        </p:txBody>
      </p:sp>
      <p:sp>
        <p:nvSpPr>
          <p:cNvPr id="110607" name="Text Box 16"/>
          <p:cNvSpPr txBox="1">
            <a:spLocks noChangeArrowheads="1"/>
          </p:cNvSpPr>
          <p:nvPr/>
        </p:nvSpPr>
        <p:spPr bwMode="auto">
          <a:xfrm>
            <a:off x="5029200" y="34702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Quality Planning</a:t>
            </a:r>
          </a:p>
          <a:p>
            <a:pPr eaLnBrk="1" hangingPunct="1">
              <a:buClr>
                <a:schemeClr val="bg1"/>
              </a:buClr>
              <a:buFont typeface="Wingdings" pitchFamily="2" charset="2"/>
              <a:buNone/>
            </a:pPr>
            <a:r>
              <a:rPr lang="en-US" sz="1000" b="1">
                <a:latin typeface="Arial" pitchFamily="34" charset="0"/>
              </a:rPr>
              <a:t>Quality Assurance</a:t>
            </a:r>
          </a:p>
          <a:p>
            <a:pPr eaLnBrk="1" hangingPunct="1">
              <a:buClr>
                <a:schemeClr val="bg1"/>
              </a:buClr>
              <a:buFont typeface="Wingdings" pitchFamily="2" charset="2"/>
              <a:buNone/>
            </a:pPr>
            <a:r>
              <a:rPr lang="en-US" sz="1000" b="1">
                <a:latin typeface="Arial" pitchFamily="34" charset="0"/>
              </a:rPr>
              <a:t>Quality Control</a:t>
            </a:r>
          </a:p>
        </p:txBody>
      </p:sp>
      <p:sp>
        <p:nvSpPr>
          <p:cNvPr id="110608" name="Text Box 17"/>
          <p:cNvSpPr txBox="1">
            <a:spLocks noChangeArrowheads="1"/>
          </p:cNvSpPr>
          <p:nvPr/>
        </p:nvSpPr>
        <p:spPr bwMode="auto">
          <a:xfrm>
            <a:off x="7848600" y="34702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Organizational Planning</a:t>
            </a:r>
          </a:p>
          <a:p>
            <a:pPr eaLnBrk="1" hangingPunct="1">
              <a:buClr>
                <a:schemeClr val="bg1"/>
              </a:buClr>
              <a:buFont typeface="Wingdings" pitchFamily="2" charset="2"/>
              <a:buNone/>
            </a:pPr>
            <a:r>
              <a:rPr lang="en-US" sz="1000" b="1">
                <a:latin typeface="Arial" pitchFamily="34" charset="0"/>
              </a:rPr>
              <a:t>Staff Acquisition</a:t>
            </a:r>
          </a:p>
          <a:p>
            <a:pPr eaLnBrk="1" hangingPunct="1">
              <a:buClr>
                <a:schemeClr val="bg1"/>
              </a:buClr>
              <a:buFont typeface="Wingdings" pitchFamily="2" charset="2"/>
              <a:buNone/>
            </a:pPr>
            <a:r>
              <a:rPr lang="en-US" sz="1000" b="1">
                <a:latin typeface="Arial" pitchFamily="34" charset="0"/>
              </a:rPr>
              <a:t>Team Development</a:t>
            </a:r>
          </a:p>
        </p:txBody>
      </p:sp>
      <p:sp>
        <p:nvSpPr>
          <p:cNvPr id="110609" name="Text Box 18"/>
          <p:cNvSpPr txBox="1">
            <a:spLocks noChangeArrowheads="1"/>
          </p:cNvSpPr>
          <p:nvPr/>
        </p:nvSpPr>
        <p:spPr bwMode="auto">
          <a:xfrm>
            <a:off x="2209800" y="51466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Communications Panning</a:t>
            </a:r>
          </a:p>
          <a:p>
            <a:pPr eaLnBrk="1" hangingPunct="1">
              <a:buClr>
                <a:schemeClr val="bg1"/>
              </a:buClr>
              <a:buFont typeface="Wingdings" pitchFamily="2" charset="2"/>
              <a:buNone/>
            </a:pPr>
            <a:r>
              <a:rPr lang="en-US" sz="1000" b="1">
                <a:latin typeface="Arial" pitchFamily="34" charset="0"/>
              </a:rPr>
              <a:t>Information Distribution</a:t>
            </a:r>
          </a:p>
          <a:p>
            <a:pPr eaLnBrk="1" hangingPunct="1">
              <a:buClr>
                <a:schemeClr val="bg1"/>
              </a:buClr>
              <a:buFont typeface="Wingdings" pitchFamily="2" charset="2"/>
              <a:buNone/>
            </a:pPr>
            <a:r>
              <a:rPr lang="en-US" sz="1000" b="1">
                <a:latin typeface="Arial" pitchFamily="34" charset="0"/>
              </a:rPr>
              <a:t>Performance Reporting</a:t>
            </a:r>
          </a:p>
          <a:p>
            <a:pPr eaLnBrk="1" hangingPunct="1">
              <a:buClr>
                <a:schemeClr val="bg1"/>
              </a:buClr>
              <a:buFont typeface="Wingdings" pitchFamily="2" charset="2"/>
              <a:buNone/>
            </a:pPr>
            <a:r>
              <a:rPr lang="en-US" sz="1000" b="1">
                <a:latin typeface="Arial" pitchFamily="34" charset="0"/>
              </a:rPr>
              <a:t>Administrative Closure</a:t>
            </a:r>
          </a:p>
        </p:txBody>
      </p:sp>
      <p:sp>
        <p:nvSpPr>
          <p:cNvPr id="110610" name="Text Box 19"/>
          <p:cNvSpPr txBox="1">
            <a:spLocks noChangeArrowheads="1"/>
          </p:cNvSpPr>
          <p:nvPr/>
        </p:nvSpPr>
        <p:spPr bwMode="auto">
          <a:xfrm>
            <a:off x="5029200" y="51466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Risk Management Planning</a:t>
            </a:r>
          </a:p>
          <a:p>
            <a:pPr eaLnBrk="1" hangingPunct="1">
              <a:buClr>
                <a:schemeClr val="bg1"/>
              </a:buClr>
              <a:buFont typeface="Wingdings" pitchFamily="2" charset="2"/>
              <a:buNone/>
            </a:pPr>
            <a:r>
              <a:rPr lang="en-US" sz="1000" b="1">
                <a:latin typeface="Arial" pitchFamily="34" charset="0"/>
              </a:rPr>
              <a:t>Risk Identification</a:t>
            </a:r>
          </a:p>
          <a:p>
            <a:pPr eaLnBrk="1" hangingPunct="1">
              <a:buClr>
                <a:schemeClr val="bg1"/>
              </a:buClr>
              <a:buFont typeface="Wingdings" pitchFamily="2" charset="2"/>
              <a:buNone/>
            </a:pPr>
            <a:r>
              <a:rPr lang="en-US" sz="1000" b="1">
                <a:latin typeface="Arial" pitchFamily="34" charset="0"/>
              </a:rPr>
              <a:t>Qualitative Risk Analysis</a:t>
            </a:r>
          </a:p>
          <a:p>
            <a:pPr eaLnBrk="1" hangingPunct="1">
              <a:buClr>
                <a:schemeClr val="bg1"/>
              </a:buClr>
              <a:buFont typeface="Wingdings" pitchFamily="2" charset="2"/>
              <a:buNone/>
            </a:pPr>
            <a:r>
              <a:rPr lang="en-US" sz="1000" b="1">
                <a:latin typeface="Arial" pitchFamily="34" charset="0"/>
              </a:rPr>
              <a:t>Quantitative Risk Analysis</a:t>
            </a:r>
          </a:p>
          <a:p>
            <a:pPr eaLnBrk="1" hangingPunct="1">
              <a:buClr>
                <a:schemeClr val="bg1"/>
              </a:buClr>
              <a:buFont typeface="Wingdings" pitchFamily="2" charset="2"/>
              <a:buNone/>
            </a:pPr>
            <a:r>
              <a:rPr lang="en-US" sz="1000" b="1">
                <a:latin typeface="Arial" pitchFamily="34" charset="0"/>
              </a:rPr>
              <a:t>Risk Response Planning</a:t>
            </a:r>
          </a:p>
          <a:p>
            <a:pPr eaLnBrk="1" hangingPunct="1">
              <a:buClr>
                <a:schemeClr val="bg1"/>
              </a:buClr>
              <a:buFont typeface="Wingdings" pitchFamily="2" charset="2"/>
              <a:buNone/>
            </a:pPr>
            <a:r>
              <a:rPr lang="en-US" sz="1000" b="1">
                <a:latin typeface="Arial" pitchFamily="34" charset="0"/>
              </a:rPr>
              <a:t>Risk Monitoring &amp; Control</a:t>
            </a:r>
          </a:p>
        </p:txBody>
      </p:sp>
      <p:sp>
        <p:nvSpPr>
          <p:cNvPr id="110611" name="Text Box 20"/>
          <p:cNvSpPr txBox="1">
            <a:spLocks noChangeArrowheads="1"/>
          </p:cNvSpPr>
          <p:nvPr/>
        </p:nvSpPr>
        <p:spPr bwMode="auto">
          <a:xfrm>
            <a:off x="7848600" y="5146675"/>
            <a:ext cx="2286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Clr>
                <a:schemeClr val="bg1"/>
              </a:buClr>
              <a:buFont typeface="Wingdings" pitchFamily="2" charset="2"/>
              <a:buNone/>
            </a:pPr>
            <a:r>
              <a:rPr lang="en-US" sz="1000" b="1">
                <a:latin typeface="Arial" pitchFamily="34" charset="0"/>
              </a:rPr>
              <a:t>Procurement Planning</a:t>
            </a:r>
          </a:p>
          <a:p>
            <a:pPr eaLnBrk="1" hangingPunct="1">
              <a:buClr>
                <a:schemeClr val="bg1"/>
              </a:buClr>
              <a:buFont typeface="Wingdings" pitchFamily="2" charset="2"/>
              <a:buNone/>
            </a:pPr>
            <a:r>
              <a:rPr lang="en-US" sz="1000" b="1">
                <a:latin typeface="Arial" pitchFamily="34" charset="0"/>
              </a:rPr>
              <a:t>Solicitation Planning</a:t>
            </a:r>
          </a:p>
          <a:p>
            <a:pPr eaLnBrk="1" hangingPunct="1">
              <a:buClr>
                <a:schemeClr val="bg1"/>
              </a:buClr>
              <a:buFont typeface="Wingdings" pitchFamily="2" charset="2"/>
              <a:buNone/>
            </a:pPr>
            <a:r>
              <a:rPr lang="en-US" sz="1000" b="1">
                <a:latin typeface="Arial" pitchFamily="34" charset="0"/>
              </a:rPr>
              <a:t>Solicitation</a:t>
            </a:r>
          </a:p>
          <a:p>
            <a:pPr eaLnBrk="1" hangingPunct="1">
              <a:buClr>
                <a:schemeClr val="bg1"/>
              </a:buClr>
              <a:buFont typeface="Wingdings" pitchFamily="2" charset="2"/>
              <a:buNone/>
            </a:pPr>
            <a:r>
              <a:rPr lang="en-US" sz="1000" b="1">
                <a:latin typeface="Arial" pitchFamily="34" charset="0"/>
              </a:rPr>
              <a:t>Source Selection</a:t>
            </a:r>
          </a:p>
          <a:p>
            <a:pPr eaLnBrk="1" hangingPunct="1">
              <a:buClr>
                <a:schemeClr val="bg1"/>
              </a:buClr>
              <a:buFont typeface="Wingdings" pitchFamily="2" charset="2"/>
              <a:buNone/>
            </a:pPr>
            <a:r>
              <a:rPr lang="en-US" sz="1000" b="1">
                <a:latin typeface="Arial" pitchFamily="34" charset="0"/>
              </a:rPr>
              <a:t>Contract Administration</a:t>
            </a:r>
          </a:p>
          <a:p>
            <a:pPr eaLnBrk="1" hangingPunct="1">
              <a:buClr>
                <a:schemeClr val="bg1"/>
              </a:buClr>
              <a:buFont typeface="Wingdings" pitchFamily="2" charset="2"/>
              <a:buNone/>
            </a:pPr>
            <a:r>
              <a:rPr lang="en-US" sz="1000" b="1">
                <a:latin typeface="Arial" pitchFamily="34" charset="0"/>
              </a:rPr>
              <a:t>Contract Closeout</a:t>
            </a:r>
          </a:p>
        </p:txBody>
      </p:sp>
      <p:sp>
        <p:nvSpPr>
          <p:cNvPr id="110612" name="Rectangle 21"/>
          <p:cNvSpPr>
            <a:spLocks noChangeArrowheads="1"/>
          </p:cNvSpPr>
          <p:nvPr/>
        </p:nvSpPr>
        <p:spPr bwMode="auto">
          <a:xfrm>
            <a:off x="2057400" y="18700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3" name="Rectangle 22"/>
          <p:cNvSpPr>
            <a:spLocks noChangeArrowheads="1"/>
          </p:cNvSpPr>
          <p:nvPr/>
        </p:nvSpPr>
        <p:spPr bwMode="auto">
          <a:xfrm>
            <a:off x="4876800" y="18700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4" name="Rectangle 23"/>
          <p:cNvSpPr>
            <a:spLocks noChangeArrowheads="1"/>
          </p:cNvSpPr>
          <p:nvPr/>
        </p:nvSpPr>
        <p:spPr bwMode="auto">
          <a:xfrm>
            <a:off x="7696200" y="18700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5" name="Rectangle 24"/>
          <p:cNvSpPr>
            <a:spLocks noChangeArrowheads="1"/>
          </p:cNvSpPr>
          <p:nvPr/>
        </p:nvSpPr>
        <p:spPr bwMode="auto">
          <a:xfrm>
            <a:off x="2057400" y="34702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6" name="Rectangle 25"/>
          <p:cNvSpPr>
            <a:spLocks noChangeArrowheads="1"/>
          </p:cNvSpPr>
          <p:nvPr/>
        </p:nvSpPr>
        <p:spPr bwMode="auto">
          <a:xfrm>
            <a:off x="4876800" y="34702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7" name="Rectangle 26"/>
          <p:cNvSpPr>
            <a:spLocks noChangeArrowheads="1"/>
          </p:cNvSpPr>
          <p:nvPr/>
        </p:nvSpPr>
        <p:spPr bwMode="auto">
          <a:xfrm>
            <a:off x="7696200" y="34702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8" name="Rectangle 27"/>
          <p:cNvSpPr>
            <a:spLocks noChangeArrowheads="1"/>
          </p:cNvSpPr>
          <p:nvPr/>
        </p:nvSpPr>
        <p:spPr bwMode="auto">
          <a:xfrm>
            <a:off x="2057400" y="51466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19" name="Rectangle 28"/>
          <p:cNvSpPr>
            <a:spLocks noChangeArrowheads="1"/>
          </p:cNvSpPr>
          <p:nvPr/>
        </p:nvSpPr>
        <p:spPr bwMode="auto">
          <a:xfrm>
            <a:off x="4876800" y="51466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20" name="Rectangle 29"/>
          <p:cNvSpPr>
            <a:spLocks noChangeArrowheads="1"/>
          </p:cNvSpPr>
          <p:nvPr/>
        </p:nvSpPr>
        <p:spPr bwMode="auto">
          <a:xfrm>
            <a:off x="7696200" y="5146675"/>
            <a:ext cx="24384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fr-FR"/>
          </a:p>
        </p:txBody>
      </p:sp>
      <p:sp>
        <p:nvSpPr>
          <p:cNvPr id="110621" name="Text Box 30"/>
          <p:cNvSpPr txBox="1">
            <a:spLocks noChangeArrowheads="1"/>
          </p:cNvSpPr>
          <p:nvPr/>
        </p:nvSpPr>
        <p:spPr bwMode="auto">
          <a:xfrm>
            <a:off x="6960096" y="6137275"/>
            <a:ext cx="32544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r"/>
            <a:r>
              <a:rPr lang="en-US" sz="1600" dirty="0"/>
              <a:t>Source: E. Lopes Cardozo, </a:t>
            </a:r>
            <a:r>
              <a:rPr lang="en-US" sz="1600" dirty="0" err="1"/>
              <a:t>Empulsys</a:t>
            </a:r>
            <a:endParaRPr lang="en-US" sz="1600" dirty="0"/>
          </a:p>
        </p:txBody>
      </p:sp>
    </p:spTree>
    <p:extLst>
      <p:ext uri="{BB962C8B-B14F-4D97-AF65-F5344CB8AC3E}">
        <p14:creationId xmlns:p14="http://schemas.microsoft.com/office/powerpoint/2010/main" val="3840542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r>
              <a:rPr lang="en-US"/>
              <a:t>PMI</a:t>
            </a:r>
            <a:r>
              <a:rPr lang="ja-JP" altLang="en-US"/>
              <a:t>’</a:t>
            </a:r>
            <a:r>
              <a:rPr lang="en-US" altLang="ja-JP"/>
              <a:t>s PMBOK Concepts</a:t>
            </a:r>
            <a:endParaRPr lang="en-US"/>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44</a:t>
            </a:fld>
            <a:endParaRPr lang="fr-BE" dirty="0"/>
          </a:p>
        </p:txBody>
      </p:sp>
      <p:sp>
        <p:nvSpPr>
          <p:cNvPr id="112647" name="Text Box 8"/>
          <p:cNvSpPr txBox="1">
            <a:spLocks noChangeArrowheads="1"/>
          </p:cNvSpPr>
          <p:nvPr/>
        </p:nvSpPr>
        <p:spPr bwMode="auto">
          <a:xfrm>
            <a:off x="3039195" y="1175295"/>
            <a:ext cx="28813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Integration Management</a:t>
            </a:r>
          </a:p>
        </p:txBody>
      </p:sp>
      <p:sp>
        <p:nvSpPr>
          <p:cNvPr id="112648" name="Text Box 9"/>
          <p:cNvSpPr txBox="1">
            <a:spLocks noChangeArrowheads="1"/>
          </p:cNvSpPr>
          <p:nvPr/>
        </p:nvSpPr>
        <p:spPr bwMode="auto">
          <a:xfrm>
            <a:off x="3024908" y="4713832"/>
            <a:ext cx="3425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Human Resource Management</a:t>
            </a:r>
          </a:p>
        </p:txBody>
      </p:sp>
      <p:sp>
        <p:nvSpPr>
          <p:cNvPr id="112649" name="Text Box 10"/>
          <p:cNvSpPr txBox="1">
            <a:spLocks noChangeArrowheads="1"/>
          </p:cNvSpPr>
          <p:nvPr/>
        </p:nvSpPr>
        <p:spPr bwMode="auto">
          <a:xfrm>
            <a:off x="3039195" y="427092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Risk Management</a:t>
            </a:r>
          </a:p>
        </p:txBody>
      </p:sp>
      <p:sp>
        <p:nvSpPr>
          <p:cNvPr id="112650" name="Text Box 11"/>
          <p:cNvSpPr txBox="1">
            <a:spLocks noChangeArrowheads="1"/>
          </p:cNvSpPr>
          <p:nvPr/>
        </p:nvSpPr>
        <p:spPr bwMode="auto">
          <a:xfrm>
            <a:off x="3039194" y="3828007"/>
            <a:ext cx="3405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Communications Management</a:t>
            </a:r>
          </a:p>
        </p:txBody>
      </p:sp>
      <p:sp>
        <p:nvSpPr>
          <p:cNvPr id="112651" name="Text Box 12"/>
          <p:cNvSpPr txBox="1">
            <a:spLocks noChangeArrowheads="1"/>
          </p:cNvSpPr>
          <p:nvPr/>
        </p:nvSpPr>
        <p:spPr bwMode="auto">
          <a:xfrm>
            <a:off x="3043958" y="3386682"/>
            <a:ext cx="3062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Procurement Management</a:t>
            </a:r>
          </a:p>
        </p:txBody>
      </p:sp>
      <p:sp>
        <p:nvSpPr>
          <p:cNvPr id="112652" name="Text Box 13"/>
          <p:cNvSpPr txBox="1">
            <a:spLocks noChangeArrowheads="1"/>
          </p:cNvSpPr>
          <p:nvPr/>
        </p:nvSpPr>
        <p:spPr bwMode="auto">
          <a:xfrm>
            <a:off x="3039194" y="2943770"/>
            <a:ext cx="256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Quality Management</a:t>
            </a:r>
          </a:p>
        </p:txBody>
      </p:sp>
      <p:sp>
        <p:nvSpPr>
          <p:cNvPr id="112653" name="Text Box 14"/>
          <p:cNvSpPr txBox="1">
            <a:spLocks noChangeArrowheads="1"/>
          </p:cNvSpPr>
          <p:nvPr/>
        </p:nvSpPr>
        <p:spPr bwMode="auto">
          <a:xfrm>
            <a:off x="3039195" y="2500857"/>
            <a:ext cx="236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Cost Management</a:t>
            </a:r>
          </a:p>
        </p:txBody>
      </p:sp>
      <p:sp>
        <p:nvSpPr>
          <p:cNvPr id="112654" name="Text Box 15"/>
          <p:cNvSpPr txBox="1">
            <a:spLocks noChangeArrowheads="1"/>
          </p:cNvSpPr>
          <p:nvPr/>
        </p:nvSpPr>
        <p:spPr bwMode="auto">
          <a:xfrm>
            <a:off x="3039194" y="2059532"/>
            <a:ext cx="2381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Time Management</a:t>
            </a:r>
          </a:p>
        </p:txBody>
      </p:sp>
      <p:sp>
        <p:nvSpPr>
          <p:cNvPr id="112655" name="Text Box 16"/>
          <p:cNvSpPr txBox="1">
            <a:spLocks noChangeArrowheads="1"/>
          </p:cNvSpPr>
          <p:nvPr/>
        </p:nvSpPr>
        <p:spPr bwMode="auto">
          <a:xfrm>
            <a:off x="3039195" y="1616620"/>
            <a:ext cx="2498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Project Scope Management</a:t>
            </a:r>
          </a:p>
        </p:txBody>
      </p:sp>
      <p:grpSp>
        <p:nvGrpSpPr>
          <p:cNvPr id="2" name="Group 1">
            <a:extLst>
              <a:ext uri="{FF2B5EF4-FFF2-40B4-BE49-F238E27FC236}">
                <a16:creationId xmlns:a16="http://schemas.microsoft.com/office/drawing/2014/main" id="{1C78DE8A-49E7-C04C-9023-143BE8224C43}"/>
              </a:ext>
            </a:extLst>
          </p:cNvPr>
          <p:cNvGrpSpPr/>
          <p:nvPr/>
        </p:nvGrpSpPr>
        <p:grpSpPr>
          <a:xfrm rot="16200000">
            <a:off x="4246487" y="4132685"/>
            <a:ext cx="1689101" cy="3594100"/>
            <a:chOff x="2239963" y="1833563"/>
            <a:chExt cx="1689101" cy="3594100"/>
          </a:xfrm>
        </p:grpSpPr>
        <p:sp>
          <p:nvSpPr>
            <p:cNvPr id="112642" name="Text Box 3"/>
            <p:cNvSpPr txBox="1">
              <a:spLocks noChangeArrowheads="1"/>
            </p:cNvSpPr>
            <p:nvPr/>
          </p:nvSpPr>
          <p:spPr bwMode="auto">
            <a:xfrm>
              <a:off x="2447925" y="1833563"/>
              <a:ext cx="920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solidFill>
                    <a:srgbClr val="FF0000"/>
                  </a:solidFill>
                  <a:latin typeface="Arial" pitchFamily="34" charset="0"/>
                </a:rPr>
                <a:t>Initiating</a:t>
              </a:r>
            </a:p>
          </p:txBody>
        </p:sp>
        <p:sp>
          <p:nvSpPr>
            <p:cNvPr id="112643" name="Text Box 4"/>
            <p:cNvSpPr txBox="1">
              <a:spLocks noChangeArrowheads="1"/>
            </p:cNvSpPr>
            <p:nvPr/>
          </p:nvSpPr>
          <p:spPr bwMode="auto">
            <a:xfrm>
              <a:off x="2436813" y="2644775"/>
              <a:ext cx="931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solidFill>
                    <a:srgbClr val="FFCC00"/>
                  </a:solidFill>
                  <a:latin typeface="Arial" pitchFamily="34" charset="0"/>
                </a:rPr>
                <a:t>Planning</a:t>
              </a:r>
            </a:p>
          </p:txBody>
        </p:sp>
        <p:sp>
          <p:nvSpPr>
            <p:cNvPr id="112644" name="Text Box 5"/>
            <p:cNvSpPr txBox="1">
              <a:spLocks noChangeArrowheads="1"/>
            </p:cNvSpPr>
            <p:nvPr/>
          </p:nvSpPr>
          <p:spPr bwMode="auto">
            <a:xfrm>
              <a:off x="2338389" y="3457575"/>
              <a:ext cx="1030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solidFill>
                    <a:srgbClr val="33CC33"/>
                  </a:solidFill>
                  <a:latin typeface="Arial" pitchFamily="34" charset="0"/>
                </a:rPr>
                <a:t>Executing</a:t>
              </a:r>
            </a:p>
          </p:txBody>
        </p:sp>
        <p:sp>
          <p:nvSpPr>
            <p:cNvPr id="112645" name="Text Box 6"/>
            <p:cNvSpPr txBox="1">
              <a:spLocks noChangeArrowheads="1"/>
            </p:cNvSpPr>
            <p:nvPr/>
          </p:nvSpPr>
          <p:spPr bwMode="auto">
            <a:xfrm>
              <a:off x="2239963" y="4268788"/>
              <a:ext cx="1128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solidFill>
                    <a:srgbClr val="0066CC"/>
                  </a:solidFill>
                  <a:latin typeface="Arial" pitchFamily="34" charset="0"/>
                </a:rPr>
                <a:t>Controlling</a:t>
              </a:r>
            </a:p>
          </p:txBody>
        </p:sp>
        <p:sp>
          <p:nvSpPr>
            <p:cNvPr id="112646" name="Text Box 7"/>
            <p:cNvSpPr txBox="1">
              <a:spLocks noChangeArrowheads="1"/>
            </p:cNvSpPr>
            <p:nvPr/>
          </p:nvSpPr>
          <p:spPr bwMode="auto">
            <a:xfrm>
              <a:off x="2535239" y="5081588"/>
              <a:ext cx="83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solidFill>
                    <a:srgbClr val="CC0099"/>
                  </a:solidFill>
                  <a:latin typeface="Arial" pitchFamily="34" charset="0"/>
                </a:rPr>
                <a:t>Closing</a:t>
              </a:r>
            </a:p>
          </p:txBody>
        </p:sp>
        <p:sp>
          <p:nvSpPr>
            <p:cNvPr id="112656" name="Line 17"/>
            <p:cNvSpPr>
              <a:spLocks noChangeShapeType="1"/>
            </p:cNvSpPr>
            <p:nvPr/>
          </p:nvSpPr>
          <p:spPr bwMode="auto">
            <a:xfrm>
              <a:off x="3352801" y="2074863"/>
              <a:ext cx="550863" cy="158591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7" name="Line 18"/>
            <p:cNvSpPr>
              <a:spLocks noChangeShapeType="1"/>
            </p:cNvSpPr>
            <p:nvPr/>
          </p:nvSpPr>
          <p:spPr bwMode="auto">
            <a:xfrm flipV="1">
              <a:off x="3352801" y="3622676"/>
              <a:ext cx="576263" cy="1547813"/>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8" name="Line 19"/>
            <p:cNvSpPr>
              <a:spLocks noChangeShapeType="1"/>
            </p:cNvSpPr>
            <p:nvPr/>
          </p:nvSpPr>
          <p:spPr bwMode="auto">
            <a:xfrm flipV="1">
              <a:off x="3368675" y="3622675"/>
              <a:ext cx="560388" cy="8001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9" name="Line 20"/>
            <p:cNvSpPr>
              <a:spLocks noChangeShapeType="1"/>
            </p:cNvSpPr>
            <p:nvPr/>
          </p:nvSpPr>
          <p:spPr bwMode="auto">
            <a:xfrm>
              <a:off x="3352801" y="2924175"/>
              <a:ext cx="550863" cy="7366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0" name="Line 21"/>
            <p:cNvSpPr>
              <a:spLocks noChangeShapeType="1"/>
            </p:cNvSpPr>
            <p:nvPr/>
          </p:nvSpPr>
          <p:spPr bwMode="auto">
            <a:xfrm>
              <a:off x="3368675" y="3660775"/>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1" name="Line 22"/>
            <p:cNvSpPr>
              <a:spLocks noChangeShapeType="1"/>
            </p:cNvSpPr>
            <p:nvPr/>
          </p:nvSpPr>
          <p:spPr bwMode="auto">
            <a:xfrm>
              <a:off x="3929063" y="1897063"/>
              <a:ext cx="0" cy="35306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2662" name="Line 23"/>
          <p:cNvSpPr>
            <a:spLocks noChangeShapeType="1"/>
          </p:cNvSpPr>
          <p:nvPr/>
        </p:nvSpPr>
        <p:spPr bwMode="auto">
          <a:xfrm>
            <a:off x="2469283" y="1343570"/>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3" name="Line 24"/>
          <p:cNvSpPr>
            <a:spLocks noChangeShapeType="1"/>
          </p:cNvSpPr>
          <p:nvPr/>
        </p:nvSpPr>
        <p:spPr bwMode="auto">
          <a:xfrm>
            <a:off x="2478808" y="1756320"/>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4" name="Line 25"/>
          <p:cNvSpPr>
            <a:spLocks noChangeShapeType="1"/>
          </p:cNvSpPr>
          <p:nvPr/>
        </p:nvSpPr>
        <p:spPr bwMode="auto">
          <a:xfrm>
            <a:off x="2467694" y="2238920"/>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5" name="Line 26"/>
          <p:cNvSpPr>
            <a:spLocks noChangeShapeType="1"/>
          </p:cNvSpPr>
          <p:nvPr/>
        </p:nvSpPr>
        <p:spPr bwMode="auto">
          <a:xfrm>
            <a:off x="2494683" y="2665957"/>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6" name="Line 27"/>
          <p:cNvSpPr>
            <a:spLocks noChangeShapeType="1"/>
          </p:cNvSpPr>
          <p:nvPr/>
        </p:nvSpPr>
        <p:spPr bwMode="auto">
          <a:xfrm>
            <a:off x="2497858" y="3105695"/>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7" name="Line 28"/>
          <p:cNvSpPr>
            <a:spLocks noChangeShapeType="1"/>
          </p:cNvSpPr>
          <p:nvPr/>
        </p:nvSpPr>
        <p:spPr bwMode="auto">
          <a:xfrm>
            <a:off x="2486744" y="3534320"/>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8" name="Line 29"/>
          <p:cNvSpPr>
            <a:spLocks noChangeShapeType="1"/>
          </p:cNvSpPr>
          <p:nvPr/>
        </p:nvSpPr>
        <p:spPr bwMode="auto">
          <a:xfrm>
            <a:off x="2475633" y="3988345"/>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69" name="Line 30"/>
          <p:cNvSpPr>
            <a:spLocks noChangeShapeType="1"/>
          </p:cNvSpPr>
          <p:nvPr/>
        </p:nvSpPr>
        <p:spPr bwMode="auto">
          <a:xfrm>
            <a:off x="2478808" y="4429670"/>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0" name="Line 31"/>
          <p:cNvSpPr>
            <a:spLocks noChangeShapeType="1"/>
          </p:cNvSpPr>
          <p:nvPr/>
        </p:nvSpPr>
        <p:spPr bwMode="auto">
          <a:xfrm>
            <a:off x="2480394" y="4858295"/>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1" name="Line 32"/>
          <p:cNvSpPr>
            <a:spLocks noChangeShapeType="1"/>
          </p:cNvSpPr>
          <p:nvPr/>
        </p:nvSpPr>
        <p:spPr bwMode="auto">
          <a:xfrm flipH="1">
            <a:off x="6752357" y="1340395"/>
            <a:ext cx="0" cy="35306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2" name="Line 33"/>
          <p:cNvSpPr>
            <a:spLocks noChangeShapeType="1"/>
          </p:cNvSpPr>
          <p:nvPr/>
        </p:nvSpPr>
        <p:spPr bwMode="auto">
          <a:xfrm flipH="1" flipV="1">
            <a:off x="6484070" y="1343570"/>
            <a:ext cx="906463"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3" name="Line 34"/>
          <p:cNvSpPr>
            <a:spLocks noChangeShapeType="1"/>
          </p:cNvSpPr>
          <p:nvPr/>
        </p:nvSpPr>
        <p:spPr bwMode="auto">
          <a:xfrm flipH="1">
            <a:off x="6474544" y="1789657"/>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4" name="Line 35"/>
          <p:cNvSpPr>
            <a:spLocks noChangeShapeType="1"/>
          </p:cNvSpPr>
          <p:nvPr/>
        </p:nvSpPr>
        <p:spPr bwMode="auto">
          <a:xfrm flipH="1">
            <a:off x="6485658" y="2238920"/>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5" name="Line 36"/>
          <p:cNvSpPr>
            <a:spLocks noChangeShapeType="1"/>
          </p:cNvSpPr>
          <p:nvPr/>
        </p:nvSpPr>
        <p:spPr bwMode="auto">
          <a:xfrm flipH="1">
            <a:off x="6458669" y="2665957"/>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6" name="Line 37"/>
          <p:cNvSpPr>
            <a:spLocks noChangeShapeType="1"/>
          </p:cNvSpPr>
          <p:nvPr/>
        </p:nvSpPr>
        <p:spPr bwMode="auto">
          <a:xfrm flipH="1">
            <a:off x="6455495" y="3105695"/>
            <a:ext cx="949325"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7" name="Line 38"/>
          <p:cNvSpPr>
            <a:spLocks noChangeShapeType="1"/>
          </p:cNvSpPr>
          <p:nvPr/>
        </p:nvSpPr>
        <p:spPr bwMode="auto">
          <a:xfrm flipH="1">
            <a:off x="6466608" y="3534320"/>
            <a:ext cx="560387"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8" name="Line 39"/>
          <p:cNvSpPr>
            <a:spLocks noChangeShapeType="1"/>
          </p:cNvSpPr>
          <p:nvPr/>
        </p:nvSpPr>
        <p:spPr bwMode="auto">
          <a:xfrm flipH="1">
            <a:off x="6477719" y="3988345"/>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79" name="Line 40"/>
          <p:cNvSpPr>
            <a:spLocks noChangeShapeType="1"/>
          </p:cNvSpPr>
          <p:nvPr/>
        </p:nvSpPr>
        <p:spPr bwMode="auto">
          <a:xfrm flipH="1">
            <a:off x="6474544" y="4429670"/>
            <a:ext cx="5603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80" name="Line 41"/>
          <p:cNvSpPr>
            <a:spLocks noChangeShapeType="1"/>
          </p:cNvSpPr>
          <p:nvPr/>
        </p:nvSpPr>
        <p:spPr bwMode="auto">
          <a:xfrm flipH="1">
            <a:off x="6472957" y="4858295"/>
            <a:ext cx="939800"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12681" name="Group 42"/>
          <p:cNvGrpSpPr>
            <a:grpSpLocks/>
          </p:cNvGrpSpPr>
          <p:nvPr/>
        </p:nvGrpSpPr>
        <p:grpSpPr bwMode="auto">
          <a:xfrm>
            <a:off x="7134945" y="2694533"/>
            <a:ext cx="1762125" cy="841375"/>
            <a:chOff x="4458" y="2048"/>
            <a:chExt cx="1110" cy="530"/>
          </a:xfrm>
        </p:grpSpPr>
        <p:sp>
          <p:nvSpPr>
            <p:cNvPr id="112710" name="Line 43"/>
            <p:cNvSpPr>
              <a:spLocks noChangeShapeType="1"/>
            </p:cNvSpPr>
            <p:nvPr/>
          </p:nvSpPr>
          <p:spPr bwMode="auto">
            <a:xfrm>
              <a:off x="4458" y="2130"/>
              <a:ext cx="0" cy="35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11" name="Line 44"/>
            <p:cNvSpPr>
              <a:spLocks noChangeShapeType="1"/>
            </p:cNvSpPr>
            <p:nvPr/>
          </p:nvSpPr>
          <p:spPr bwMode="auto">
            <a:xfrm>
              <a:off x="4458" y="2139"/>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12" name="Line 45"/>
            <p:cNvSpPr>
              <a:spLocks noChangeShapeType="1"/>
            </p:cNvSpPr>
            <p:nvPr/>
          </p:nvSpPr>
          <p:spPr bwMode="auto">
            <a:xfrm>
              <a:off x="4460" y="2479"/>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13" name="Text Box 46"/>
            <p:cNvSpPr txBox="1">
              <a:spLocks noChangeArrowheads="1"/>
            </p:cNvSpPr>
            <p:nvPr/>
          </p:nvSpPr>
          <p:spPr bwMode="auto">
            <a:xfrm>
              <a:off x="4610" y="2048"/>
              <a:ext cx="8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solidFill>
                    <a:schemeClr val="accent4"/>
                  </a:solidFill>
                  <a:latin typeface="Arial" pitchFamily="34" charset="0"/>
                </a:rPr>
                <a:t>Quality Planning</a:t>
              </a:r>
            </a:p>
          </p:txBody>
        </p:sp>
        <p:sp>
          <p:nvSpPr>
            <p:cNvPr id="112714" name="Text Box 47"/>
            <p:cNvSpPr txBox="1">
              <a:spLocks noChangeArrowheads="1"/>
            </p:cNvSpPr>
            <p:nvPr/>
          </p:nvSpPr>
          <p:spPr bwMode="auto">
            <a:xfrm>
              <a:off x="4610" y="2223"/>
              <a:ext cx="9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solidFill>
                    <a:schemeClr val="accent4"/>
                  </a:solidFill>
                  <a:latin typeface="Arial" pitchFamily="34" charset="0"/>
                </a:rPr>
                <a:t>Quality Assurance</a:t>
              </a:r>
            </a:p>
          </p:txBody>
        </p:sp>
        <p:sp>
          <p:nvSpPr>
            <p:cNvPr id="112715" name="Text Box 48"/>
            <p:cNvSpPr txBox="1">
              <a:spLocks noChangeArrowheads="1"/>
            </p:cNvSpPr>
            <p:nvPr/>
          </p:nvSpPr>
          <p:spPr bwMode="auto">
            <a:xfrm>
              <a:off x="4611" y="2405"/>
              <a:ext cx="81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solidFill>
                    <a:schemeClr val="accent4"/>
                  </a:solidFill>
                  <a:latin typeface="Arial" pitchFamily="34" charset="0"/>
                </a:rPr>
                <a:t>Quality Control</a:t>
              </a:r>
            </a:p>
          </p:txBody>
        </p:sp>
      </p:grpSp>
      <p:sp>
        <p:nvSpPr>
          <p:cNvPr id="112682" name="Text Box 49"/>
          <p:cNvSpPr txBox="1">
            <a:spLocks noChangeArrowheads="1"/>
          </p:cNvSpPr>
          <p:nvPr/>
        </p:nvSpPr>
        <p:spPr bwMode="auto">
          <a:xfrm>
            <a:off x="7886626" y="5830738"/>
            <a:ext cx="1554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u="sng" dirty="0">
                <a:latin typeface="Arial" pitchFamily="34" charset="0"/>
              </a:rPr>
              <a:t>Process Groups</a:t>
            </a:r>
          </a:p>
        </p:txBody>
      </p:sp>
      <p:sp>
        <p:nvSpPr>
          <p:cNvPr id="112683" name="Text Box 50"/>
          <p:cNvSpPr txBox="1">
            <a:spLocks noChangeArrowheads="1"/>
          </p:cNvSpPr>
          <p:nvPr/>
        </p:nvSpPr>
        <p:spPr bwMode="auto">
          <a:xfrm>
            <a:off x="434903" y="2920992"/>
            <a:ext cx="167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u="sng" dirty="0">
                <a:latin typeface="Arial" pitchFamily="34" charset="0"/>
              </a:rPr>
              <a:t>Knowledge Areas</a:t>
            </a:r>
          </a:p>
        </p:txBody>
      </p:sp>
      <p:sp>
        <p:nvSpPr>
          <p:cNvPr id="112684" name="Text Box 51"/>
          <p:cNvSpPr txBox="1">
            <a:spLocks noChangeArrowheads="1"/>
          </p:cNvSpPr>
          <p:nvPr/>
        </p:nvSpPr>
        <p:spPr bwMode="auto">
          <a:xfrm>
            <a:off x="9585429" y="3080420"/>
            <a:ext cx="1387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u="sng" dirty="0">
                <a:latin typeface="Arial" pitchFamily="34" charset="0"/>
              </a:rPr>
              <a:t>PM Processes</a:t>
            </a:r>
          </a:p>
        </p:txBody>
      </p:sp>
      <p:sp>
        <p:nvSpPr>
          <p:cNvPr id="112685" name="Line 52"/>
          <p:cNvSpPr>
            <a:spLocks noChangeShapeType="1"/>
          </p:cNvSpPr>
          <p:nvPr/>
        </p:nvSpPr>
        <p:spPr bwMode="auto">
          <a:xfrm flipV="1">
            <a:off x="7092083" y="1783307"/>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86" name="Line 53"/>
          <p:cNvSpPr>
            <a:spLocks noChangeShapeType="1"/>
          </p:cNvSpPr>
          <p:nvPr/>
        </p:nvSpPr>
        <p:spPr bwMode="auto">
          <a:xfrm flipV="1">
            <a:off x="7092083" y="2227807"/>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87" name="Line 54"/>
          <p:cNvSpPr>
            <a:spLocks noChangeShapeType="1"/>
          </p:cNvSpPr>
          <p:nvPr/>
        </p:nvSpPr>
        <p:spPr bwMode="auto">
          <a:xfrm flipV="1">
            <a:off x="7092083" y="2656432"/>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88" name="Line 55"/>
          <p:cNvSpPr>
            <a:spLocks noChangeShapeType="1"/>
          </p:cNvSpPr>
          <p:nvPr/>
        </p:nvSpPr>
        <p:spPr bwMode="auto">
          <a:xfrm flipV="1">
            <a:off x="7092083" y="3523207"/>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89" name="Line 56"/>
          <p:cNvSpPr>
            <a:spLocks noChangeShapeType="1"/>
          </p:cNvSpPr>
          <p:nvPr/>
        </p:nvSpPr>
        <p:spPr bwMode="auto">
          <a:xfrm flipV="1">
            <a:off x="7092083" y="3988345"/>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90" name="Line 57"/>
          <p:cNvSpPr>
            <a:spLocks noChangeShapeType="1"/>
          </p:cNvSpPr>
          <p:nvPr/>
        </p:nvSpPr>
        <p:spPr bwMode="auto">
          <a:xfrm flipV="1">
            <a:off x="7092083" y="4416970"/>
            <a:ext cx="301625" cy="0"/>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12691" name="Group 58"/>
          <p:cNvGrpSpPr>
            <a:grpSpLocks/>
          </p:cNvGrpSpPr>
          <p:nvPr/>
        </p:nvGrpSpPr>
        <p:grpSpPr bwMode="auto">
          <a:xfrm>
            <a:off x="7134945" y="951458"/>
            <a:ext cx="1755775" cy="841375"/>
            <a:chOff x="4470" y="950"/>
            <a:chExt cx="1106" cy="530"/>
          </a:xfrm>
        </p:grpSpPr>
        <p:sp>
          <p:nvSpPr>
            <p:cNvPr id="112704" name="Line 59"/>
            <p:cNvSpPr>
              <a:spLocks noChangeShapeType="1"/>
            </p:cNvSpPr>
            <p:nvPr/>
          </p:nvSpPr>
          <p:spPr bwMode="auto">
            <a:xfrm>
              <a:off x="4470" y="1032"/>
              <a:ext cx="0" cy="35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05" name="Line 60"/>
            <p:cNvSpPr>
              <a:spLocks noChangeShapeType="1"/>
            </p:cNvSpPr>
            <p:nvPr/>
          </p:nvSpPr>
          <p:spPr bwMode="auto">
            <a:xfrm>
              <a:off x="4470" y="1041"/>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06" name="Line 61"/>
            <p:cNvSpPr>
              <a:spLocks noChangeShapeType="1"/>
            </p:cNvSpPr>
            <p:nvPr/>
          </p:nvSpPr>
          <p:spPr bwMode="auto">
            <a:xfrm>
              <a:off x="4472" y="1381"/>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07" name="Text Box 62"/>
            <p:cNvSpPr txBox="1">
              <a:spLocks noChangeArrowheads="1"/>
            </p:cNvSpPr>
            <p:nvPr/>
          </p:nvSpPr>
          <p:spPr bwMode="auto">
            <a:xfrm>
              <a:off x="4628" y="950"/>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dirty="0">
                  <a:solidFill>
                    <a:schemeClr val="accent4"/>
                  </a:solidFill>
                  <a:latin typeface="Arial" pitchFamily="34" charset="0"/>
                </a:rPr>
                <a:t>Plan Development</a:t>
              </a:r>
            </a:p>
          </p:txBody>
        </p:sp>
        <p:sp>
          <p:nvSpPr>
            <p:cNvPr id="112708" name="Text Box 63"/>
            <p:cNvSpPr txBox="1">
              <a:spLocks noChangeArrowheads="1"/>
            </p:cNvSpPr>
            <p:nvPr/>
          </p:nvSpPr>
          <p:spPr bwMode="auto">
            <a:xfrm>
              <a:off x="4628" y="1125"/>
              <a:ext cx="80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dirty="0">
                  <a:solidFill>
                    <a:schemeClr val="accent4"/>
                  </a:solidFill>
                  <a:latin typeface="Arial" pitchFamily="34" charset="0"/>
                </a:rPr>
                <a:t>Plan Execution</a:t>
              </a:r>
            </a:p>
          </p:txBody>
        </p:sp>
        <p:sp>
          <p:nvSpPr>
            <p:cNvPr id="112709" name="Text Box 64"/>
            <p:cNvSpPr txBox="1">
              <a:spLocks noChangeArrowheads="1"/>
            </p:cNvSpPr>
            <p:nvPr/>
          </p:nvSpPr>
          <p:spPr bwMode="auto">
            <a:xfrm>
              <a:off x="4628" y="1307"/>
              <a:ext cx="8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solidFill>
                    <a:schemeClr val="accent4"/>
                  </a:solidFill>
                  <a:latin typeface="Arial" pitchFamily="34" charset="0"/>
                </a:rPr>
                <a:t>Change Control</a:t>
              </a:r>
            </a:p>
          </p:txBody>
        </p:sp>
      </p:grpSp>
      <p:sp>
        <p:nvSpPr>
          <p:cNvPr id="112692" name="Line 65"/>
          <p:cNvSpPr>
            <a:spLocks noChangeShapeType="1"/>
          </p:cNvSpPr>
          <p:nvPr/>
        </p:nvSpPr>
        <p:spPr bwMode="auto">
          <a:xfrm>
            <a:off x="7979494" y="1956346"/>
            <a:ext cx="0" cy="54768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93" name="Line 66"/>
          <p:cNvSpPr>
            <a:spLocks noChangeShapeType="1"/>
          </p:cNvSpPr>
          <p:nvPr/>
        </p:nvSpPr>
        <p:spPr bwMode="auto">
          <a:xfrm>
            <a:off x="8008069" y="3891507"/>
            <a:ext cx="0" cy="547688"/>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12694" name="Group 67"/>
          <p:cNvGrpSpPr>
            <a:grpSpLocks/>
          </p:cNvGrpSpPr>
          <p:nvPr/>
        </p:nvGrpSpPr>
        <p:grpSpPr bwMode="auto">
          <a:xfrm>
            <a:off x="7134944" y="4459833"/>
            <a:ext cx="2057400" cy="841375"/>
            <a:chOff x="4470" y="950"/>
            <a:chExt cx="1296" cy="530"/>
          </a:xfrm>
        </p:grpSpPr>
        <p:sp>
          <p:nvSpPr>
            <p:cNvPr id="112698" name="Line 68"/>
            <p:cNvSpPr>
              <a:spLocks noChangeShapeType="1"/>
            </p:cNvSpPr>
            <p:nvPr/>
          </p:nvSpPr>
          <p:spPr bwMode="auto">
            <a:xfrm>
              <a:off x="4470" y="1032"/>
              <a:ext cx="0" cy="35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699" name="Line 69"/>
            <p:cNvSpPr>
              <a:spLocks noChangeShapeType="1"/>
            </p:cNvSpPr>
            <p:nvPr/>
          </p:nvSpPr>
          <p:spPr bwMode="auto">
            <a:xfrm>
              <a:off x="4470" y="1041"/>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00" name="Line 70"/>
            <p:cNvSpPr>
              <a:spLocks noChangeShapeType="1"/>
            </p:cNvSpPr>
            <p:nvPr/>
          </p:nvSpPr>
          <p:spPr bwMode="auto">
            <a:xfrm>
              <a:off x="4472" y="1381"/>
              <a:ext cx="174"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accent4"/>
                </a:solidFill>
              </a:endParaRPr>
            </a:p>
          </p:txBody>
        </p:sp>
        <p:sp>
          <p:nvSpPr>
            <p:cNvPr id="112701" name="Text Box 71"/>
            <p:cNvSpPr txBox="1">
              <a:spLocks noChangeArrowheads="1"/>
            </p:cNvSpPr>
            <p:nvPr/>
          </p:nvSpPr>
          <p:spPr bwMode="auto">
            <a:xfrm>
              <a:off x="4628" y="950"/>
              <a:ext cx="113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b="1">
                  <a:solidFill>
                    <a:schemeClr val="accent4"/>
                  </a:solidFill>
                  <a:latin typeface="Arial" pitchFamily="34" charset="0"/>
                </a:rPr>
                <a:t>Organization Planning</a:t>
              </a:r>
            </a:p>
          </p:txBody>
        </p:sp>
        <p:sp>
          <p:nvSpPr>
            <p:cNvPr id="112702" name="Text Box 72"/>
            <p:cNvSpPr txBox="1">
              <a:spLocks noChangeArrowheads="1"/>
            </p:cNvSpPr>
            <p:nvPr/>
          </p:nvSpPr>
          <p:spPr bwMode="auto">
            <a:xfrm>
              <a:off x="4628" y="1125"/>
              <a:ext cx="8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b="1">
                  <a:solidFill>
                    <a:schemeClr val="accent4"/>
                  </a:solidFill>
                  <a:latin typeface="Arial" pitchFamily="34" charset="0"/>
                </a:rPr>
                <a:t>Staff Acquisition</a:t>
              </a:r>
            </a:p>
          </p:txBody>
        </p:sp>
        <p:sp>
          <p:nvSpPr>
            <p:cNvPr id="112703" name="Text Box 73"/>
            <p:cNvSpPr txBox="1">
              <a:spLocks noChangeArrowheads="1"/>
            </p:cNvSpPr>
            <p:nvPr/>
          </p:nvSpPr>
          <p:spPr bwMode="auto">
            <a:xfrm>
              <a:off x="4628" y="1307"/>
              <a:ext cx="9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r>
                <a:rPr lang="en-US" sz="1200" b="1">
                  <a:solidFill>
                    <a:schemeClr val="accent4"/>
                  </a:solidFill>
                  <a:latin typeface="Arial" pitchFamily="34" charset="0"/>
                </a:rPr>
                <a:t>Team Development</a:t>
              </a:r>
            </a:p>
          </p:txBody>
        </p:sp>
      </p:grpSp>
      <p:sp>
        <p:nvSpPr>
          <p:cNvPr id="77" name="Line 32">
            <a:extLst>
              <a:ext uri="{FF2B5EF4-FFF2-40B4-BE49-F238E27FC236}">
                <a16:creationId xmlns:a16="http://schemas.microsoft.com/office/drawing/2014/main" id="{CA8C1E1C-0A3C-1141-92E5-DE66FD493B9C}"/>
              </a:ext>
            </a:extLst>
          </p:cNvPr>
          <p:cNvSpPr>
            <a:spLocks noChangeShapeType="1"/>
          </p:cNvSpPr>
          <p:nvPr/>
        </p:nvSpPr>
        <p:spPr bwMode="auto">
          <a:xfrm flipH="1">
            <a:off x="2467694" y="1344365"/>
            <a:ext cx="0" cy="35306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91363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r>
              <a:rPr lang="en-US"/>
              <a:t>PMI PMBOK: Focus over Time</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45</a:t>
            </a:fld>
            <a:endParaRPr lang="fr-BE" dirty="0"/>
          </a:p>
        </p:txBody>
      </p:sp>
      <p:grpSp>
        <p:nvGrpSpPr>
          <p:cNvPr id="114690" name="Group 3"/>
          <p:cNvGrpSpPr>
            <a:grpSpLocks/>
          </p:cNvGrpSpPr>
          <p:nvPr/>
        </p:nvGrpSpPr>
        <p:grpSpPr bwMode="auto">
          <a:xfrm>
            <a:off x="1884363" y="1268414"/>
            <a:ext cx="8253412" cy="4757737"/>
            <a:chOff x="227" y="799"/>
            <a:chExt cx="5199" cy="2997"/>
          </a:xfrm>
        </p:grpSpPr>
        <p:grpSp>
          <p:nvGrpSpPr>
            <p:cNvPr id="114701" name="Group 4"/>
            <p:cNvGrpSpPr>
              <a:grpSpLocks/>
            </p:cNvGrpSpPr>
            <p:nvPr/>
          </p:nvGrpSpPr>
          <p:grpSpPr bwMode="auto">
            <a:xfrm>
              <a:off x="1059" y="1136"/>
              <a:ext cx="3894" cy="2410"/>
              <a:chOff x="1059" y="1016"/>
              <a:chExt cx="3894" cy="2410"/>
            </a:xfrm>
          </p:grpSpPr>
          <p:sp>
            <p:nvSpPr>
              <p:cNvPr id="114720" name="Freeform 5"/>
              <p:cNvSpPr>
                <a:spLocks/>
              </p:cNvSpPr>
              <p:nvPr/>
            </p:nvSpPr>
            <p:spPr bwMode="auto">
              <a:xfrm>
                <a:off x="1059" y="1209"/>
                <a:ext cx="3894" cy="2217"/>
              </a:xfrm>
              <a:custGeom>
                <a:avLst/>
                <a:gdLst>
                  <a:gd name="T0" fmla="*/ 0 w 2580"/>
                  <a:gd name="T1" fmla="*/ 13646163 h 840"/>
                  <a:gd name="T2" fmla="*/ 18410 w 2580"/>
                  <a:gd name="T3" fmla="*/ 12084891 h 840"/>
                  <a:gd name="T4" fmla="*/ 36812 w 2580"/>
                  <a:gd name="T5" fmla="*/ 10154557 h 840"/>
                  <a:gd name="T6" fmla="*/ 46938 w 2580"/>
                  <a:gd name="T7" fmla="*/ 8593340 h 840"/>
                  <a:gd name="T8" fmla="*/ 50335 w 2580"/>
                  <a:gd name="T9" fmla="*/ 7953897 h 840"/>
                  <a:gd name="T10" fmla="*/ 53241 w 2580"/>
                  <a:gd name="T11" fmla="*/ 7164251 h 840"/>
                  <a:gd name="T12" fmla="*/ 56119 w 2580"/>
                  <a:gd name="T13" fmla="*/ 5871796 h 840"/>
                  <a:gd name="T14" fmla="*/ 60959 w 2580"/>
                  <a:gd name="T15" fmla="*/ 3802144 h 840"/>
                  <a:gd name="T16" fmla="*/ 65298 w 2580"/>
                  <a:gd name="T17" fmla="*/ 2131112 h 840"/>
                  <a:gd name="T18" fmla="*/ 70204 w 2580"/>
                  <a:gd name="T19" fmla="*/ 1212388 h 840"/>
                  <a:gd name="T20" fmla="*/ 77414 w 2580"/>
                  <a:gd name="T21" fmla="*/ 571936 h 840"/>
                  <a:gd name="T22" fmla="*/ 88564 w 2580"/>
                  <a:gd name="T23" fmla="*/ 49054 h 840"/>
                  <a:gd name="T24" fmla="*/ 99202 w 2580"/>
                  <a:gd name="T25" fmla="*/ 310301 h 840"/>
                  <a:gd name="T26" fmla="*/ 110348 w 2580"/>
                  <a:gd name="T27" fmla="*/ 702079 h 840"/>
                  <a:gd name="T28" fmla="*/ 117074 w 2580"/>
                  <a:gd name="T29" fmla="*/ 1478156 h 840"/>
                  <a:gd name="T30" fmla="*/ 120966 w 2580"/>
                  <a:gd name="T31" fmla="*/ 2641476 h 840"/>
                  <a:gd name="T32" fmla="*/ 124889 w 2580"/>
                  <a:gd name="T33" fmla="*/ 5231233 h 840"/>
                  <a:gd name="T34" fmla="*/ 130174 w 2580"/>
                  <a:gd name="T35" fmla="*/ 7692644 h 840"/>
                  <a:gd name="T36" fmla="*/ 135021 w 2580"/>
                  <a:gd name="T37" fmla="*/ 8854970 h 840"/>
                  <a:gd name="T38" fmla="*/ 141322 w 2580"/>
                  <a:gd name="T39" fmla="*/ 10414152 h 840"/>
                  <a:gd name="T40" fmla="*/ 147566 w 2580"/>
                  <a:gd name="T41" fmla="*/ 11694179 h 840"/>
                  <a:gd name="T42" fmla="*/ 151958 w 2580"/>
                  <a:gd name="T43" fmla="*/ 12744319 h 840"/>
                  <a:gd name="T44" fmla="*/ 158264 w 2580"/>
                  <a:gd name="T45" fmla="*/ 13775609 h 8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80"/>
                  <a:gd name="T70" fmla="*/ 0 h 840"/>
                  <a:gd name="T71" fmla="*/ 2580 w 2580"/>
                  <a:gd name="T72" fmla="*/ 840 h 8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80" h="840">
                    <a:moveTo>
                      <a:pt x="0" y="832"/>
                    </a:moveTo>
                    <a:cubicBezTo>
                      <a:pt x="100" y="802"/>
                      <a:pt x="200" y="773"/>
                      <a:pt x="300" y="737"/>
                    </a:cubicBezTo>
                    <a:cubicBezTo>
                      <a:pt x="400" y="701"/>
                      <a:pt x="523" y="654"/>
                      <a:pt x="600" y="619"/>
                    </a:cubicBezTo>
                    <a:cubicBezTo>
                      <a:pt x="677" y="584"/>
                      <a:pt x="729" y="546"/>
                      <a:pt x="765" y="524"/>
                    </a:cubicBezTo>
                    <a:cubicBezTo>
                      <a:pt x="801" y="502"/>
                      <a:pt x="803" y="499"/>
                      <a:pt x="820" y="485"/>
                    </a:cubicBezTo>
                    <a:cubicBezTo>
                      <a:pt x="837" y="471"/>
                      <a:pt x="852" y="458"/>
                      <a:pt x="868" y="437"/>
                    </a:cubicBezTo>
                    <a:cubicBezTo>
                      <a:pt x="884" y="416"/>
                      <a:pt x="894" y="392"/>
                      <a:pt x="915" y="358"/>
                    </a:cubicBezTo>
                    <a:cubicBezTo>
                      <a:pt x="936" y="324"/>
                      <a:pt x="969" y="270"/>
                      <a:pt x="994" y="232"/>
                    </a:cubicBezTo>
                    <a:cubicBezTo>
                      <a:pt x="1019" y="194"/>
                      <a:pt x="1040" y="156"/>
                      <a:pt x="1065" y="130"/>
                    </a:cubicBezTo>
                    <a:cubicBezTo>
                      <a:pt x="1090" y="104"/>
                      <a:pt x="1111" y="90"/>
                      <a:pt x="1144" y="74"/>
                    </a:cubicBezTo>
                    <a:cubicBezTo>
                      <a:pt x="1177" y="58"/>
                      <a:pt x="1212" y="47"/>
                      <a:pt x="1262" y="35"/>
                    </a:cubicBezTo>
                    <a:cubicBezTo>
                      <a:pt x="1312" y="23"/>
                      <a:pt x="1385" y="6"/>
                      <a:pt x="1444" y="3"/>
                    </a:cubicBezTo>
                    <a:cubicBezTo>
                      <a:pt x="1503" y="0"/>
                      <a:pt x="1558" y="12"/>
                      <a:pt x="1617" y="19"/>
                    </a:cubicBezTo>
                    <a:cubicBezTo>
                      <a:pt x="1676" y="26"/>
                      <a:pt x="1750" y="31"/>
                      <a:pt x="1799" y="43"/>
                    </a:cubicBezTo>
                    <a:cubicBezTo>
                      <a:pt x="1848" y="55"/>
                      <a:pt x="1880" y="70"/>
                      <a:pt x="1909" y="90"/>
                    </a:cubicBezTo>
                    <a:cubicBezTo>
                      <a:pt x="1938" y="110"/>
                      <a:pt x="1951" y="123"/>
                      <a:pt x="1972" y="161"/>
                    </a:cubicBezTo>
                    <a:cubicBezTo>
                      <a:pt x="1993" y="199"/>
                      <a:pt x="2011" y="268"/>
                      <a:pt x="2036" y="319"/>
                    </a:cubicBezTo>
                    <a:cubicBezTo>
                      <a:pt x="2061" y="370"/>
                      <a:pt x="2095" y="432"/>
                      <a:pt x="2122" y="469"/>
                    </a:cubicBezTo>
                    <a:cubicBezTo>
                      <a:pt x="2149" y="506"/>
                      <a:pt x="2171" y="512"/>
                      <a:pt x="2201" y="540"/>
                    </a:cubicBezTo>
                    <a:cubicBezTo>
                      <a:pt x="2231" y="568"/>
                      <a:pt x="2270" y="606"/>
                      <a:pt x="2304" y="635"/>
                    </a:cubicBezTo>
                    <a:cubicBezTo>
                      <a:pt x="2338" y="664"/>
                      <a:pt x="2377" y="689"/>
                      <a:pt x="2406" y="713"/>
                    </a:cubicBezTo>
                    <a:cubicBezTo>
                      <a:pt x="2435" y="737"/>
                      <a:pt x="2448" y="756"/>
                      <a:pt x="2477" y="777"/>
                    </a:cubicBezTo>
                    <a:cubicBezTo>
                      <a:pt x="2506" y="798"/>
                      <a:pt x="2543" y="819"/>
                      <a:pt x="2580" y="840"/>
                    </a:cubicBezTo>
                  </a:path>
                </a:pathLst>
              </a:custGeom>
              <a:solidFill>
                <a:srgbClr val="33CC33"/>
              </a:solidFill>
              <a:ln w="38100">
                <a:solidFill>
                  <a:srgbClr val="33CC33"/>
                </a:solidFill>
                <a:round/>
                <a:headEnd/>
                <a:tailEnd/>
              </a:ln>
            </p:spPr>
            <p:txBody>
              <a:bodyPr wrap="none" anchor="ctr"/>
              <a:lstStyle/>
              <a:p>
                <a:endParaRPr lang="en-US"/>
              </a:p>
            </p:txBody>
          </p:sp>
          <p:sp>
            <p:nvSpPr>
              <p:cNvPr id="114721" name="Text Box 6"/>
              <p:cNvSpPr txBox="1">
                <a:spLocks noChangeArrowheads="1"/>
              </p:cNvSpPr>
              <p:nvPr/>
            </p:nvSpPr>
            <p:spPr bwMode="auto">
              <a:xfrm>
                <a:off x="2729" y="1016"/>
                <a:ext cx="6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Executing</a:t>
                </a:r>
              </a:p>
            </p:txBody>
          </p:sp>
        </p:grpSp>
        <p:sp>
          <p:nvSpPr>
            <p:cNvPr id="114702" name="Line 7"/>
            <p:cNvSpPr>
              <a:spLocks noChangeShapeType="1"/>
            </p:cNvSpPr>
            <p:nvPr/>
          </p:nvSpPr>
          <p:spPr bwMode="auto">
            <a:xfrm flipV="1">
              <a:off x="694" y="3546"/>
              <a:ext cx="4430" cy="3"/>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4703" name="Line 8"/>
            <p:cNvSpPr>
              <a:spLocks noChangeShapeType="1"/>
            </p:cNvSpPr>
            <p:nvPr/>
          </p:nvSpPr>
          <p:spPr bwMode="auto">
            <a:xfrm flipV="1">
              <a:off x="694" y="799"/>
              <a:ext cx="0" cy="2771"/>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14704" name="Group 9"/>
            <p:cNvGrpSpPr>
              <a:grpSpLocks/>
            </p:cNvGrpSpPr>
            <p:nvPr/>
          </p:nvGrpSpPr>
          <p:grpSpPr bwMode="auto">
            <a:xfrm>
              <a:off x="840" y="1968"/>
              <a:ext cx="3237" cy="1570"/>
              <a:chOff x="840" y="1856"/>
              <a:chExt cx="3237" cy="1570"/>
            </a:xfrm>
          </p:grpSpPr>
          <p:sp>
            <p:nvSpPr>
              <p:cNvPr id="114718" name="Freeform 10"/>
              <p:cNvSpPr>
                <a:spLocks/>
              </p:cNvSpPr>
              <p:nvPr/>
            </p:nvSpPr>
            <p:spPr bwMode="auto">
              <a:xfrm>
                <a:off x="840" y="2049"/>
                <a:ext cx="3237" cy="1377"/>
              </a:xfrm>
              <a:custGeom>
                <a:avLst/>
                <a:gdLst>
                  <a:gd name="T0" fmla="*/ 0 w 2099"/>
                  <a:gd name="T1" fmla="*/ 8387589 h 522"/>
                  <a:gd name="T2" fmla="*/ 4790 w 2099"/>
                  <a:gd name="T3" fmla="*/ 7491255 h 522"/>
                  <a:gd name="T4" fmla="*/ 7270 w 2099"/>
                  <a:gd name="T5" fmla="*/ 6835615 h 522"/>
                  <a:gd name="T6" fmla="*/ 12029 w 2099"/>
                  <a:gd name="T7" fmla="*/ 5547355 h 522"/>
                  <a:gd name="T8" fmla="*/ 14348 w 2099"/>
                  <a:gd name="T9" fmla="*/ 4911854 h 522"/>
                  <a:gd name="T10" fmla="*/ 18016 w 2099"/>
                  <a:gd name="T11" fmla="*/ 3753818 h 522"/>
                  <a:gd name="T12" fmla="*/ 22201 w 2099"/>
                  <a:gd name="T13" fmla="*/ 2968962 h 522"/>
                  <a:gd name="T14" fmla="*/ 27013 w 2099"/>
                  <a:gd name="T15" fmla="*/ 2201665 h 522"/>
                  <a:gd name="T16" fmla="*/ 29460 w 2099"/>
                  <a:gd name="T17" fmla="*/ 1563475 h 522"/>
                  <a:gd name="T18" fmla="*/ 34238 w 2099"/>
                  <a:gd name="T19" fmla="*/ 785858 h 522"/>
                  <a:gd name="T20" fmla="*/ 39028 w 2099"/>
                  <a:gd name="T21" fmla="*/ 278966 h 522"/>
                  <a:gd name="T22" fmla="*/ 46788 w 2099"/>
                  <a:gd name="T23" fmla="*/ 18502 h 522"/>
                  <a:gd name="T24" fmla="*/ 53416 w 2099"/>
                  <a:gd name="T25" fmla="*/ 408098 h 522"/>
                  <a:gd name="T26" fmla="*/ 57584 w 2099"/>
                  <a:gd name="T27" fmla="*/ 914468 h 522"/>
                  <a:gd name="T28" fmla="*/ 60613 w 2099"/>
                  <a:gd name="T29" fmla="*/ 1812485 h 522"/>
                  <a:gd name="T30" fmla="*/ 65431 w 2099"/>
                  <a:gd name="T31" fmla="*/ 2462121 h 522"/>
                  <a:gd name="T32" fmla="*/ 69001 w 2099"/>
                  <a:gd name="T33" fmla="*/ 2839822 h 522"/>
                  <a:gd name="T34" fmla="*/ 72047 w 2099"/>
                  <a:gd name="T35" fmla="*/ 3624678 h 522"/>
                  <a:gd name="T36" fmla="*/ 75646 w 2099"/>
                  <a:gd name="T37" fmla="*/ 4263229 h 522"/>
                  <a:gd name="T38" fmla="*/ 81653 w 2099"/>
                  <a:gd name="T39" fmla="*/ 5158142 h 522"/>
                  <a:gd name="T40" fmla="*/ 86443 w 2099"/>
                  <a:gd name="T41" fmla="*/ 5547355 h 522"/>
                  <a:gd name="T42" fmla="*/ 91211 w 2099"/>
                  <a:gd name="T43" fmla="*/ 5679173 h 522"/>
                  <a:gd name="T44" fmla="*/ 97257 w 2099"/>
                  <a:gd name="T45" fmla="*/ 5936972 h 522"/>
                  <a:gd name="T46" fmla="*/ 106284 w 2099"/>
                  <a:gd name="T47" fmla="*/ 6446146 h 522"/>
                  <a:gd name="T48" fmla="*/ 112223 w 2099"/>
                  <a:gd name="T49" fmla="*/ 6705803 h 522"/>
                  <a:gd name="T50" fmla="*/ 119447 w 2099"/>
                  <a:gd name="T51" fmla="*/ 7095014 h 522"/>
                  <a:gd name="T52" fmla="*/ 135675 w 2099"/>
                  <a:gd name="T53" fmla="*/ 7601913 h 522"/>
                  <a:gd name="T54" fmla="*/ 142868 w 2099"/>
                  <a:gd name="T55" fmla="*/ 7861952 h 522"/>
                  <a:gd name="T56" fmla="*/ 151251 w 2099"/>
                  <a:gd name="T57" fmla="*/ 8387589 h 522"/>
                  <a:gd name="T58" fmla="*/ 159700 w 2099"/>
                  <a:gd name="T59" fmla="*/ 8516373 h 5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99"/>
                  <a:gd name="T91" fmla="*/ 0 h 522"/>
                  <a:gd name="T92" fmla="*/ 2099 w 2099"/>
                  <a:gd name="T93" fmla="*/ 522 h 5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99" h="522">
                    <a:moveTo>
                      <a:pt x="0" y="514"/>
                    </a:moveTo>
                    <a:cubicBezTo>
                      <a:pt x="23" y="494"/>
                      <a:pt x="47" y="475"/>
                      <a:pt x="63" y="459"/>
                    </a:cubicBezTo>
                    <a:cubicBezTo>
                      <a:pt x="79" y="443"/>
                      <a:pt x="79" y="439"/>
                      <a:pt x="95" y="419"/>
                    </a:cubicBezTo>
                    <a:cubicBezTo>
                      <a:pt x="111" y="399"/>
                      <a:pt x="142" y="360"/>
                      <a:pt x="158" y="340"/>
                    </a:cubicBezTo>
                    <a:cubicBezTo>
                      <a:pt x="174" y="320"/>
                      <a:pt x="176" y="319"/>
                      <a:pt x="189" y="301"/>
                    </a:cubicBezTo>
                    <a:cubicBezTo>
                      <a:pt x="202" y="283"/>
                      <a:pt x="220" y="250"/>
                      <a:pt x="237" y="230"/>
                    </a:cubicBezTo>
                    <a:cubicBezTo>
                      <a:pt x="254" y="210"/>
                      <a:pt x="272" y="198"/>
                      <a:pt x="292" y="182"/>
                    </a:cubicBezTo>
                    <a:cubicBezTo>
                      <a:pt x="312" y="166"/>
                      <a:pt x="339" y="149"/>
                      <a:pt x="355" y="135"/>
                    </a:cubicBezTo>
                    <a:cubicBezTo>
                      <a:pt x="371" y="121"/>
                      <a:pt x="371" y="110"/>
                      <a:pt x="387" y="96"/>
                    </a:cubicBezTo>
                    <a:cubicBezTo>
                      <a:pt x="403" y="82"/>
                      <a:pt x="429" y="61"/>
                      <a:pt x="450" y="48"/>
                    </a:cubicBezTo>
                    <a:cubicBezTo>
                      <a:pt x="471" y="35"/>
                      <a:pt x="486" y="25"/>
                      <a:pt x="513" y="17"/>
                    </a:cubicBezTo>
                    <a:cubicBezTo>
                      <a:pt x="540" y="9"/>
                      <a:pt x="584" y="0"/>
                      <a:pt x="615" y="1"/>
                    </a:cubicBezTo>
                    <a:cubicBezTo>
                      <a:pt x="646" y="2"/>
                      <a:pt x="678" y="16"/>
                      <a:pt x="702" y="25"/>
                    </a:cubicBezTo>
                    <a:cubicBezTo>
                      <a:pt x="726" y="34"/>
                      <a:pt x="741" y="42"/>
                      <a:pt x="757" y="56"/>
                    </a:cubicBezTo>
                    <a:cubicBezTo>
                      <a:pt x="773" y="70"/>
                      <a:pt x="780" y="95"/>
                      <a:pt x="797" y="111"/>
                    </a:cubicBezTo>
                    <a:cubicBezTo>
                      <a:pt x="814" y="127"/>
                      <a:pt x="842" y="141"/>
                      <a:pt x="860" y="151"/>
                    </a:cubicBezTo>
                    <a:cubicBezTo>
                      <a:pt x="878" y="161"/>
                      <a:pt x="893" y="162"/>
                      <a:pt x="907" y="174"/>
                    </a:cubicBezTo>
                    <a:cubicBezTo>
                      <a:pt x="921" y="186"/>
                      <a:pt x="933" y="208"/>
                      <a:pt x="947" y="222"/>
                    </a:cubicBezTo>
                    <a:cubicBezTo>
                      <a:pt x="961" y="236"/>
                      <a:pt x="973" y="245"/>
                      <a:pt x="994" y="261"/>
                    </a:cubicBezTo>
                    <a:cubicBezTo>
                      <a:pt x="1015" y="277"/>
                      <a:pt x="1049" y="303"/>
                      <a:pt x="1073" y="316"/>
                    </a:cubicBezTo>
                    <a:cubicBezTo>
                      <a:pt x="1097" y="329"/>
                      <a:pt x="1115" y="335"/>
                      <a:pt x="1136" y="340"/>
                    </a:cubicBezTo>
                    <a:cubicBezTo>
                      <a:pt x="1157" y="345"/>
                      <a:pt x="1175" y="344"/>
                      <a:pt x="1199" y="348"/>
                    </a:cubicBezTo>
                    <a:cubicBezTo>
                      <a:pt x="1223" y="352"/>
                      <a:pt x="1245" y="356"/>
                      <a:pt x="1278" y="364"/>
                    </a:cubicBezTo>
                    <a:cubicBezTo>
                      <a:pt x="1311" y="372"/>
                      <a:pt x="1364" y="387"/>
                      <a:pt x="1397" y="395"/>
                    </a:cubicBezTo>
                    <a:cubicBezTo>
                      <a:pt x="1430" y="403"/>
                      <a:pt x="1446" y="404"/>
                      <a:pt x="1475" y="411"/>
                    </a:cubicBezTo>
                    <a:cubicBezTo>
                      <a:pt x="1504" y="418"/>
                      <a:pt x="1519" y="426"/>
                      <a:pt x="1570" y="435"/>
                    </a:cubicBezTo>
                    <a:cubicBezTo>
                      <a:pt x="1621" y="444"/>
                      <a:pt x="1732" y="458"/>
                      <a:pt x="1783" y="466"/>
                    </a:cubicBezTo>
                    <a:cubicBezTo>
                      <a:pt x="1834" y="474"/>
                      <a:pt x="1844" y="474"/>
                      <a:pt x="1878" y="482"/>
                    </a:cubicBezTo>
                    <a:cubicBezTo>
                      <a:pt x="1912" y="490"/>
                      <a:pt x="1951" y="507"/>
                      <a:pt x="1988" y="514"/>
                    </a:cubicBezTo>
                    <a:cubicBezTo>
                      <a:pt x="2025" y="521"/>
                      <a:pt x="2082" y="521"/>
                      <a:pt x="2099" y="522"/>
                    </a:cubicBezTo>
                  </a:path>
                </a:pathLst>
              </a:custGeom>
              <a:solidFill>
                <a:srgbClr val="FFCC00"/>
              </a:solidFill>
              <a:ln w="38100">
                <a:solidFill>
                  <a:srgbClr val="FFCC00"/>
                </a:solidFill>
                <a:round/>
                <a:headEnd/>
                <a:tailEnd/>
              </a:ln>
            </p:spPr>
            <p:txBody>
              <a:bodyPr wrap="none" anchor="ctr"/>
              <a:lstStyle/>
              <a:p>
                <a:endParaRPr lang="en-US"/>
              </a:p>
            </p:txBody>
          </p:sp>
          <p:sp>
            <p:nvSpPr>
              <p:cNvPr id="114719" name="Text Box 11"/>
              <p:cNvSpPr txBox="1">
                <a:spLocks noChangeArrowheads="1"/>
              </p:cNvSpPr>
              <p:nvPr/>
            </p:nvSpPr>
            <p:spPr bwMode="auto">
              <a:xfrm>
                <a:off x="1184" y="1856"/>
                <a:ext cx="5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Planning</a:t>
                </a:r>
              </a:p>
            </p:txBody>
          </p:sp>
        </p:grpSp>
        <p:grpSp>
          <p:nvGrpSpPr>
            <p:cNvPr id="114705" name="Group 12"/>
            <p:cNvGrpSpPr>
              <a:grpSpLocks/>
            </p:cNvGrpSpPr>
            <p:nvPr/>
          </p:nvGrpSpPr>
          <p:grpSpPr bwMode="auto">
            <a:xfrm>
              <a:off x="853" y="2932"/>
              <a:ext cx="4087" cy="607"/>
              <a:chOff x="853" y="2804"/>
              <a:chExt cx="4087" cy="607"/>
            </a:xfrm>
          </p:grpSpPr>
          <p:sp>
            <p:nvSpPr>
              <p:cNvPr id="114716" name="Freeform 13"/>
              <p:cNvSpPr>
                <a:spLocks/>
              </p:cNvSpPr>
              <p:nvPr/>
            </p:nvSpPr>
            <p:spPr bwMode="auto">
              <a:xfrm>
                <a:off x="853" y="2804"/>
                <a:ext cx="4087" cy="607"/>
              </a:xfrm>
              <a:custGeom>
                <a:avLst/>
                <a:gdLst>
                  <a:gd name="T0" fmla="*/ 0 w 2737"/>
                  <a:gd name="T1" fmla="*/ 3770006 h 230"/>
                  <a:gd name="T2" fmla="*/ 19555 w 2737"/>
                  <a:gd name="T3" fmla="*/ 2477961 h 230"/>
                  <a:gd name="T4" fmla="*/ 33443 w 2737"/>
                  <a:gd name="T5" fmla="*/ 1819134 h 230"/>
                  <a:gd name="T6" fmla="*/ 57788 w 2737"/>
                  <a:gd name="T7" fmla="*/ 658835 h 230"/>
                  <a:gd name="T8" fmla="*/ 69536 w 2737"/>
                  <a:gd name="T9" fmla="*/ 148008 h 230"/>
                  <a:gd name="T10" fmla="*/ 77831 w 2737"/>
                  <a:gd name="T11" fmla="*/ 18582 h 230"/>
                  <a:gd name="T12" fmla="*/ 83450 w 2737"/>
                  <a:gd name="T13" fmla="*/ 280099 h 230"/>
                  <a:gd name="T14" fmla="*/ 88696 w 2737"/>
                  <a:gd name="T15" fmla="*/ 280099 h 230"/>
                  <a:gd name="T16" fmla="*/ 95236 w 2737"/>
                  <a:gd name="T17" fmla="*/ 280099 h 230"/>
                  <a:gd name="T18" fmla="*/ 99541 w 2737"/>
                  <a:gd name="T19" fmla="*/ 522751 h 230"/>
                  <a:gd name="T20" fmla="*/ 103047 w 2737"/>
                  <a:gd name="T21" fmla="*/ 522751 h 230"/>
                  <a:gd name="T22" fmla="*/ 111294 w 2737"/>
                  <a:gd name="T23" fmla="*/ 920405 h 230"/>
                  <a:gd name="T24" fmla="*/ 120881 w 2737"/>
                  <a:gd name="T25" fmla="*/ 1557982 h 230"/>
                  <a:gd name="T26" fmla="*/ 131728 w 2737"/>
                  <a:gd name="T27" fmla="*/ 2212462 h 230"/>
                  <a:gd name="T28" fmla="*/ 141334 w 2737"/>
                  <a:gd name="T29" fmla="*/ 2981748 h 230"/>
                  <a:gd name="T30" fmla="*/ 150859 w 2737"/>
                  <a:gd name="T31" fmla="*/ 3770006 h 2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37"/>
                  <a:gd name="T49" fmla="*/ 0 h 230"/>
                  <a:gd name="T50" fmla="*/ 2737 w 2737"/>
                  <a:gd name="T51" fmla="*/ 230 h 2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37" h="230">
                    <a:moveTo>
                      <a:pt x="0" y="230"/>
                    </a:moveTo>
                    <a:cubicBezTo>
                      <a:pt x="127" y="200"/>
                      <a:pt x="254" y="171"/>
                      <a:pt x="355" y="151"/>
                    </a:cubicBezTo>
                    <a:cubicBezTo>
                      <a:pt x="456" y="131"/>
                      <a:pt x="491" y="129"/>
                      <a:pt x="607" y="111"/>
                    </a:cubicBezTo>
                    <a:cubicBezTo>
                      <a:pt x="723" y="93"/>
                      <a:pt x="940" y="57"/>
                      <a:pt x="1049" y="40"/>
                    </a:cubicBezTo>
                    <a:cubicBezTo>
                      <a:pt x="1158" y="23"/>
                      <a:pt x="1202" y="15"/>
                      <a:pt x="1262" y="9"/>
                    </a:cubicBezTo>
                    <a:cubicBezTo>
                      <a:pt x="1322" y="3"/>
                      <a:pt x="1370" y="0"/>
                      <a:pt x="1412" y="1"/>
                    </a:cubicBezTo>
                    <a:cubicBezTo>
                      <a:pt x="1454" y="2"/>
                      <a:pt x="1481" y="14"/>
                      <a:pt x="1514" y="17"/>
                    </a:cubicBezTo>
                    <a:cubicBezTo>
                      <a:pt x="1547" y="20"/>
                      <a:pt x="1573" y="17"/>
                      <a:pt x="1609" y="17"/>
                    </a:cubicBezTo>
                    <a:cubicBezTo>
                      <a:pt x="1645" y="17"/>
                      <a:pt x="1695" y="15"/>
                      <a:pt x="1728" y="17"/>
                    </a:cubicBezTo>
                    <a:cubicBezTo>
                      <a:pt x="1761" y="19"/>
                      <a:pt x="1782" y="29"/>
                      <a:pt x="1806" y="32"/>
                    </a:cubicBezTo>
                    <a:cubicBezTo>
                      <a:pt x="1830" y="35"/>
                      <a:pt x="1835" y="28"/>
                      <a:pt x="1870" y="32"/>
                    </a:cubicBezTo>
                    <a:cubicBezTo>
                      <a:pt x="1905" y="36"/>
                      <a:pt x="1965" y="46"/>
                      <a:pt x="2019" y="56"/>
                    </a:cubicBezTo>
                    <a:cubicBezTo>
                      <a:pt x="2073" y="66"/>
                      <a:pt x="2131" y="82"/>
                      <a:pt x="2193" y="95"/>
                    </a:cubicBezTo>
                    <a:cubicBezTo>
                      <a:pt x="2255" y="108"/>
                      <a:pt x="2328" y="121"/>
                      <a:pt x="2390" y="135"/>
                    </a:cubicBezTo>
                    <a:cubicBezTo>
                      <a:pt x="2452" y="149"/>
                      <a:pt x="2506" y="166"/>
                      <a:pt x="2564" y="182"/>
                    </a:cubicBezTo>
                    <a:cubicBezTo>
                      <a:pt x="2622" y="198"/>
                      <a:pt x="2679" y="214"/>
                      <a:pt x="2737" y="230"/>
                    </a:cubicBezTo>
                  </a:path>
                </a:pathLst>
              </a:custGeom>
              <a:solidFill>
                <a:srgbClr val="0066CC"/>
              </a:solidFill>
              <a:ln w="38100">
                <a:solidFill>
                  <a:srgbClr val="0066CC"/>
                </a:solidFill>
                <a:round/>
                <a:headEnd/>
                <a:tailEnd/>
              </a:ln>
            </p:spPr>
            <p:txBody>
              <a:bodyPr wrap="none" anchor="ctr"/>
              <a:lstStyle/>
              <a:p>
                <a:endParaRPr lang="en-US"/>
              </a:p>
            </p:txBody>
          </p:sp>
          <p:sp>
            <p:nvSpPr>
              <p:cNvPr id="114717" name="AutoShape 14"/>
              <p:cNvSpPr>
                <a:spLocks noChangeArrowheads="1"/>
              </p:cNvSpPr>
              <p:nvPr/>
            </p:nvSpPr>
            <p:spPr bwMode="auto">
              <a:xfrm>
                <a:off x="2769" y="2894"/>
                <a:ext cx="731" cy="215"/>
              </a:xfrm>
              <a:prstGeom prst="roundRect">
                <a:avLst>
                  <a:gd name="adj" fmla="val 16667"/>
                </a:avLst>
              </a:prstGeom>
              <a:solidFill>
                <a:srgbClr val="0066CC"/>
              </a:solidFill>
              <a:ln>
                <a:noFill/>
              </a:ln>
              <a:extLst>
                <a:ext uri="{91240B29-F687-4F45-9708-019B960494DF}">
                  <a14:hiddenLine xmlns:a14="http://schemas.microsoft.com/office/drawing/2010/main" w="38100">
                    <a:solidFill>
                      <a:srgbClr val="000000"/>
                    </a:solidFill>
                    <a:round/>
                    <a:headEnd/>
                    <a:tailEnd/>
                  </a14:hiddenLine>
                </a:ext>
              </a:extLst>
            </p:spPr>
            <p:txBody>
              <a:bodyPr wrap="none">
                <a:spAutoFit/>
              </a:bodyPr>
              <a:lstStyle/>
              <a:p>
                <a:pPr algn="ctr"/>
                <a:r>
                  <a:rPr lang="en-US" sz="1400" b="1">
                    <a:latin typeface="Arial" pitchFamily="34" charset="0"/>
                  </a:rPr>
                  <a:t>Controlling</a:t>
                </a:r>
              </a:p>
            </p:txBody>
          </p:sp>
        </p:grpSp>
        <p:grpSp>
          <p:nvGrpSpPr>
            <p:cNvPr id="114706" name="Group 15"/>
            <p:cNvGrpSpPr>
              <a:grpSpLocks/>
            </p:cNvGrpSpPr>
            <p:nvPr/>
          </p:nvGrpSpPr>
          <p:grpSpPr bwMode="auto">
            <a:xfrm>
              <a:off x="3902" y="2639"/>
              <a:ext cx="1191" cy="910"/>
              <a:chOff x="3902" y="2519"/>
              <a:chExt cx="1191" cy="910"/>
            </a:xfrm>
          </p:grpSpPr>
          <p:sp>
            <p:nvSpPr>
              <p:cNvPr id="114714" name="Freeform 16"/>
              <p:cNvSpPr>
                <a:spLocks/>
              </p:cNvSpPr>
              <p:nvPr/>
            </p:nvSpPr>
            <p:spPr bwMode="auto">
              <a:xfrm>
                <a:off x="3902" y="2616"/>
                <a:ext cx="1033" cy="813"/>
              </a:xfrm>
              <a:custGeom>
                <a:avLst/>
                <a:gdLst>
                  <a:gd name="T0" fmla="*/ 0 w 623"/>
                  <a:gd name="T1" fmla="*/ 5057837 h 308"/>
                  <a:gd name="T2" fmla="*/ 13653 w 623"/>
                  <a:gd name="T3" fmla="*/ 4267733 h 308"/>
                  <a:gd name="T4" fmla="*/ 24819 w 623"/>
                  <a:gd name="T5" fmla="*/ 3495504 h 308"/>
                  <a:gd name="T6" fmla="*/ 38433 w 623"/>
                  <a:gd name="T7" fmla="*/ 2071445 h 308"/>
                  <a:gd name="T8" fmla="*/ 50849 w 623"/>
                  <a:gd name="T9" fmla="*/ 902771 h 308"/>
                  <a:gd name="T10" fmla="*/ 57024 w 623"/>
                  <a:gd name="T11" fmla="*/ 129568 h 308"/>
                  <a:gd name="T12" fmla="*/ 64447 w 623"/>
                  <a:gd name="T13" fmla="*/ 129568 h 308"/>
                  <a:gd name="T14" fmla="*/ 71944 w 623"/>
                  <a:gd name="T15" fmla="*/ 902771 h 308"/>
                  <a:gd name="T16" fmla="*/ 78059 w 623"/>
                  <a:gd name="T17" fmla="*/ 2332867 h 308"/>
                  <a:gd name="T18" fmla="*/ 83088 w 623"/>
                  <a:gd name="T19" fmla="*/ 3235782 h 308"/>
                  <a:gd name="T20" fmla="*/ 90461 w 623"/>
                  <a:gd name="T21" fmla="*/ 4267733 h 308"/>
                  <a:gd name="T22" fmla="*/ 97856 w 623"/>
                  <a:gd name="T23" fmla="*/ 4927683 h 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3"/>
                  <a:gd name="T37" fmla="*/ 0 h 308"/>
                  <a:gd name="T38" fmla="*/ 623 w 623"/>
                  <a:gd name="T39" fmla="*/ 308 h 3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3" h="308">
                    <a:moveTo>
                      <a:pt x="0" y="308"/>
                    </a:moveTo>
                    <a:cubicBezTo>
                      <a:pt x="30" y="292"/>
                      <a:pt x="61" y="276"/>
                      <a:pt x="87" y="260"/>
                    </a:cubicBezTo>
                    <a:cubicBezTo>
                      <a:pt x="113" y="244"/>
                      <a:pt x="132" y="235"/>
                      <a:pt x="158" y="213"/>
                    </a:cubicBezTo>
                    <a:cubicBezTo>
                      <a:pt x="184" y="191"/>
                      <a:pt x="217" y="152"/>
                      <a:pt x="245" y="126"/>
                    </a:cubicBezTo>
                    <a:cubicBezTo>
                      <a:pt x="273" y="100"/>
                      <a:pt x="304" y="75"/>
                      <a:pt x="324" y="55"/>
                    </a:cubicBezTo>
                    <a:cubicBezTo>
                      <a:pt x="344" y="35"/>
                      <a:pt x="349" y="16"/>
                      <a:pt x="363" y="8"/>
                    </a:cubicBezTo>
                    <a:cubicBezTo>
                      <a:pt x="377" y="0"/>
                      <a:pt x="394" y="0"/>
                      <a:pt x="410" y="8"/>
                    </a:cubicBezTo>
                    <a:cubicBezTo>
                      <a:pt x="426" y="16"/>
                      <a:pt x="444" y="33"/>
                      <a:pt x="458" y="55"/>
                    </a:cubicBezTo>
                    <a:cubicBezTo>
                      <a:pt x="472" y="77"/>
                      <a:pt x="485" y="118"/>
                      <a:pt x="497" y="142"/>
                    </a:cubicBezTo>
                    <a:cubicBezTo>
                      <a:pt x="509" y="166"/>
                      <a:pt x="516" y="177"/>
                      <a:pt x="529" y="197"/>
                    </a:cubicBezTo>
                    <a:cubicBezTo>
                      <a:pt x="542" y="217"/>
                      <a:pt x="560" y="243"/>
                      <a:pt x="576" y="260"/>
                    </a:cubicBezTo>
                    <a:cubicBezTo>
                      <a:pt x="592" y="277"/>
                      <a:pt x="613" y="293"/>
                      <a:pt x="623" y="300"/>
                    </a:cubicBezTo>
                  </a:path>
                </a:pathLst>
              </a:custGeom>
              <a:solidFill>
                <a:srgbClr val="CC0099"/>
              </a:solidFill>
              <a:ln w="38100">
                <a:solidFill>
                  <a:srgbClr val="CC0099"/>
                </a:solidFill>
                <a:round/>
                <a:headEnd/>
                <a:tailEnd/>
              </a:ln>
            </p:spPr>
            <p:txBody>
              <a:bodyPr wrap="none" anchor="ctr"/>
              <a:lstStyle/>
              <a:p>
                <a:endParaRPr lang="en-US"/>
              </a:p>
            </p:txBody>
          </p:sp>
          <p:sp>
            <p:nvSpPr>
              <p:cNvPr id="114715" name="Text Box 17"/>
              <p:cNvSpPr txBox="1">
                <a:spLocks noChangeArrowheads="1"/>
              </p:cNvSpPr>
              <p:nvPr/>
            </p:nvSpPr>
            <p:spPr bwMode="auto">
              <a:xfrm>
                <a:off x="4568" y="2519"/>
                <a:ext cx="5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Closing</a:t>
                </a:r>
              </a:p>
            </p:txBody>
          </p:sp>
        </p:grpSp>
        <p:sp>
          <p:nvSpPr>
            <p:cNvPr id="114707" name="Text Box 18"/>
            <p:cNvSpPr txBox="1">
              <a:spLocks noChangeArrowheads="1"/>
            </p:cNvSpPr>
            <p:nvPr/>
          </p:nvSpPr>
          <p:spPr bwMode="auto">
            <a:xfrm>
              <a:off x="2617" y="3623"/>
              <a:ext cx="3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latin typeface="Arial" pitchFamily="34" charset="0"/>
                </a:rPr>
                <a:t>Time</a:t>
              </a:r>
            </a:p>
          </p:txBody>
        </p:sp>
        <p:sp>
          <p:nvSpPr>
            <p:cNvPr id="114708" name="Text Box 19"/>
            <p:cNvSpPr txBox="1">
              <a:spLocks noChangeArrowheads="1"/>
            </p:cNvSpPr>
            <p:nvPr/>
          </p:nvSpPr>
          <p:spPr bwMode="auto">
            <a:xfrm>
              <a:off x="227" y="1967"/>
              <a:ext cx="46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latin typeface="Arial" pitchFamily="34" charset="0"/>
                </a:rPr>
                <a:t>Level</a:t>
              </a:r>
            </a:p>
            <a:p>
              <a:pPr algn="ctr" eaLnBrk="1" hangingPunct="1"/>
              <a:r>
                <a:rPr lang="en-US" sz="1200" b="1">
                  <a:latin typeface="Arial" pitchFamily="34" charset="0"/>
                </a:rPr>
                <a:t>of</a:t>
              </a:r>
            </a:p>
            <a:p>
              <a:pPr algn="ctr" eaLnBrk="1" hangingPunct="1"/>
              <a:r>
                <a:rPr lang="en-US" sz="1200" b="1">
                  <a:latin typeface="Arial" pitchFamily="34" charset="0"/>
                </a:rPr>
                <a:t>Activity</a:t>
              </a:r>
            </a:p>
          </p:txBody>
        </p:sp>
        <p:sp>
          <p:nvSpPr>
            <p:cNvPr id="114709" name="Text Box 20"/>
            <p:cNvSpPr txBox="1">
              <a:spLocks noChangeArrowheads="1"/>
            </p:cNvSpPr>
            <p:nvPr/>
          </p:nvSpPr>
          <p:spPr bwMode="auto">
            <a:xfrm>
              <a:off x="345" y="3623"/>
              <a:ext cx="6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latin typeface="Arial" pitchFamily="34" charset="0"/>
                </a:rPr>
                <a:t>Phase Start</a:t>
              </a:r>
            </a:p>
          </p:txBody>
        </p:sp>
        <p:sp>
          <p:nvSpPr>
            <p:cNvPr id="114710" name="Text Box 21"/>
            <p:cNvSpPr txBox="1">
              <a:spLocks noChangeArrowheads="1"/>
            </p:cNvSpPr>
            <p:nvPr/>
          </p:nvSpPr>
          <p:spPr bwMode="auto">
            <a:xfrm>
              <a:off x="4819" y="3623"/>
              <a:ext cx="6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200" b="1">
                  <a:latin typeface="Arial" pitchFamily="34" charset="0"/>
                </a:rPr>
                <a:t>Phase End</a:t>
              </a:r>
            </a:p>
          </p:txBody>
        </p:sp>
        <p:grpSp>
          <p:nvGrpSpPr>
            <p:cNvPr id="114711" name="Group 22"/>
            <p:cNvGrpSpPr>
              <a:grpSpLocks/>
            </p:cNvGrpSpPr>
            <p:nvPr/>
          </p:nvGrpSpPr>
          <p:grpSpPr bwMode="auto">
            <a:xfrm>
              <a:off x="654" y="2656"/>
              <a:ext cx="1281" cy="882"/>
              <a:chOff x="654" y="2536"/>
              <a:chExt cx="1281" cy="882"/>
            </a:xfrm>
          </p:grpSpPr>
          <p:sp>
            <p:nvSpPr>
              <p:cNvPr id="114712" name="Text Box 23"/>
              <p:cNvSpPr txBox="1">
                <a:spLocks noChangeArrowheads="1"/>
              </p:cNvSpPr>
              <p:nvPr/>
            </p:nvSpPr>
            <p:spPr bwMode="auto">
              <a:xfrm>
                <a:off x="654" y="2536"/>
                <a:ext cx="5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400" b="1">
                    <a:latin typeface="Arial" pitchFamily="34" charset="0"/>
                  </a:rPr>
                  <a:t>Initiating</a:t>
                </a:r>
              </a:p>
            </p:txBody>
          </p:sp>
          <p:sp>
            <p:nvSpPr>
              <p:cNvPr id="114713" name="Freeform 24"/>
              <p:cNvSpPr>
                <a:spLocks/>
              </p:cNvSpPr>
              <p:nvPr/>
            </p:nvSpPr>
            <p:spPr bwMode="auto">
              <a:xfrm>
                <a:off x="694" y="2658"/>
                <a:ext cx="1241" cy="760"/>
              </a:xfrm>
              <a:custGeom>
                <a:avLst/>
                <a:gdLst>
                  <a:gd name="T0" fmla="*/ 0 w 805"/>
                  <a:gd name="T1" fmla="*/ 4717602 h 288"/>
                  <a:gd name="T2" fmla="*/ 4243 w 805"/>
                  <a:gd name="T3" fmla="*/ 3816691 h 288"/>
                  <a:gd name="T4" fmla="*/ 8422 w 805"/>
                  <a:gd name="T5" fmla="*/ 2518170 h 288"/>
                  <a:gd name="T6" fmla="*/ 11352 w 805"/>
                  <a:gd name="T7" fmla="*/ 1605774 h 288"/>
                  <a:gd name="T8" fmla="*/ 15015 w 805"/>
                  <a:gd name="T9" fmla="*/ 968462 h 288"/>
                  <a:gd name="T10" fmla="*/ 19179 w 805"/>
                  <a:gd name="T11" fmla="*/ 571401 h 288"/>
                  <a:gd name="T12" fmla="*/ 22726 w 805"/>
                  <a:gd name="T13" fmla="*/ 309922 h 288"/>
                  <a:gd name="T14" fmla="*/ 26895 w 805"/>
                  <a:gd name="T15" fmla="*/ 197861 h 288"/>
                  <a:gd name="T16" fmla="*/ 31171 w 805"/>
                  <a:gd name="T17" fmla="*/ 197861 h 288"/>
                  <a:gd name="T18" fmla="*/ 39504 w 805"/>
                  <a:gd name="T19" fmla="*/ 1358891 h 288"/>
                  <a:gd name="T20" fmla="*/ 43665 w 805"/>
                  <a:gd name="T21" fmla="*/ 1737814 h 288"/>
                  <a:gd name="T22" fmla="*/ 48421 w 805"/>
                  <a:gd name="T23" fmla="*/ 2638720 h 288"/>
                  <a:gd name="T24" fmla="*/ 51493 w 805"/>
                  <a:gd name="T25" fmla="*/ 3158151 h 288"/>
                  <a:gd name="T26" fmla="*/ 56847 w 805"/>
                  <a:gd name="T27" fmla="*/ 3927358 h 288"/>
                  <a:gd name="T28" fmla="*/ 61023 w 805"/>
                  <a:gd name="T29" fmla="*/ 4717602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5"/>
                  <a:gd name="T46" fmla="*/ 0 h 288"/>
                  <a:gd name="T47" fmla="*/ 805 w 805"/>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5" h="288">
                    <a:moveTo>
                      <a:pt x="0" y="288"/>
                    </a:moveTo>
                    <a:cubicBezTo>
                      <a:pt x="19" y="271"/>
                      <a:pt x="38" y="255"/>
                      <a:pt x="56" y="233"/>
                    </a:cubicBezTo>
                    <a:cubicBezTo>
                      <a:pt x="74" y="211"/>
                      <a:pt x="95" y="176"/>
                      <a:pt x="111" y="154"/>
                    </a:cubicBezTo>
                    <a:cubicBezTo>
                      <a:pt x="127" y="132"/>
                      <a:pt x="136" y="114"/>
                      <a:pt x="150" y="98"/>
                    </a:cubicBezTo>
                    <a:cubicBezTo>
                      <a:pt x="164" y="82"/>
                      <a:pt x="181" y="69"/>
                      <a:pt x="198" y="59"/>
                    </a:cubicBezTo>
                    <a:cubicBezTo>
                      <a:pt x="215" y="49"/>
                      <a:pt x="236" y="42"/>
                      <a:pt x="253" y="35"/>
                    </a:cubicBezTo>
                    <a:cubicBezTo>
                      <a:pt x="270" y="28"/>
                      <a:pt x="283" y="23"/>
                      <a:pt x="300" y="19"/>
                    </a:cubicBezTo>
                    <a:cubicBezTo>
                      <a:pt x="317" y="15"/>
                      <a:pt x="337" y="13"/>
                      <a:pt x="355" y="12"/>
                    </a:cubicBezTo>
                    <a:cubicBezTo>
                      <a:pt x="373" y="11"/>
                      <a:pt x="383" y="0"/>
                      <a:pt x="411" y="12"/>
                    </a:cubicBezTo>
                    <a:cubicBezTo>
                      <a:pt x="439" y="24"/>
                      <a:pt x="494" y="67"/>
                      <a:pt x="521" y="83"/>
                    </a:cubicBezTo>
                    <a:cubicBezTo>
                      <a:pt x="548" y="99"/>
                      <a:pt x="556" y="93"/>
                      <a:pt x="576" y="106"/>
                    </a:cubicBezTo>
                    <a:cubicBezTo>
                      <a:pt x="596" y="119"/>
                      <a:pt x="622" y="147"/>
                      <a:pt x="639" y="161"/>
                    </a:cubicBezTo>
                    <a:cubicBezTo>
                      <a:pt x="656" y="175"/>
                      <a:pt x="661" y="180"/>
                      <a:pt x="679" y="193"/>
                    </a:cubicBezTo>
                    <a:cubicBezTo>
                      <a:pt x="697" y="206"/>
                      <a:pt x="729" y="224"/>
                      <a:pt x="750" y="240"/>
                    </a:cubicBezTo>
                    <a:cubicBezTo>
                      <a:pt x="771" y="256"/>
                      <a:pt x="794" y="280"/>
                      <a:pt x="805" y="288"/>
                    </a:cubicBezTo>
                  </a:path>
                </a:pathLst>
              </a:custGeom>
              <a:solidFill>
                <a:srgbClr val="FF0000"/>
              </a:solidFill>
              <a:ln w="38100">
                <a:solidFill>
                  <a:srgbClr val="FF0000"/>
                </a:solidFill>
                <a:round/>
                <a:headEnd/>
                <a:tailEnd/>
              </a:ln>
            </p:spPr>
            <p:txBody>
              <a:bodyPr wrap="none" anchor="ctr"/>
              <a:lstStyle/>
              <a:p>
                <a:endParaRPr lang="en-US"/>
              </a:p>
            </p:txBody>
          </p:sp>
        </p:grpSp>
      </p:grpSp>
      <p:grpSp>
        <p:nvGrpSpPr>
          <p:cNvPr id="8" name="Group 25"/>
          <p:cNvGrpSpPr>
            <a:grpSpLocks/>
          </p:cNvGrpSpPr>
          <p:nvPr/>
        </p:nvGrpSpPr>
        <p:grpSpPr bwMode="auto">
          <a:xfrm>
            <a:off x="5775325" y="2389189"/>
            <a:ext cx="2286000" cy="2300287"/>
            <a:chOff x="957" y="366"/>
            <a:chExt cx="1440" cy="1449"/>
          </a:xfrm>
        </p:grpSpPr>
        <p:sp>
          <p:nvSpPr>
            <p:cNvPr id="114696" name="Text Box 26"/>
            <p:cNvSpPr txBox="1">
              <a:spLocks noChangeArrowheads="1"/>
            </p:cNvSpPr>
            <p:nvPr/>
          </p:nvSpPr>
          <p:spPr bwMode="auto">
            <a:xfrm>
              <a:off x="957" y="366"/>
              <a:ext cx="138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FontTx/>
                <a:buChar char="•"/>
              </a:pPr>
              <a:r>
                <a:rPr lang="en-US" sz="1100" b="1">
                  <a:solidFill>
                    <a:schemeClr val="bg1"/>
                  </a:solidFill>
                  <a:latin typeface="Arial" pitchFamily="34" charset="0"/>
                </a:rPr>
                <a:t> Project Integration Mgmt</a:t>
              </a:r>
            </a:p>
            <a:p>
              <a:pPr lvl="1" eaLnBrk="1" hangingPunct="1">
                <a:buFontTx/>
                <a:buChar char="•"/>
              </a:pPr>
              <a:r>
                <a:rPr lang="en-US" sz="1100" b="1">
                  <a:solidFill>
                    <a:srgbClr val="996633"/>
                  </a:solidFill>
                  <a:latin typeface="Arial" pitchFamily="34" charset="0"/>
                </a:rPr>
                <a:t>Project Plan Execution</a:t>
              </a:r>
            </a:p>
          </p:txBody>
        </p:sp>
        <p:sp>
          <p:nvSpPr>
            <p:cNvPr id="114697" name="Text Box 27"/>
            <p:cNvSpPr txBox="1">
              <a:spLocks noChangeArrowheads="1"/>
            </p:cNvSpPr>
            <p:nvPr/>
          </p:nvSpPr>
          <p:spPr bwMode="auto">
            <a:xfrm>
              <a:off x="957" y="608"/>
              <a:ext cx="120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FontTx/>
                <a:buChar char="•"/>
              </a:pPr>
              <a:r>
                <a:rPr lang="en-US" sz="1100" b="1">
                  <a:solidFill>
                    <a:schemeClr val="bg1"/>
                  </a:solidFill>
                  <a:latin typeface="Arial" pitchFamily="34" charset="0"/>
                </a:rPr>
                <a:t> Project Quality Mgmt</a:t>
              </a:r>
            </a:p>
            <a:p>
              <a:pPr lvl="1" eaLnBrk="1" hangingPunct="1">
                <a:buFontTx/>
                <a:buChar char="•"/>
              </a:pPr>
              <a:r>
                <a:rPr lang="en-US" sz="1100" b="1">
                  <a:solidFill>
                    <a:srgbClr val="996633"/>
                  </a:solidFill>
                  <a:latin typeface="Arial" pitchFamily="34" charset="0"/>
                </a:rPr>
                <a:t>Quality Assurance</a:t>
              </a:r>
            </a:p>
          </p:txBody>
        </p:sp>
        <p:sp>
          <p:nvSpPr>
            <p:cNvPr id="114698" name="Text Box 28"/>
            <p:cNvSpPr txBox="1">
              <a:spLocks noChangeArrowheads="1"/>
            </p:cNvSpPr>
            <p:nvPr/>
          </p:nvSpPr>
          <p:spPr bwMode="auto">
            <a:xfrm>
              <a:off x="957" y="850"/>
              <a:ext cx="12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FontTx/>
                <a:buChar char="•"/>
              </a:pPr>
              <a:r>
                <a:rPr lang="en-US" sz="1100" b="1">
                  <a:solidFill>
                    <a:schemeClr val="bg1"/>
                  </a:solidFill>
                  <a:latin typeface="Arial" pitchFamily="34" charset="0"/>
                </a:rPr>
                <a:t> Project HR Mgmt</a:t>
              </a:r>
            </a:p>
            <a:p>
              <a:pPr lvl="1" eaLnBrk="1" hangingPunct="1">
                <a:buFontTx/>
                <a:buChar char="•"/>
              </a:pPr>
              <a:r>
                <a:rPr lang="en-US" sz="1100" b="1">
                  <a:solidFill>
                    <a:srgbClr val="996633"/>
                  </a:solidFill>
                  <a:latin typeface="Arial" pitchFamily="34" charset="0"/>
                </a:rPr>
                <a:t>Team Development</a:t>
              </a:r>
            </a:p>
          </p:txBody>
        </p:sp>
        <p:sp>
          <p:nvSpPr>
            <p:cNvPr id="114699" name="Text Box 29"/>
            <p:cNvSpPr txBox="1">
              <a:spLocks noChangeArrowheads="1"/>
            </p:cNvSpPr>
            <p:nvPr/>
          </p:nvSpPr>
          <p:spPr bwMode="auto">
            <a:xfrm>
              <a:off x="957" y="1092"/>
              <a:ext cx="144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FontTx/>
                <a:buChar char="•"/>
              </a:pPr>
              <a:r>
                <a:rPr lang="en-US" sz="1100" b="1">
                  <a:solidFill>
                    <a:schemeClr val="bg1"/>
                  </a:solidFill>
                  <a:latin typeface="Arial" pitchFamily="34" charset="0"/>
                </a:rPr>
                <a:t> Project Communication  Mgmt</a:t>
              </a:r>
            </a:p>
            <a:p>
              <a:pPr lvl="1" eaLnBrk="1" hangingPunct="1">
                <a:buFontTx/>
                <a:buChar char="•"/>
              </a:pPr>
              <a:r>
                <a:rPr lang="en-US" sz="1100" b="1">
                  <a:solidFill>
                    <a:srgbClr val="996633"/>
                  </a:solidFill>
                  <a:latin typeface="Arial" pitchFamily="34" charset="0"/>
                </a:rPr>
                <a:t>Information Distribution</a:t>
              </a:r>
            </a:p>
          </p:txBody>
        </p:sp>
        <p:sp>
          <p:nvSpPr>
            <p:cNvPr id="114700" name="Text Box 30"/>
            <p:cNvSpPr txBox="1">
              <a:spLocks noChangeArrowheads="1"/>
            </p:cNvSpPr>
            <p:nvPr/>
          </p:nvSpPr>
          <p:spPr bwMode="auto">
            <a:xfrm>
              <a:off x="957" y="1333"/>
              <a:ext cx="1294"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buFontTx/>
                <a:buChar char="•"/>
              </a:pPr>
              <a:r>
                <a:rPr lang="en-US" sz="1100" b="1">
                  <a:solidFill>
                    <a:schemeClr val="bg1"/>
                  </a:solidFill>
                  <a:latin typeface="Arial" pitchFamily="34" charset="0"/>
                </a:rPr>
                <a:t> Project Procurement Mgmt</a:t>
              </a:r>
            </a:p>
            <a:p>
              <a:pPr lvl="1" eaLnBrk="1" hangingPunct="1">
                <a:buFontTx/>
                <a:buChar char="•"/>
              </a:pPr>
              <a:r>
                <a:rPr lang="en-US" sz="1100" b="1">
                  <a:solidFill>
                    <a:srgbClr val="996633"/>
                  </a:solidFill>
                  <a:latin typeface="Arial" pitchFamily="34" charset="0"/>
                </a:rPr>
                <a:t>Solicitation</a:t>
              </a:r>
            </a:p>
            <a:p>
              <a:pPr lvl="1" eaLnBrk="1" hangingPunct="1">
                <a:buFontTx/>
                <a:buChar char="•"/>
              </a:pPr>
              <a:r>
                <a:rPr lang="en-US" sz="1100" b="1">
                  <a:solidFill>
                    <a:srgbClr val="996633"/>
                  </a:solidFill>
                  <a:latin typeface="Arial" pitchFamily="34" charset="0"/>
                </a:rPr>
                <a:t>Source Selection</a:t>
              </a:r>
            </a:p>
            <a:p>
              <a:pPr lvl="1" eaLnBrk="1" hangingPunct="1">
                <a:buFontTx/>
                <a:buChar char="•"/>
              </a:pPr>
              <a:r>
                <a:rPr lang="en-US" sz="1100" b="1">
                  <a:solidFill>
                    <a:srgbClr val="996633"/>
                  </a:solidFill>
                  <a:latin typeface="Arial" pitchFamily="34" charset="0"/>
                </a:rPr>
                <a:t>Contract Admin</a:t>
              </a:r>
            </a:p>
          </p:txBody>
        </p:sp>
      </p:grpSp>
      <p:sp>
        <p:nvSpPr>
          <p:cNvPr id="114692" name="Text Box 31"/>
          <p:cNvSpPr txBox="1">
            <a:spLocks noChangeArrowheads="1"/>
          </p:cNvSpPr>
          <p:nvPr/>
        </p:nvSpPr>
        <p:spPr bwMode="auto">
          <a:xfrm>
            <a:off x="1693864" y="6196014"/>
            <a:ext cx="34051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algn="ctr" eaLnBrk="1" hangingPunct="1"/>
            <a:r>
              <a:rPr lang="en-US" sz="1000">
                <a:solidFill>
                  <a:schemeClr val="bg1"/>
                </a:solidFill>
                <a:latin typeface="Arial" pitchFamily="34" charset="0"/>
              </a:rPr>
              <a:t>PMBOK® Guide 2000, Project Management Institute, Inc.</a:t>
            </a:r>
          </a:p>
        </p:txBody>
      </p:sp>
    </p:spTree>
    <p:extLst>
      <p:ext uri="{BB962C8B-B14F-4D97-AF65-F5344CB8AC3E}">
        <p14:creationId xmlns:p14="http://schemas.microsoft.com/office/powerpoint/2010/main" val="281524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r>
              <a:rPr lang="en-US"/>
              <a:t>Looking into the PMBOK Philosophy</a:t>
            </a:r>
          </a:p>
        </p:txBody>
      </p:sp>
      <p:sp>
        <p:nvSpPr>
          <p:cNvPr id="8" name="Tijdelijke aanduiding voor dianummer 7"/>
          <p:cNvSpPr>
            <a:spLocks noGrp="1"/>
          </p:cNvSpPr>
          <p:nvPr>
            <p:ph type="sldNum" sz="quarter" idx="12"/>
          </p:nvPr>
        </p:nvSpPr>
        <p:spPr/>
        <p:txBody>
          <a:bodyPr/>
          <a:lstStyle/>
          <a:p>
            <a:fld id="{01C8955C-CD5B-48B6-8B6A-03B65A7B649E}" type="slidenum">
              <a:rPr lang="fr-BE" smtClean="0"/>
              <a:pPr/>
              <a:t>46</a:t>
            </a:fld>
            <a:endParaRPr lang="fr-BE" dirty="0"/>
          </a:p>
        </p:txBody>
      </p:sp>
      <p:sp>
        <p:nvSpPr>
          <p:cNvPr id="1289219" name="Text Box 3"/>
          <p:cNvSpPr txBox="1">
            <a:spLocks noChangeArrowheads="1"/>
          </p:cNvSpPr>
          <p:nvPr/>
        </p:nvSpPr>
        <p:spPr bwMode="auto">
          <a:xfrm>
            <a:off x="6419851" y="4494214"/>
            <a:ext cx="4024313" cy="145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35000"/>
              </a:spcBef>
              <a:buFontTx/>
              <a:buChar char="•"/>
            </a:pPr>
            <a:r>
              <a:rPr lang="en-CA">
                <a:latin typeface="Arial" pitchFamily="34" charset="0"/>
              </a:rPr>
              <a:t> Heavy Planning Emphasis</a:t>
            </a:r>
          </a:p>
          <a:p>
            <a:pPr eaLnBrk="1" hangingPunct="1">
              <a:spcBef>
                <a:spcPct val="35000"/>
              </a:spcBef>
              <a:buFontTx/>
              <a:buChar char="•"/>
            </a:pPr>
            <a:r>
              <a:rPr lang="en-CA">
                <a:latin typeface="Arial" pitchFamily="34" charset="0"/>
              </a:rPr>
              <a:t> Little Execution Guidance</a:t>
            </a:r>
          </a:p>
          <a:p>
            <a:pPr eaLnBrk="1" hangingPunct="1">
              <a:spcBef>
                <a:spcPct val="35000"/>
              </a:spcBef>
              <a:buFontTx/>
              <a:buChar char="•"/>
            </a:pPr>
            <a:r>
              <a:rPr lang="en-CA">
                <a:latin typeface="Arial" pitchFamily="34" charset="0"/>
              </a:rPr>
              <a:t> Construction Inspired </a:t>
            </a:r>
            <a:endParaRPr lang="en-US">
              <a:latin typeface="Arial" pitchFamily="34" charset="0"/>
            </a:endParaRPr>
          </a:p>
        </p:txBody>
      </p:sp>
      <p:sp>
        <p:nvSpPr>
          <p:cNvPr id="1289220" name="Text Box 4"/>
          <p:cNvSpPr txBox="1">
            <a:spLocks noChangeArrowheads="1"/>
          </p:cNvSpPr>
          <p:nvPr/>
        </p:nvSpPr>
        <p:spPr bwMode="auto">
          <a:xfrm>
            <a:off x="6311900" y="1341438"/>
            <a:ext cx="3976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50000"/>
              </a:spcBef>
            </a:pPr>
            <a:r>
              <a:rPr lang="en-CA">
                <a:latin typeface="Arial" pitchFamily="34" charset="0"/>
              </a:rPr>
              <a:t> Traditional Focus </a:t>
            </a:r>
            <a:r>
              <a:rPr lang="en-CA" sz="2000">
                <a:latin typeface="Arial" pitchFamily="34" charset="0"/>
              </a:rPr>
              <a:t>(PMBOK)</a:t>
            </a:r>
            <a:endParaRPr lang="en-US" sz="2000">
              <a:latin typeface="Arial" pitchFamily="34" charset="0"/>
            </a:endParaRPr>
          </a:p>
        </p:txBody>
      </p:sp>
      <p:grpSp>
        <p:nvGrpSpPr>
          <p:cNvPr id="2" name="Group 5"/>
          <p:cNvGrpSpPr>
            <a:grpSpLocks/>
          </p:cNvGrpSpPr>
          <p:nvPr/>
        </p:nvGrpSpPr>
        <p:grpSpPr bwMode="auto">
          <a:xfrm>
            <a:off x="4611688" y="1722439"/>
            <a:ext cx="5607050" cy="801687"/>
            <a:chOff x="1945" y="1085"/>
            <a:chExt cx="3532" cy="505"/>
          </a:xfrm>
        </p:grpSpPr>
        <p:sp>
          <p:nvSpPr>
            <p:cNvPr id="116761" name="Text Box 6"/>
            <p:cNvSpPr txBox="1">
              <a:spLocks noChangeArrowheads="1"/>
            </p:cNvSpPr>
            <p:nvPr/>
          </p:nvSpPr>
          <p:spPr bwMode="auto">
            <a:xfrm>
              <a:off x="3092" y="1233"/>
              <a:ext cx="2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50000"/>
                </a:spcBef>
              </a:pPr>
              <a:r>
                <a:rPr lang="en-CA" sz="1800">
                  <a:latin typeface="Arial" pitchFamily="34" charset="0"/>
                </a:rPr>
                <a:t>Planning Processes  </a:t>
              </a:r>
              <a:r>
                <a:rPr lang="en-CA" sz="1800">
                  <a:latin typeface="Arial" pitchFamily="34" charset="0"/>
                  <a:hlinkClick r:id="rId3" action="ppaction://hlinkfile"/>
                </a:rPr>
                <a:t>                    </a:t>
              </a:r>
              <a:endParaRPr lang="en-US" sz="1800">
                <a:latin typeface="Arial" pitchFamily="34" charset="0"/>
              </a:endParaRPr>
            </a:p>
          </p:txBody>
        </p:sp>
        <p:sp>
          <p:nvSpPr>
            <p:cNvPr id="116762" name="Oval 7"/>
            <p:cNvSpPr>
              <a:spLocks noChangeArrowheads="1"/>
            </p:cNvSpPr>
            <p:nvPr/>
          </p:nvSpPr>
          <p:spPr bwMode="auto">
            <a:xfrm>
              <a:off x="1945" y="1085"/>
              <a:ext cx="1101" cy="505"/>
            </a:xfrm>
            <a:prstGeom prst="ellipse">
              <a:avLst/>
            </a:prstGeom>
            <a:solidFill>
              <a:schemeClr val="accent1"/>
            </a:solidFill>
            <a:ln w="25400">
              <a:solidFill>
                <a:srgbClr val="FFCC00"/>
              </a:solidFill>
              <a:round/>
              <a:headEnd/>
              <a:tailEnd/>
            </a:ln>
          </p:spPr>
          <p:txBody>
            <a:bodyPr wrap="none" anchor="ctr"/>
            <a:lstStyle/>
            <a:p>
              <a:pPr algn="ctr"/>
              <a:r>
                <a:rPr lang="en-CA">
                  <a:latin typeface="Arial" pitchFamily="34" charset="0"/>
                </a:rPr>
                <a:t>Planning </a:t>
              </a:r>
            </a:p>
            <a:p>
              <a:pPr algn="ctr"/>
              <a:r>
                <a:rPr lang="en-CA">
                  <a:latin typeface="Arial" pitchFamily="34" charset="0"/>
                </a:rPr>
                <a:t>Processes</a:t>
              </a:r>
              <a:endParaRPr lang="en-US">
                <a:latin typeface="Arial" pitchFamily="34" charset="0"/>
              </a:endParaRPr>
            </a:p>
          </p:txBody>
        </p:sp>
      </p:grpSp>
      <p:sp>
        <p:nvSpPr>
          <p:cNvPr id="1289224" name="Oval 8"/>
          <p:cNvSpPr>
            <a:spLocks noChangeArrowheads="1"/>
          </p:cNvSpPr>
          <p:nvPr/>
        </p:nvSpPr>
        <p:spPr bwMode="auto">
          <a:xfrm>
            <a:off x="2051050" y="1685925"/>
            <a:ext cx="1747838" cy="801688"/>
          </a:xfrm>
          <a:prstGeom prst="ellipse">
            <a:avLst/>
          </a:prstGeom>
          <a:solidFill>
            <a:schemeClr val="accent1">
              <a:alpha val="49019"/>
            </a:schemeClr>
          </a:solidFill>
          <a:ln w="9525">
            <a:solidFill>
              <a:schemeClr val="tx1"/>
            </a:solidFill>
            <a:round/>
            <a:headEnd/>
            <a:tailEnd/>
          </a:ln>
        </p:spPr>
        <p:txBody>
          <a:bodyPr wrap="none" anchor="ctr"/>
          <a:lstStyle/>
          <a:p>
            <a:pPr algn="ctr"/>
            <a:r>
              <a:rPr lang="en-CA" dirty="0">
                <a:solidFill>
                  <a:schemeClr val="bg1"/>
                </a:solidFill>
                <a:latin typeface="Arial" pitchFamily="34" charset="0"/>
              </a:rPr>
              <a:t>Initiating </a:t>
            </a:r>
          </a:p>
          <a:p>
            <a:pPr algn="ctr"/>
            <a:r>
              <a:rPr lang="en-CA" dirty="0">
                <a:solidFill>
                  <a:schemeClr val="bg1"/>
                </a:solidFill>
                <a:latin typeface="Arial" pitchFamily="34" charset="0"/>
              </a:rPr>
              <a:t>Processes</a:t>
            </a:r>
            <a:endParaRPr lang="en-US" dirty="0">
              <a:solidFill>
                <a:schemeClr val="bg1"/>
              </a:solidFill>
              <a:latin typeface="Arial" pitchFamily="34" charset="0"/>
            </a:endParaRPr>
          </a:p>
        </p:txBody>
      </p:sp>
      <p:sp>
        <p:nvSpPr>
          <p:cNvPr id="116742" name="Oval 9"/>
          <p:cNvSpPr>
            <a:spLocks noChangeArrowheads="1"/>
          </p:cNvSpPr>
          <p:nvPr/>
        </p:nvSpPr>
        <p:spPr bwMode="auto">
          <a:xfrm>
            <a:off x="3255964" y="3194050"/>
            <a:ext cx="1747837" cy="801688"/>
          </a:xfrm>
          <a:prstGeom prst="ellipse">
            <a:avLst/>
          </a:prstGeom>
          <a:solidFill>
            <a:schemeClr val="accent1"/>
          </a:solidFill>
          <a:ln w="9525">
            <a:solidFill>
              <a:schemeClr val="tx1"/>
            </a:solidFill>
            <a:round/>
            <a:headEnd/>
            <a:tailEnd/>
          </a:ln>
        </p:spPr>
        <p:txBody>
          <a:bodyPr wrap="none" anchor="ctr"/>
          <a:lstStyle/>
          <a:p>
            <a:pPr algn="ctr"/>
            <a:r>
              <a:rPr lang="en-CA">
                <a:latin typeface="Arial" pitchFamily="34" charset="0"/>
              </a:rPr>
              <a:t>Controlling </a:t>
            </a:r>
          </a:p>
          <a:p>
            <a:pPr algn="ctr"/>
            <a:r>
              <a:rPr lang="en-CA">
                <a:latin typeface="Arial" pitchFamily="34" charset="0"/>
              </a:rPr>
              <a:t>Processes</a:t>
            </a:r>
            <a:endParaRPr lang="en-US">
              <a:latin typeface="Arial" pitchFamily="34" charset="0"/>
            </a:endParaRPr>
          </a:p>
        </p:txBody>
      </p:sp>
      <p:sp>
        <p:nvSpPr>
          <p:cNvPr id="116743" name="Oval 10"/>
          <p:cNvSpPr>
            <a:spLocks noChangeArrowheads="1"/>
          </p:cNvSpPr>
          <p:nvPr/>
        </p:nvSpPr>
        <p:spPr bwMode="auto">
          <a:xfrm>
            <a:off x="6203950" y="3241675"/>
            <a:ext cx="1747838" cy="801688"/>
          </a:xfrm>
          <a:prstGeom prst="ellipse">
            <a:avLst/>
          </a:prstGeom>
          <a:solidFill>
            <a:schemeClr val="accent1"/>
          </a:solidFill>
          <a:ln w="9525">
            <a:solidFill>
              <a:schemeClr val="tx1"/>
            </a:solidFill>
            <a:round/>
            <a:headEnd/>
            <a:tailEnd/>
          </a:ln>
        </p:spPr>
        <p:txBody>
          <a:bodyPr wrap="none" anchor="ctr"/>
          <a:lstStyle/>
          <a:p>
            <a:pPr algn="ctr"/>
            <a:r>
              <a:rPr lang="en-CA">
                <a:latin typeface="Arial" pitchFamily="34" charset="0"/>
              </a:rPr>
              <a:t>Executing </a:t>
            </a:r>
          </a:p>
          <a:p>
            <a:pPr algn="ctr"/>
            <a:r>
              <a:rPr lang="en-CA">
                <a:latin typeface="Arial" pitchFamily="34" charset="0"/>
              </a:rPr>
              <a:t>Processes</a:t>
            </a:r>
            <a:endParaRPr lang="en-US">
              <a:latin typeface="Arial" pitchFamily="34" charset="0"/>
            </a:endParaRPr>
          </a:p>
        </p:txBody>
      </p:sp>
      <p:sp>
        <p:nvSpPr>
          <p:cNvPr id="1289227" name="Oval 11"/>
          <p:cNvSpPr>
            <a:spLocks noChangeArrowheads="1"/>
          </p:cNvSpPr>
          <p:nvPr/>
        </p:nvSpPr>
        <p:spPr bwMode="auto">
          <a:xfrm>
            <a:off x="4537075" y="4781550"/>
            <a:ext cx="1747838" cy="801688"/>
          </a:xfrm>
          <a:prstGeom prst="ellipse">
            <a:avLst/>
          </a:prstGeom>
          <a:solidFill>
            <a:schemeClr val="accent1">
              <a:alpha val="49019"/>
            </a:schemeClr>
          </a:solidFill>
          <a:ln w="9525">
            <a:solidFill>
              <a:schemeClr val="tx1"/>
            </a:solidFill>
            <a:round/>
            <a:headEnd/>
            <a:tailEnd/>
          </a:ln>
        </p:spPr>
        <p:txBody>
          <a:bodyPr wrap="none" anchor="ctr"/>
          <a:lstStyle/>
          <a:p>
            <a:pPr algn="ctr"/>
            <a:r>
              <a:rPr lang="en-CA" dirty="0">
                <a:solidFill>
                  <a:schemeClr val="bg1"/>
                </a:solidFill>
                <a:latin typeface="Arial" pitchFamily="34" charset="0"/>
              </a:rPr>
              <a:t>Closing </a:t>
            </a:r>
          </a:p>
          <a:p>
            <a:pPr algn="ctr"/>
            <a:r>
              <a:rPr lang="en-CA" dirty="0">
                <a:solidFill>
                  <a:schemeClr val="bg1"/>
                </a:solidFill>
                <a:latin typeface="Arial" pitchFamily="34" charset="0"/>
              </a:rPr>
              <a:t>Processes</a:t>
            </a:r>
            <a:endParaRPr lang="en-US" dirty="0">
              <a:solidFill>
                <a:schemeClr val="bg1"/>
              </a:solidFill>
              <a:latin typeface="Arial" pitchFamily="34" charset="0"/>
            </a:endParaRPr>
          </a:p>
        </p:txBody>
      </p:sp>
      <p:sp>
        <p:nvSpPr>
          <p:cNvPr id="1289228" name="Line 12"/>
          <p:cNvSpPr>
            <a:spLocks noChangeShapeType="1"/>
          </p:cNvSpPr>
          <p:nvPr/>
        </p:nvSpPr>
        <p:spPr bwMode="auto">
          <a:xfrm>
            <a:off x="3833813" y="2070100"/>
            <a:ext cx="7858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6746" name="Line 13"/>
          <p:cNvSpPr>
            <a:spLocks noChangeShapeType="1"/>
          </p:cNvSpPr>
          <p:nvPr/>
        </p:nvSpPr>
        <p:spPr bwMode="auto">
          <a:xfrm>
            <a:off x="6062663" y="2438400"/>
            <a:ext cx="914400" cy="788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89230" name="Line 14"/>
          <p:cNvSpPr>
            <a:spLocks noChangeShapeType="1"/>
          </p:cNvSpPr>
          <p:nvPr/>
        </p:nvSpPr>
        <p:spPr bwMode="auto">
          <a:xfrm>
            <a:off x="3952876" y="4017964"/>
            <a:ext cx="720725" cy="9477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6748" name="Oval 15"/>
          <p:cNvSpPr>
            <a:spLocks noChangeArrowheads="1"/>
          </p:cNvSpPr>
          <p:nvPr/>
        </p:nvSpPr>
        <p:spPr bwMode="auto">
          <a:xfrm>
            <a:off x="4610100" y="1725614"/>
            <a:ext cx="1747838" cy="801687"/>
          </a:xfrm>
          <a:prstGeom prst="ellipse">
            <a:avLst/>
          </a:prstGeom>
          <a:solidFill>
            <a:schemeClr val="accent1"/>
          </a:solidFill>
          <a:ln w="9525">
            <a:solidFill>
              <a:schemeClr val="tx1"/>
            </a:solidFill>
            <a:round/>
            <a:headEnd/>
            <a:tailEnd/>
          </a:ln>
        </p:spPr>
        <p:txBody>
          <a:bodyPr wrap="none" anchor="ctr"/>
          <a:lstStyle/>
          <a:p>
            <a:pPr algn="ctr"/>
            <a:r>
              <a:rPr lang="en-CA" dirty="0">
                <a:solidFill>
                  <a:schemeClr val="bg1"/>
                </a:solidFill>
                <a:latin typeface="Arial" pitchFamily="34" charset="0"/>
              </a:rPr>
              <a:t>Planning </a:t>
            </a:r>
          </a:p>
          <a:p>
            <a:pPr algn="ctr"/>
            <a:r>
              <a:rPr lang="en-CA" dirty="0">
                <a:solidFill>
                  <a:schemeClr val="bg1"/>
                </a:solidFill>
                <a:latin typeface="Arial" pitchFamily="34" charset="0"/>
              </a:rPr>
              <a:t>Processes</a:t>
            </a:r>
            <a:endParaRPr lang="en-US" dirty="0">
              <a:solidFill>
                <a:schemeClr val="bg1"/>
              </a:solidFill>
              <a:latin typeface="Arial" pitchFamily="34" charset="0"/>
            </a:endParaRPr>
          </a:p>
        </p:txBody>
      </p:sp>
      <p:sp>
        <p:nvSpPr>
          <p:cNvPr id="116749" name="Line 16"/>
          <p:cNvSpPr>
            <a:spLocks noChangeShapeType="1"/>
          </p:cNvSpPr>
          <p:nvPr/>
        </p:nvSpPr>
        <p:spPr bwMode="auto">
          <a:xfrm>
            <a:off x="4981576" y="3730625"/>
            <a:ext cx="12350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6750" name="Line 17"/>
          <p:cNvSpPr>
            <a:spLocks noChangeShapeType="1"/>
          </p:cNvSpPr>
          <p:nvPr/>
        </p:nvSpPr>
        <p:spPr bwMode="auto">
          <a:xfrm flipV="1">
            <a:off x="4017963" y="2303464"/>
            <a:ext cx="673100" cy="898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6751" name="Line 18"/>
          <p:cNvSpPr>
            <a:spLocks noChangeShapeType="1"/>
          </p:cNvSpPr>
          <p:nvPr/>
        </p:nvSpPr>
        <p:spPr bwMode="auto">
          <a:xfrm flipH="1" flipV="1">
            <a:off x="4981575" y="3497263"/>
            <a:ext cx="1289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19"/>
          <p:cNvGrpSpPr>
            <a:grpSpLocks/>
          </p:cNvGrpSpPr>
          <p:nvPr/>
        </p:nvGrpSpPr>
        <p:grpSpPr bwMode="auto">
          <a:xfrm>
            <a:off x="6062663" y="3241675"/>
            <a:ext cx="2614612" cy="1225550"/>
            <a:chOff x="2859" y="2042"/>
            <a:chExt cx="1647" cy="772"/>
          </a:xfrm>
        </p:grpSpPr>
        <p:sp>
          <p:nvSpPr>
            <p:cNvPr id="116759" name="Text Box 20"/>
            <p:cNvSpPr txBox="1">
              <a:spLocks noChangeArrowheads="1"/>
            </p:cNvSpPr>
            <p:nvPr/>
          </p:nvSpPr>
          <p:spPr bwMode="auto">
            <a:xfrm>
              <a:off x="2859" y="2583"/>
              <a:ext cx="16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50000"/>
                </a:spcBef>
              </a:pPr>
              <a:r>
                <a:rPr lang="en-CA" sz="1800">
                  <a:latin typeface="Arial" pitchFamily="34" charset="0"/>
                </a:rPr>
                <a:t>Executing Process </a:t>
              </a:r>
              <a:endParaRPr lang="en-US" sz="1800">
                <a:latin typeface="Arial" pitchFamily="34" charset="0"/>
              </a:endParaRPr>
            </a:p>
          </p:txBody>
        </p:sp>
        <p:sp>
          <p:nvSpPr>
            <p:cNvPr id="116760" name="Oval 21"/>
            <p:cNvSpPr>
              <a:spLocks noChangeArrowheads="1"/>
            </p:cNvSpPr>
            <p:nvPr/>
          </p:nvSpPr>
          <p:spPr bwMode="auto">
            <a:xfrm>
              <a:off x="2947" y="2042"/>
              <a:ext cx="1101" cy="505"/>
            </a:xfrm>
            <a:prstGeom prst="ellipse">
              <a:avLst/>
            </a:prstGeom>
            <a:solidFill>
              <a:schemeClr val="accent1"/>
            </a:solidFill>
            <a:ln w="12700">
              <a:solidFill>
                <a:schemeClr val="tx1"/>
              </a:solidFill>
              <a:prstDash val="dash"/>
              <a:round/>
              <a:headEnd/>
              <a:tailEnd/>
            </a:ln>
          </p:spPr>
          <p:txBody>
            <a:bodyPr wrap="none" anchor="ctr"/>
            <a:lstStyle/>
            <a:p>
              <a:pPr algn="ctr"/>
              <a:r>
                <a:rPr lang="en-CA" dirty="0">
                  <a:solidFill>
                    <a:schemeClr val="bg1"/>
                  </a:solidFill>
                  <a:latin typeface="Arial" pitchFamily="34" charset="0"/>
                </a:rPr>
                <a:t>Executing </a:t>
              </a:r>
            </a:p>
            <a:p>
              <a:pPr algn="ctr"/>
              <a:r>
                <a:rPr lang="en-CA" dirty="0">
                  <a:solidFill>
                    <a:schemeClr val="bg1"/>
                  </a:solidFill>
                  <a:latin typeface="Arial" pitchFamily="34" charset="0"/>
                </a:rPr>
                <a:t>Processes</a:t>
              </a:r>
              <a:endParaRPr lang="en-US" dirty="0">
                <a:solidFill>
                  <a:schemeClr val="bg1"/>
                </a:solidFill>
                <a:latin typeface="Arial" pitchFamily="34" charset="0"/>
              </a:endParaRPr>
            </a:p>
          </p:txBody>
        </p:sp>
      </p:grpSp>
      <p:grpSp>
        <p:nvGrpSpPr>
          <p:cNvPr id="4" name="Group 22"/>
          <p:cNvGrpSpPr>
            <a:grpSpLocks/>
          </p:cNvGrpSpPr>
          <p:nvPr/>
        </p:nvGrpSpPr>
        <p:grpSpPr bwMode="auto">
          <a:xfrm>
            <a:off x="3159125" y="3195638"/>
            <a:ext cx="1925638" cy="1503362"/>
            <a:chOff x="1030" y="2013"/>
            <a:chExt cx="1213" cy="947"/>
          </a:xfrm>
        </p:grpSpPr>
        <p:sp>
          <p:nvSpPr>
            <p:cNvPr id="116757" name="Text Box 23"/>
            <p:cNvSpPr txBox="1">
              <a:spLocks noChangeArrowheads="1"/>
            </p:cNvSpPr>
            <p:nvPr/>
          </p:nvSpPr>
          <p:spPr bwMode="auto">
            <a:xfrm>
              <a:off x="1030" y="2556"/>
              <a:ext cx="121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50000"/>
                </a:spcBef>
              </a:pPr>
              <a:r>
                <a:rPr lang="en-CA" sz="1800" dirty="0">
                  <a:latin typeface="Arial" pitchFamily="34" charset="0"/>
                </a:rPr>
                <a:t>Controlling Processes </a:t>
              </a:r>
              <a:endParaRPr lang="en-US" sz="1800" dirty="0">
                <a:latin typeface="Arial" pitchFamily="34" charset="0"/>
              </a:endParaRPr>
            </a:p>
          </p:txBody>
        </p:sp>
        <p:sp>
          <p:nvSpPr>
            <p:cNvPr id="116758" name="Oval 24"/>
            <p:cNvSpPr>
              <a:spLocks noChangeArrowheads="1"/>
            </p:cNvSpPr>
            <p:nvPr/>
          </p:nvSpPr>
          <p:spPr bwMode="auto">
            <a:xfrm>
              <a:off x="1090" y="2013"/>
              <a:ext cx="1101" cy="505"/>
            </a:xfrm>
            <a:prstGeom prst="ellipse">
              <a:avLst/>
            </a:prstGeom>
            <a:solidFill>
              <a:schemeClr val="accent1"/>
            </a:solidFill>
            <a:ln w="12700">
              <a:solidFill>
                <a:schemeClr val="tx1"/>
              </a:solidFill>
              <a:prstDash val="lgDash"/>
              <a:round/>
              <a:headEnd/>
              <a:tailEnd/>
            </a:ln>
          </p:spPr>
          <p:txBody>
            <a:bodyPr wrap="none" anchor="ctr"/>
            <a:lstStyle/>
            <a:p>
              <a:pPr algn="ctr"/>
              <a:r>
                <a:rPr lang="en-CA" dirty="0">
                  <a:solidFill>
                    <a:schemeClr val="bg1"/>
                  </a:solidFill>
                  <a:latin typeface="Arial" pitchFamily="34" charset="0"/>
                </a:rPr>
                <a:t>Controlling </a:t>
              </a:r>
            </a:p>
            <a:p>
              <a:pPr algn="ctr"/>
              <a:r>
                <a:rPr lang="en-CA" dirty="0">
                  <a:solidFill>
                    <a:schemeClr val="bg1"/>
                  </a:solidFill>
                  <a:latin typeface="Arial" pitchFamily="34" charset="0"/>
                </a:rPr>
                <a:t>Processes</a:t>
              </a:r>
              <a:endParaRPr lang="en-US" dirty="0">
                <a:solidFill>
                  <a:schemeClr val="bg1"/>
                </a:solidFill>
                <a:latin typeface="Arial" pitchFamily="34" charset="0"/>
              </a:endParaRPr>
            </a:p>
          </p:txBody>
        </p:sp>
      </p:grpSp>
      <p:sp>
        <p:nvSpPr>
          <p:cNvPr id="116754" name="Text Box 25"/>
          <p:cNvSpPr txBox="1">
            <a:spLocks noChangeArrowheads="1"/>
          </p:cNvSpPr>
          <p:nvPr/>
        </p:nvSpPr>
        <p:spPr bwMode="auto">
          <a:xfrm>
            <a:off x="7140053" y="5996573"/>
            <a:ext cx="3304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ea typeface="MS PGothic" pitchFamily="34" charset="-128"/>
              </a:defRPr>
            </a:lvl1pPr>
            <a:lvl2pPr marL="742950" indent="-285750" eaLnBrk="0" hangingPunct="0">
              <a:defRPr sz="2400">
                <a:solidFill>
                  <a:schemeClr val="tx1"/>
                </a:solidFill>
                <a:latin typeface="Times" pitchFamily="18" charset="0"/>
                <a:ea typeface="MS PGothic" pitchFamily="34" charset="-128"/>
              </a:defRPr>
            </a:lvl2pPr>
            <a:lvl3pPr marL="1143000" indent="-228600" eaLnBrk="0" hangingPunct="0">
              <a:defRPr sz="2400">
                <a:solidFill>
                  <a:schemeClr val="tx1"/>
                </a:solidFill>
                <a:latin typeface="Times" pitchFamily="18" charset="0"/>
                <a:ea typeface="MS PGothic" pitchFamily="34" charset="-128"/>
              </a:defRPr>
            </a:lvl3pPr>
            <a:lvl4pPr marL="1600200" indent="-228600" eaLnBrk="0" hangingPunct="0">
              <a:defRPr sz="2400">
                <a:solidFill>
                  <a:schemeClr val="tx1"/>
                </a:solidFill>
                <a:latin typeface="Times" pitchFamily="18" charset="0"/>
                <a:ea typeface="MS PGothic" pitchFamily="34" charset="-128"/>
              </a:defRPr>
            </a:lvl4pPr>
            <a:lvl5pPr marL="2057400" indent="-228600" eaLnBrk="0" hangingPunct="0">
              <a:defRPr sz="24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18" charset="0"/>
                <a:ea typeface="MS PGothic" pitchFamily="34" charset="-128"/>
              </a:defRPr>
            </a:lvl9pPr>
          </a:lstStyle>
          <a:p>
            <a:r>
              <a:rPr lang="en-US" sz="1600" dirty="0"/>
              <a:t>Sources: L. </a:t>
            </a:r>
            <a:r>
              <a:rPr lang="en-US" sz="1600" dirty="0" err="1"/>
              <a:t>Koskela</a:t>
            </a:r>
            <a:r>
              <a:rPr lang="en-US" sz="1600" dirty="0"/>
              <a:t> &amp; Mike Griffiths</a:t>
            </a:r>
          </a:p>
        </p:txBody>
      </p:sp>
    </p:spTree>
    <p:extLst>
      <p:ext uri="{BB962C8B-B14F-4D97-AF65-F5344CB8AC3E}">
        <p14:creationId xmlns:p14="http://schemas.microsoft.com/office/powerpoint/2010/main" val="2031467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92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92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8922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8922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8923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28922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19" grpId="0"/>
      <p:bldP spid="1289220" grpId="0"/>
      <p:bldP spid="1289224" grpId="0" animBg="1"/>
      <p:bldP spid="1289227" grpId="0" animBg="1"/>
      <p:bldP spid="1289228" grpId="0" animBg="1"/>
      <p:bldP spid="12892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a:extLst>
              <a:ext uri="{FF2B5EF4-FFF2-40B4-BE49-F238E27FC236}">
                <a16:creationId xmlns:a16="http://schemas.microsoft.com/office/drawing/2014/main" id="{704BDF36-D278-8E45-973E-5136831F9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572" y="3526026"/>
            <a:ext cx="6600056" cy="3047370"/>
          </a:xfrm>
          <a:prstGeom prst="rect">
            <a:avLst/>
          </a:prstGeom>
          <a:noFill/>
          <a:extLst>
            <a:ext uri="{909E8E84-426E-40DD-AFC4-6F175D3DCCD1}">
              <a14:hiddenFill xmlns:a14="http://schemas.microsoft.com/office/drawing/2010/main">
                <a:solidFill>
                  <a:srgbClr val="FFFFFF"/>
                </a:solidFill>
              </a14:hiddenFill>
            </a:ext>
          </a:extLst>
        </p:spPr>
      </p:pic>
      <p:sp>
        <p:nvSpPr>
          <p:cNvPr id="114689" name="Rectangle 2"/>
          <p:cNvSpPr>
            <a:spLocks noGrp="1" noChangeArrowheads="1"/>
          </p:cNvSpPr>
          <p:nvPr>
            <p:ph type="title"/>
          </p:nvPr>
        </p:nvSpPr>
        <p:spPr/>
        <p:txBody>
          <a:bodyPr/>
          <a:lstStyle/>
          <a:p>
            <a:r>
              <a:rPr lang="en-US" dirty="0"/>
              <a:t>PRINCE 2 Profile ( to Agile)</a:t>
            </a:r>
          </a:p>
        </p:txBody>
      </p:sp>
      <p:sp>
        <p:nvSpPr>
          <p:cNvPr id="5" name="Tijdelijke aanduiding voor dianummer 4"/>
          <p:cNvSpPr>
            <a:spLocks noGrp="1"/>
          </p:cNvSpPr>
          <p:nvPr>
            <p:ph type="sldNum" sz="quarter" idx="12"/>
          </p:nvPr>
        </p:nvSpPr>
        <p:spPr/>
        <p:txBody>
          <a:bodyPr/>
          <a:lstStyle/>
          <a:p>
            <a:fld id="{01C8955C-CD5B-48B6-8B6A-03B65A7B649E}" type="slidenum">
              <a:rPr lang="fr-BE" smtClean="0"/>
              <a:pPr/>
              <a:t>47</a:t>
            </a:fld>
            <a:endParaRPr lang="fr-BE" dirty="0"/>
          </a:p>
        </p:txBody>
      </p:sp>
      <p:pic>
        <p:nvPicPr>
          <p:cNvPr id="49154" name="Picture 2" descr="PRINCE2 Roadmap">
            <a:extLst>
              <a:ext uri="{FF2B5EF4-FFF2-40B4-BE49-F238E27FC236}">
                <a16:creationId xmlns:a16="http://schemas.microsoft.com/office/drawing/2014/main" id="{751F1B85-B987-2249-A580-A44AF278D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16" y="1065323"/>
            <a:ext cx="7422852" cy="437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832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r>
              <a:rPr lang="en-US"/>
              <a:t>Counterpoint to planning: Emergence</a:t>
            </a:r>
          </a:p>
        </p:txBody>
      </p:sp>
      <p:sp>
        <p:nvSpPr>
          <p:cNvPr id="139266" name="Rectangle 3"/>
          <p:cNvSpPr>
            <a:spLocks noGrp="1" noChangeArrowheads="1"/>
          </p:cNvSpPr>
          <p:nvPr>
            <p:ph type="body" idx="1"/>
          </p:nvPr>
        </p:nvSpPr>
        <p:spPr/>
        <p:txBody>
          <a:bodyPr/>
          <a:lstStyle/>
          <a:p>
            <a:r>
              <a:rPr lang="en-US" dirty="0"/>
              <a:t>Agile processes:</a:t>
            </a:r>
          </a:p>
          <a:p>
            <a:pPr lvl="1"/>
            <a:r>
              <a:rPr lang="en-US" dirty="0"/>
              <a:t>The requirements, the design, the process and therefore the product will gradually emerge as the project proceed.</a:t>
            </a:r>
          </a:p>
          <a:p>
            <a:pPr lvl="1"/>
            <a:r>
              <a:rPr lang="en-US" dirty="0"/>
              <a:t>Very little planning, only rough sketches and envelopes at first.</a:t>
            </a:r>
          </a:p>
          <a:p>
            <a:pPr lvl="1"/>
            <a:r>
              <a:rPr lang="en-US" dirty="0"/>
              <a:t>Immediate feedback allows driving the project (very short Deming cycles; few artifacts).</a:t>
            </a:r>
          </a:p>
          <a:p>
            <a:pPr lvl="1"/>
            <a:r>
              <a:rPr lang="en-US" dirty="0"/>
              <a:t>Practices to support this paradigm: Test first, customer on site, Pair Programming, Scrums, Planning game, </a:t>
            </a:r>
            <a:r>
              <a:rPr lang="en-US" dirty="0" err="1"/>
              <a:t>etc</a:t>
            </a:r>
            <a:r>
              <a:rPr lang="en-US" dirty="0"/>
              <a:t>…</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48</a:t>
            </a:fld>
            <a:endParaRPr lang="fr-BE" dirty="0"/>
          </a:p>
        </p:txBody>
      </p:sp>
    </p:spTree>
    <p:extLst>
      <p:ext uri="{BB962C8B-B14F-4D97-AF65-F5344CB8AC3E}">
        <p14:creationId xmlns:p14="http://schemas.microsoft.com/office/powerpoint/2010/main" val="327542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r>
              <a:rPr lang="en-US" dirty="0"/>
              <a:t>Agile Manifesto: Values &amp; Principles</a:t>
            </a:r>
          </a:p>
        </p:txBody>
      </p:sp>
      <p:sp>
        <p:nvSpPr>
          <p:cNvPr id="143362" name="Rectangle 3"/>
          <p:cNvSpPr>
            <a:spLocks noGrp="1" noChangeArrowheads="1"/>
          </p:cNvSpPr>
          <p:nvPr>
            <p:ph type="body" idx="1"/>
          </p:nvPr>
        </p:nvSpPr>
        <p:spPr>
          <a:xfrm>
            <a:off x="609600" y="1556792"/>
            <a:ext cx="3254152" cy="4176464"/>
          </a:xfrm>
        </p:spPr>
        <p:txBody>
          <a:bodyPr>
            <a:normAutofit/>
          </a:bodyPr>
          <a:lstStyle/>
          <a:p>
            <a:r>
              <a:rPr lang="en-US" sz="2000" dirty="0"/>
              <a:t>Individuals and interactions over process and tools</a:t>
            </a:r>
          </a:p>
          <a:p>
            <a:r>
              <a:rPr lang="en-US" sz="2000" dirty="0"/>
              <a:t>Working software over comprehensive documents</a:t>
            </a:r>
          </a:p>
          <a:p>
            <a:r>
              <a:rPr lang="en-US" sz="2000" dirty="0"/>
              <a:t>Customer collaboration over contract negotiation</a:t>
            </a:r>
          </a:p>
          <a:p>
            <a:r>
              <a:rPr lang="en-US" sz="2000" dirty="0"/>
              <a:t>Responding to change over following a plan.</a:t>
            </a:r>
          </a:p>
        </p:txBody>
      </p:sp>
      <p:sp>
        <p:nvSpPr>
          <p:cNvPr id="6" name="Tijdelijke aanduiding voor dianummer 5"/>
          <p:cNvSpPr>
            <a:spLocks noGrp="1"/>
          </p:cNvSpPr>
          <p:nvPr>
            <p:ph type="sldNum" sz="quarter" idx="12"/>
          </p:nvPr>
        </p:nvSpPr>
        <p:spPr/>
        <p:txBody>
          <a:bodyPr/>
          <a:lstStyle/>
          <a:p>
            <a:fld id="{01C8955C-CD5B-48B6-8B6A-03B65A7B649E}" type="slidenum">
              <a:rPr lang="fr-BE" smtClean="0"/>
              <a:pPr/>
              <a:t>49</a:t>
            </a:fld>
            <a:endParaRPr lang="fr-BE" dirty="0"/>
          </a:p>
        </p:txBody>
      </p:sp>
      <p:sp>
        <p:nvSpPr>
          <p:cNvPr id="8" name="Rectangle 3">
            <a:extLst>
              <a:ext uri="{FF2B5EF4-FFF2-40B4-BE49-F238E27FC236}">
                <a16:creationId xmlns:a16="http://schemas.microsoft.com/office/drawing/2014/main" id="{EAF43A0B-CC22-6049-8AD5-B12B2010B592}"/>
              </a:ext>
            </a:extLst>
          </p:cNvPr>
          <p:cNvSpPr txBox="1">
            <a:spLocks noChangeArrowheads="1"/>
          </p:cNvSpPr>
          <p:nvPr/>
        </p:nvSpPr>
        <p:spPr>
          <a:xfrm>
            <a:off x="4065984" y="1556792"/>
            <a:ext cx="7646640" cy="4176464"/>
          </a:xfrm>
          <a:prstGeom prst="rect">
            <a:avLst/>
          </a:prstGeom>
          <a:solidFill>
            <a:schemeClr val="bg1">
              <a:lumMod val="95000"/>
            </a:schemeClr>
          </a:solidFill>
          <a:ln w="9525" cap="flat" cmpd="sng" algn="ctr">
            <a:solidFill>
              <a:schemeClr val="dk1">
                <a:shade val="95000"/>
                <a:satMod val="105000"/>
              </a:schemeClr>
            </a:solidFill>
            <a:prstDash val="solid"/>
          </a:ln>
          <a:effectLst/>
        </p:spPr>
        <p:txBody>
          <a:bodyPr>
            <a:normAutofit fontScale="92500" lnSpcReduction="20000"/>
          </a:bodyPr>
          <a:lstStyle>
            <a:lvl1pPr marL="457200" indent="-457200" algn="l" defTabSz="914400" rtl="0" eaLnBrk="1" latinLnBrk="0" hangingPunct="1">
              <a:spcBef>
                <a:spcPct val="20000"/>
              </a:spcBef>
              <a:buClr>
                <a:srgbClr val="8D8A00"/>
              </a:buClr>
              <a:buSzPct val="80000"/>
              <a:buFont typeface="Courier New" pitchFamily="49" charset="0"/>
              <a:buChar char="o"/>
              <a:defRPr lang="fr-FR" sz="2400" b="1" kern="1200" dirty="0" smtClean="0">
                <a:solidFill>
                  <a:schemeClr val="dk1"/>
                </a:solidFill>
                <a:latin typeface="+mn-lt"/>
                <a:ea typeface="+mn-ea"/>
                <a:cs typeface="+mn-cs"/>
              </a:defRPr>
            </a:lvl1pPr>
            <a:lvl2pPr marL="971550" indent="-514350" algn="l" defTabSz="914400" rtl="0" eaLnBrk="1" latinLnBrk="0" hangingPunct="1">
              <a:spcBef>
                <a:spcPct val="20000"/>
              </a:spcBef>
              <a:buClr>
                <a:srgbClr val="8D8A00"/>
              </a:buClr>
              <a:buFont typeface="Courier New" pitchFamily="49" charset="0"/>
              <a:buChar char="o"/>
              <a:defRPr lang="fr-FR" sz="2400" kern="1200" dirty="0" smtClean="0">
                <a:solidFill>
                  <a:schemeClr val="dk1"/>
                </a:solidFill>
                <a:latin typeface="+mn-lt"/>
                <a:ea typeface="+mn-ea"/>
                <a:cs typeface="+mn-cs"/>
              </a:defRPr>
            </a:lvl2pPr>
            <a:lvl3pPr marL="1371600" indent="-457200" algn="l" defTabSz="914400" rtl="0" eaLnBrk="1" latinLnBrk="0" hangingPunct="1">
              <a:spcBef>
                <a:spcPct val="20000"/>
              </a:spcBef>
              <a:buClr>
                <a:srgbClr val="8D8A00"/>
              </a:buClr>
              <a:buFont typeface="Courier New" pitchFamily="49" charset="0"/>
              <a:buChar char="o"/>
              <a:defRPr lang="fr-FR" sz="2000" kern="1200" dirty="0" smtClean="0">
                <a:solidFill>
                  <a:schemeClr val="dk1"/>
                </a:solidFill>
                <a:latin typeface="+mn-lt"/>
                <a:ea typeface="+mn-ea"/>
                <a:cs typeface="+mn-cs"/>
              </a:defRPr>
            </a:lvl3pPr>
            <a:lvl4pPr marL="1828800" indent="-457200" algn="l" defTabSz="914400" rtl="0" eaLnBrk="1" latinLnBrk="0" hangingPunct="1">
              <a:spcBef>
                <a:spcPct val="20000"/>
              </a:spcBef>
              <a:buClr>
                <a:srgbClr val="8D8A00"/>
              </a:buClr>
              <a:buFont typeface="Courier New" pitchFamily="49" charset="0"/>
              <a:buChar char="o"/>
              <a:defRPr lang="fr-FR" sz="1800" kern="1200" dirty="0" smtClean="0">
                <a:solidFill>
                  <a:schemeClr val="dk1"/>
                </a:solidFill>
                <a:latin typeface="+mn-lt"/>
                <a:ea typeface="+mn-ea"/>
                <a:cs typeface="+mn-cs"/>
              </a:defRPr>
            </a:lvl4pPr>
            <a:lvl5pPr marL="2286000" indent="-457200" algn="l" defTabSz="914400" rtl="0" eaLnBrk="1" latinLnBrk="0" hangingPunct="1">
              <a:spcBef>
                <a:spcPct val="20000"/>
              </a:spcBef>
              <a:buClr>
                <a:srgbClr val="8D8A00"/>
              </a:buClr>
              <a:buFont typeface="Courier New" pitchFamily="49" charset="0"/>
              <a:buChar char="o"/>
              <a:defRPr lang="fr-BE" sz="18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dirty="0"/>
              <a:t>Customer satisfaction</a:t>
            </a:r>
          </a:p>
          <a:p>
            <a:r>
              <a:rPr lang="en-US" dirty="0"/>
              <a:t>Change is OK</a:t>
            </a:r>
          </a:p>
          <a:p>
            <a:r>
              <a:rPr lang="en-US" dirty="0"/>
              <a:t>Deliver working software frequently</a:t>
            </a:r>
          </a:p>
          <a:p>
            <a:r>
              <a:rPr lang="en-US" dirty="0"/>
              <a:t>Business people and developers must work together daily</a:t>
            </a:r>
          </a:p>
          <a:p>
            <a:r>
              <a:rPr lang="en-US" dirty="0"/>
              <a:t>Motivated individuals; right environment; trust</a:t>
            </a:r>
          </a:p>
          <a:p>
            <a:r>
              <a:rPr lang="en-US" dirty="0"/>
              <a:t>Face-to-face communication is preferred</a:t>
            </a:r>
          </a:p>
          <a:p>
            <a:r>
              <a:rPr lang="en-US" dirty="0"/>
              <a:t>Sustainable development</a:t>
            </a:r>
          </a:p>
          <a:p>
            <a:r>
              <a:rPr lang="en-US" dirty="0"/>
              <a:t>Continuous attention to technical excellence</a:t>
            </a:r>
          </a:p>
          <a:p>
            <a:r>
              <a:rPr lang="en-US" dirty="0"/>
              <a:t>Simplicity</a:t>
            </a:r>
          </a:p>
          <a:p>
            <a:r>
              <a:rPr lang="en-US" dirty="0"/>
              <a:t>Emergence of architecture, requirements and design</a:t>
            </a:r>
          </a:p>
          <a:p>
            <a:r>
              <a:rPr lang="en-US" dirty="0"/>
              <a:t>Self-organizing teams</a:t>
            </a:r>
          </a:p>
          <a:p>
            <a:r>
              <a:rPr lang="en-US" dirty="0"/>
              <a:t>Self-reflection to become more effective</a:t>
            </a:r>
          </a:p>
          <a:p>
            <a:endParaRPr lang="en-US" dirty="0"/>
          </a:p>
        </p:txBody>
      </p:sp>
    </p:spTree>
    <p:extLst>
      <p:ext uri="{BB962C8B-B14F-4D97-AF65-F5344CB8AC3E}">
        <p14:creationId xmlns:p14="http://schemas.microsoft.com/office/powerpoint/2010/main" val="14270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a:extLst>
              <a:ext uri="{FF2B5EF4-FFF2-40B4-BE49-F238E27FC236}">
                <a16:creationId xmlns:a16="http://schemas.microsoft.com/office/drawing/2014/main" id="{3C87266B-007C-4142-B75E-F782500F7E1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4099" name="Slide Number Placeholder 5">
            <a:extLst>
              <a:ext uri="{FF2B5EF4-FFF2-40B4-BE49-F238E27FC236}">
                <a16:creationId xmlns:a16="http://schemas.microsoft.com/office/drawing/2014/main" id="{575E3E2A-717B-4780-B8E7-49539A11EB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3D36E82C-7FCC-4E4F-8DF6-9311D94E32CD}" type="slidenum">
              <a:rPr lang="en-US" altLang="fr-FR" sz="900"/>
              <a:pPr>
                <a:spcBef>
                  <a:spcPct val="0"/>
                </a:spcBef>
                <a:buFontTx/>
                <a:buNone/>
              </a:pPr>
              <a:t>5</a:t>
            </a:fld>
            <a:endParaRPr lang="en-US" altLang="fr-FR" sz="900"/>
          </a:p>
        </p:txBody>
      </p:sp>
      <p:sp>
        <p:nvSpPr>
          <p:cNvPr id="3" name="Titre 2">
            <a:extLst>
              <a:ext uri="{FF2B5EF4-FFF2-40B4-BE49-F238E27FC236}">
                <a16:creationId xmlns:a16="http://schemas.microsoft.com/office/drawing/2014/main" id="{F677D7D0-6F21-431B-B50D-D17C2C39E00A}"/>
              </a:ext>
            </a:extLst>
          </p:cNvPr>
          <p:cNvSpPr>
            <a:spLocks noGrp="1"/>
          </p:cNvSpPr>
          <p:nvPr>
            <p:ph type="ctrTitle"/>
          </p:nvPr>
        </p:nvSpPr>
        <p:spPr/>
        <p:txBody>
          <a:bodyPr/>
          <a:lstStyle/>
          <a:p>
            <a:r>
              <a:rPr lang="en-US" altLang="fr-FR" dirty="0"/>
              <a:t>DEVELOPMENT LIFE CYCLE</a:t>
            </a:r>
            <a:br>
              <a:rPr lang="en-US" altLang="fr-FR" dirty="0"/>
            </a:br>
            <a:endParaRPr lang="fr-BE"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Main aim: lower cost of change"/>
          <p:cNvSpPr txBox="1">
            <a:spLocks noGrp="1"/>
          </p:cNvSpPr>
          <p:nvPr>
            <p:ph type="title"/>
          </p:nvPr>
        </p:nvSpPr>
        <p:spPr>
          <a:prstGeom prst="rect">
            <a:avLst/>
          </a:prstGeom>
          <a:solidFill>
            <a:schemeClr val="accent1"/>
          </a:solidFill>
          <a:effectLst>
            <a:outerShdw blurRad="149987" dist="250190" dir="8460000" algn="ctr">
              <a:srgbClr val="000000">
                <a:alpha val="28000"/>
              </a:srgbClr>
            </a:outerShdw>
            <a:reflection blurRad="6350" stA="52000" endA="300" endPos="35000" dir="5400000" sy="-100000" algn="bl" rotWithShape="0"/>
          </a:effectLst>
          <a:scene3d>
            <a:camera prst="orthographicFront">
              <a:rot lat="0" lon="0" rev="0"/>
            </a:camera>
            <a:lightRig rig="contrasting" dir="t">
              <a:rot lat="0" lon="0" rev="1500000"/>
            </a:lightRig>
          </a:scene3d>
          <a:sp3d prstMaterial="metal"/>
        </p:spPr>
        <p:txBody>
          <a:bodyPr>
            <a:noAutofit/>
          </a:bodyPr>
          <a:lstStyle>
            <a:lvl1pPr defTabSz="484886">
              <a:defRPr sz="5976"/>
            </a:lvl1pPr>
          </a:lstStyle>
          <a:p>
            <a:r>
              <a:rPr lang="fr-BE" sz="3600" dirty="0"/>
              <a:t>More Value, </a:t>
            </a:r>
            <a:r>
              <a:rPr lang="fr-BE" sz="3600" dirty="0" err="1"/>
              <a:t>Principles</a:t>
            </a:r>
            <a:r>
              <a:rPr lang="fr-BE" sz="3600" dirty="0"/>
              <a:t> and Practices: XP</a:t>
            </a:r>
            <a:endParaRPr sz="3600" dirty="0"/>
          </a:p>
        </p:txBody>
      </p:sp>
      <p:sp>
        <p:nvSpPr>
          <p:cNvPr id="126" name="Through basic values, principles, and practices…"/>
          <p:cNvSpPr txBox="1">
            <a:spLocks noGrp="1"/>
          </p:cNvSpPr>
          <p:nvPr>
            <p:ph type="body" idx="1"/>
          </p:nvPr>
        </p:nvSpPr>
        <p:spPr>
          <a:xfrm>
            <a:off x="1190625" y="1196752"/>
            <a:ext cx="9810750" cy="4107656"/>
          </a:xfrm>
          <a:prstGeom prst="rect">
            <a:avLst/>
          </a:prstGeom>
        </p:spPr>
        <p:txBody>
          <a:bodyPr>
            <a:normAutofit/>
          </a:bodyPr>
          <a:lstStyle/>
          <a:p>
            <a:pPr marL="297347" indent="-297347" defTabSz="369675">
              <a:spcBef>
                <a:spcPts val="1898"/>
              </a:spcBef>
              <a:defRPr sz="3420"/>
            </a:pPr>
            <a:r>
              <a:rPr sz="2400" dirty="0"/>
              <a:t>Through basic values, principles, and practices </a:t>
            </a:r>
          </a:p>
          <a:p>
            <a:pPr marL="297347" indent="-297347" defTabSz="369675">
              <a:spcBef>
                <a:spcPts val="1898"/>
              </a:spcBef>
              <a:defRPr sz="3420"/>
            </a:pPr>
            <a:r>
              <a:rPr sz="2400" u="sng" dirty="0"/>
              <a:t>Five values</a:t>
            </a:r>
            <a:r>
              <a:rPr sz="2400" dirty="0"/>
              <a:t>: communication, simplicity, feedback, courage, respect</a:t>
            </a:r>
          </a:p>
          <a:p>
            <a:pPr marL="297347" indent="-297347" defTabSz="369675">
              <a:spcBef>
                <a:spcPts val="1898"/>
              </a:spcBef>
              <a:defRPr sz="3420"/>
            </a:pPr>
            <a:r>
              <a:rPr sz="2400" dirty="0"/>
              <a:t>These values represent a specific mindset of motivated team players who do their best on the way to achieving a common goal</a:t>
            </a:r>
          </a:p>
        </p:txBody>
      </p:sp>
      <p:pic>
        <p:nvPicPr>
          <p:cNvPr id="125954" name="Picture 2">
            <a:extLst>
              <a:ext uri="{FF2B5EF4-FFF2-40B4-BE49-F238E27FC236}">
                <a16:creationId xmlns:a16="http://schemas.microsoft.com/office/drawing/2014/main" id="{86E8C775-F733-9947-970E-263100444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120" y="3284984"/>
            <a:ext cx="10416480" cy="3192760"/>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5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XP values - Communication"/>
          <p:cNvSpPr txBox="1">
            <a:spLocks noGrp="1"/>
          </p:cNvSpPr>
          <p:nvPr>
            <p:ph type="title"/>
          </p:nvPr>
        </p:nvSpPr>
        <p:spPr>
          <a:prstGeom prst="rect">
            <a:avLst/>
          </a:prstGeom>
        </p:spPr>
        <p:txBody>
          <a:bodyPr>
            <a:normAutofit/>
          </a:bodyPr>
          <a:lstStyle>
            <a:lvl1pPr defTabSz="549148">
              <a:defRPr sz="6768"/>
            </a:lvl1pPr>
          </a:lstStyle>
          <a:p>
            <a:r>
              <a:rPr sz="3600" b="1" dirty="0"/>
              <a:t>XP values </a:t>
            </a:r>
            <a:r>
              <a:rPr lang="en-BE" sz="3600" b="1" dirty="0"/>
              <a:t>–</a:t>
            </a:r>
            <a:r>
              <a:rPr sz="3600" b="1" dirty="0"/>
              <a:t> Communication</a:t>
            </a:r>
            <a:r>
              <a:rPr lang="fr-BE" sz="3600" b="1" dirty="0"/>
              <a:t> &amp; </a:t>
            </a:r>
            <a:r>
              <a:rPr lang="fr-BE" sz="3600" b="1" dirty="0" err="1"/>
              <a:t>Simplicity</a:t>
            </a:r>
            <a:endParaRPr sz="3600" b="1" dirty="0"/>
          </a:p>
        </p:txBody>
      </p:sp>
      <p:sp>
        <p:nvSpPr>
          <p:cNvPr id="129" name="With the customer and amongst the team…"/>
          <p:cNvSpPr txBox="1">
            <a:spLocks noGrp="1"/>
          </p:cNvSpPr>
          <p:nvPr>
            <p:ph type="body" idx="1"/>
          </p:nvPr>
        </p:nvSpPr>
        <p:spPr>
          <a:xfrm>
            <a:off x="1190625" y="1268760"/>
            <a:ext cx="9810750" cy="5040560"/>
          </a:xfrm>
          <a:prstGeom prst="rect">
            <a:avLst/>
          </a:prstGeom>
        </p:spPr>
        <p:txBody>
          <a:bodyPr>
            <a:normAutofit fontScale="62500" lnSpcReduction="20000"/>
          </a:bodyPr>
          <a:lstStyle/>
          <a:p>
            <a:pPr marL="264309" indent="-264309" defTabSz="328600">
              <a:spcBef>
                <a:spcPts val="1687"/>
              </a:spcBef>
              <a:defRPr sz="3040"/>
            </a:pPr>
            <a:r>
              <a:rPr lang="fr-FR" sz="3400" dirty="0"/>
              <a:t>Communication</a:t>
            </a:r>
          </a:p>
          <a:p>
            <a:pPr marL="778659" lvl="1" indent="-264309" defTabSz="328600">
              <a:spcBef>
                <a:spcPts val="1687"/>
              </a:spcBef>
              <a:defRPr sz="3040"/>
            </a:pPr>
            <a:r>
              <a:rPr sz="3400" dirty="0" err="1"/>
              <a:t>With</a:t>
            </a:r>
            <a:r>
              <a:rPr sz="3400" dirty="0"/>
              <a:t> the </a:t>
            </a:r>
            <a:r>
              <a:rPr sz="3400" dirty="0" err="1"/>
              <a:t>customer</a:t>
            </a:r>
            <a:r>
              <a:rPr sz="3400" dirty="0"/>
              <a:t> and </a:t>
            </a:r>
            <a:r>
              <a:rPr sz="3400" dirty="0" err="1"/>
              <a:t>amongst</a:t>
            </a:r>
            <a:r>
              <a:rPr sz="3400" dirty="0"/>
              <a:t> the team</a:t>
            </a:r>
          </a:p>
          <a:p>
            <a:pPr marL="778659" lvl="1" indent="-264309" defTabSz="328600">
              <a:spcBef>
                <a:spcPts val="1687"/>
              </a:spcBef>
              <a:defRPr sz="3040"/>
            </a:pPr>
            <a:r>
              <a:rPr sz="3400" dirty="0" err="1"/>
              <a:t>Communicating</a:t>
            </a:r>
            <a:r>
              <a:rPr sz="3400" dirty="0"/>
              <a:t> system </a:t>
            </a:r>
            <a:r>
              <a:rPr sz="3400" dirty="0" err="1"/>
              <a:t>requirements</a:t>
            </a:r>
            <a:r>
              <a:rPr sz="3400" dirty="0"/>
              <a:t> to the </a:t>
            </a:r>
            <a:r>
              <a:rPr sz="3400" dirty="0" err="1"/>
              <a:t>developers</a:t>
            </a:r>
            <a:r>
              <a:rPr sz="3400" dirty="0"/>
              <a:t> of the system</a:t>
            </a:r>
          </a:p>
          <a:p>
            <a:pPr marL="778659" lvl="1" indent="-264309" defTabSz="328600">
              <a:spcBef>
                <a:spcPts val="1687"/>
              </a:spcBef>
              <a:defRPr sz="3040"/>
            </a:pPr>
            <a:r>
              <a:rPr sz="3400" dirty="0" err="1"/>
              <a:t>Providing</a:t>
            </a:r>
            <a:r>
              <a:rPr sz="3400" dirty="0"/>
              <a:t> a </a:t>
            </a:r>
            <a:r>
              <a:rPr sz="3400" dirty="0" err="1"/>
              <a:t>shared</a:t>
            </a:r>
            <a:r>
              <a:rPr sz="3400" dirty="0"/>
              <a:t> </a:t>
            </a:r>
            <a:r>
              <a:rPr sz="3400" dirty="0" err="1"/>
              <a:t>view</a:t>
            </a:r>
            <a:r>
              <a:rPr sz="3400" dirty="0"/>
              <a:t> (of the system) </a:t>
            </a:r>
            <a:r>
              <a:rPr sz="3400" dirty="0" err="1"/>
              <a:t>between</a:t>
            </a:r>
            <a:r>
              <a:rPr sz="3400" dirty="0"/>
              <a:t> </a:t>
            </a:r>
            <a:r>
              <a:rPr sz="3400" dirty="0" err="1"/>
              <a:t>users</a:t>
            </a:r>
            <a:r>
              <a:rPr sz="3400" dirty="0"/>
              <a:t> and </a:t>
            </a:r>
            <a:r>
              <a:rPr sz="3400" dirty="0" err="1"/>
              <a:t>developers</a:t>
            </a:r>
            <a:r>
              <a:rPr sz="3400" dirty="0"/>
              <a:t> </a:t>
            </a:r>
          </a:p>
          <a:p>
            <a:pPr marL="778659" lvl="1" indent="-264309" defTabSz="328600">
              <a:spcBef>
                <a:spcPts val="1687"/>
              </a:spcBef>
              <a:defRPr sz="3040"/>
            </a:pPr>
            <a:r>
              <a:rPr sz="3400" dirty="0" err="1"/>
              <a:t>Through</a:t>
            </a:r>
            <a:r>
              <a:rPr sz="3400" dirty="0"/>
              <a:t> simple design, </a:t>
            </a:r>
            <a:r>
              <a:rPr sz="3400" dirty="0" err="1"/>
              <a:t>common</a:t>
            </a:r>
            <a:r>
              <a:rPr sz="3400" dirty="0"/>
              <a:t> </a:t>
            </a:r>
            <a:r>
              <a:rPr sz="3400" dirty="0" err="1"/>
              <a:t>metaphors</a:t>
            </a:r>
            <a:r>
              <a:rPr sz="3400" dirty="0"/>
              <a:t>, collaboration, </a:t>
            </a:r>
            <a:r>
              <a:rPr sz="3400" dirty="0" err="1"/>
              <a:t>frequent</a:t>
            </a:r>
            <a:r>
              <a:rPr sz="3400" dirty="0"/>
              <a:t> verbal communication, and feedback</a:t>
            </a:r>
            <a:endParaRPr lang="fr-FR" sz="3400" dirty="0"/>
          </a:p>
          <a:p>
            <a:endParaRPr lang="en-GB" sz="3400" dirty="0"/>
          </a:p>
          <a:p>
            <a:r>
              <a:rPr lang="en-GB" sz="3400" dirty="0"/>
              <a:t>Simplicity</a:t>
            </a:r>
          </a:p>
          <a:p>
            <a:pPr lvl="1"/>
            <a:r>
              <a:rPr lang="en-GB" sz="3400" dirty="0"/>
              <a:t>Start with the simplest solution and improve to better ones</a:t>
            </a:r>
          </a:p>
          <a:p>
            <a:pPr lvl="1"/>
            <a:r>
              <a:rPr lang="en-GB" sz="3400" dirty="0"/>
              <a:t>Focus on the minimalistic solution</a:t>
            </a:r>
          </a:p>
          <a:p>
            <a:pPr lvl="1"/>
            <a:r>
              <a:rPr lang="en-GB" sz="3400" dirty="0"/>
              <a:t>Focus on designing and coding for the needs of today instead of those of tomorrow</a:t>
            </a:r>
          </a:p>
          <a:p>
            <a:pPr lvl="1"/>
            <a:r>
              <a:rPr lang="en-GB" sz="3400" dirty="0"/>
              <a:t>Improving the quality of communication</a:t>
            </a:r>
          </a:p>
        </p:txBody>
      </p:sp>
    </p:spTree>
  </p:cSld>
  <p:clrMapOvr>
    <a:masterClrMapping/>
  </p:clrMapOvr>
  <p:transition spd="med"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XP values - Feedback"/>
          <p:cNvSpPr txBox="1">
            <a:spLocks noGrp="1"/>
          </p:cNvSpPr>
          <p:nvPr>
            <p:ph type="title"/>
          </p:nvPr>
        </p:nvSpPr>
        <p:spPr>
          <a:prstGeom prst="rect">
            <a:avLst/>
          </a:prstGeom>
        </p:spPr>
        <p:txBody>
          <a:bodyPr/>
          <a:lstStyle/>
          <a:p>
            <a:r>
              <a:rPr b="1" dirty="0"/>
              <a:t>XP values </a:t>
            </a:r>
            <a:r>
              <a:rPr lang="en-BE" b="1" dirty="0"/>
              <a:t>–</a:t>
            </a:r>
            <a:r>
              <a:rPr b="1" dirty="0"/>
              <a:t> Feedback</a:t>
            </a:r>
            <a:r>
              <a:rPr lang="fr-BE" b="1" dirty="0"/>
              <a:t> &amp; Courage</a:t>
            </a:r>
            <a:endParaRPr b="1" dirty="0"/>
          </a:p>
        </p:txBody>
      </p:sp>
      <p:sp>
        <p:nvSpPr>
          <p:cNvPr id="135" name="Relates to different dimensions of the system development…"/>
          <p:cNvSpPr txBox="1">
            <a:spLocks noGrp="1"/>
          </p:cNvSpPr>
          <p:nvPr>
            <p:ph type="body" idx="1"/>
          </p:nvPr>
        </p:nvSpPr>
        <p:spPr>
          <a:xfrm>
            <a:off x="1190625" y="1268760"/>
            <a:ext cx="9810750" cy="5040560"/>
          </a:xfrm>
          <a:prstGeom prst="rect">
            <a:avLst/>
          </a:prstGeom>
        </p:spPr>
        <p:txBody>
          <a:bodyPr>
            <a:normAutofit fontScale="25000" lnSpcReduction="20000"/>
          </a:bodyPr>
          <a:lstStyle/>
          <a:p>
            <a:pPr marL="257701" indent="-257701" defTabSz="320385">
              <a:spcBef>
                <a:spcPts val="1617"/>
              </a:spcBef>
              <a:defRPr sz="2964"/>
            </a:pPr>
            <a:r>
              <a:rPr lang="fr-FR" sz="7200" dirty="0"/>
              <a:t>Feedback</a:t>
            </a:r>
          </a:p>
          <a:p>
            <a:pPr marL="772051" lvl="1" indent="-257701" defTabSz="320385">
              <a:spcBef>
                <a:spcPts val="1617"/>
              </a:spcBef>
              <a:defRPr sz="2964"/>
            </a:pPr>
            <a:r>
              <a:rPr sz="7200" dirty="0"/>
              <a:t>Relates to different dimensions of the system development </a:t>
            </a:r>
          </a:p>
          <a:p>
            <a:pPr marL="772051" lvl="1" indent="-257701" defTabSz="320385">
              <a:spcBef>
                <a:spcPts val="1617"/>
              </a:spcBef>
              <a:defRPr sz="2964"/>
            </a:pPr>
            <a:r>
              <a:rPr sz="7200" u="sng" dirty="0"/>
              <a:t>Feedback from the system</a:t>
            </a:r>
            <a:r>
              <a:rPr sz="7200" dirty="0"/>
              <a:t>: unit tests, periodic integration tests</a:t>
            </a:r>
          </a:p>
          <a:p>
            <a:pPr marL="772051" lvl="1" indent="-257701" defTabSz="320385">
              <a:spcBef>
                <a:spcPts val="1617"/>
              </a:spcBef>
              <a:defRPr sz="2964"/>
            </a:pPr>
            <a:r>
              <a:rPr sz="7200" u="sng" dirty="0"/>
              <a:t>Feedback from the customer</a:t>
            </a:r>
            <a:r>
              <a:rPr sz="7200" dirty="0"/>
              <a:t>: functional tests (aka acceptance tests) written by the customers and the testers. </a:t>
            </a:r>
          </a:p>
          <a:p>
            <a:pPr marL="772051" lvl="1" indent="-257701" defTabSz="320385">
              <a:spcBef>
                <a:spcPts val="1617"/>
              </a:spcBef>
              <a:defRPr sz="2964"/>
            </a:pPr>
            <a:r>
              <a:rPr sz="7200" u="sng" dirty="0"/>
              <a:t>Feedback from the team</a:t>
            </a:r>
            <a:r>
              <a:rPr sz="7200" dirty="0"/>
              <a:t>: when customers come up with new requirements in the planning game the team directly gives an estimation of the time that it will take to </a:t>
            </a:r>
            <a:r>
              <a:rPr sz="7200" dirty="0" err="1"/>
              <a:t>implement</a:t>
            </a:r>
            <a:endParaRPr lang="fr-FR" sz="7200" dirty="0"/>
          </a:p>
          <a:p>
            <a:pPr marL="280829" indent="-280829" defTabSz="349138">
              <a:spcBef>
                <a:spcPts val="1758"/>
              </a:spcBef>
              <a:defRPr sz="3230"/>
            </a:pPr>
            <a:r>
              <a:rPr lang="en-GB" sz="7200" dirty="0"/>
              <a:t>Courage to take on problems proactively and integrate testing and changes in the development phase</a:t>
            </a:r>
          </a:p>
          <a:p>
            <a:pPr marL="611215" lvl="1" indent="-280829" defTabSz="349138">
              <a:spcBef>
                <a:spcPts val="1758"/>
              </a:spcBef>
              <a:defRPr sz="3230"/>
            </a:pPr>
            <a:r>
              <a:rPr lang="en-GB" sz="7200" dirty="0"/>
              <a:t>Always design and code for today and not for tomorrow</a:t>
            </a:r>
          </a:p>
          <a:p>
            <a:pPr marL="611215" lvl="1" indent="-280829" defTabSz="349138">
              <a:spcBef>
                <a:spcPts val="1758"/>
              </a:spcBef>
              <a:defRPr sz="3230"/>
            </a:pPr>
            <a:r>
              <a:rPr lang="en-GB" sz="7200" dirty="0"/>
              <a:t>Know when to throw code away </a:t>
            </a:r>
          </a:p>
          <a:p>
            <a:pPr marL="611215" lvl="1" indent="-280829" defTabSz="349138">
              <a:spcBef>
                <a:spcPts val="1758"/>
              </a:spcBef>
              <a:defRPr sz="3230"/>
            </a:pPr>
            <a:r>
              <a:rPr lang="en-GB" sz="7200" dirty="0"/>
              <a:t>Persistence</a:t>
            </a:r>
          </a:p>
          <a:p>
            <a:pPr marL="257701" indent="-257701" defTabSz="320385">
              <a:spcBef>
                <a:spcPts val="1617"/>
              </a:spcBef>
              <a:defRPr sz="2964"/>
            </a:pPr>
            <a:endParaRPr dirty="0"/>
          </a:p>
        </p:txBody>
      </p:sp>
    </p:spTree>
  </p:cSld>
  <p:clrMapOvr>
    <a:masterClrMapping/>
  </p:clrMapOvr>
  <p:transition spd="med"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XP values - Respect"/>
          <p:cNvSpPr txBox="1">
            <a:spLocks noGrp="1"/>
          </p:cNvSpPr>
          <p:nvPr>
            <p:ph type="title"/>
          </p:nvPr>
        </p:nvSpPr>
        <p:spPr>
          <a:prstGeom prst="rect">
            <a:avLst/>
          </a:prstGeom>
        </p:spPr>
        <p:txBody>
          <a:bodyPr/>
          <a:lstStyle/>
          <a:p>
            <a:r>
              <a:rPr b="1" dirty="0"/>
              <a:t>XP values - Respect</a:t>
            </a:r>
          </a:p>
        </p:txBody>
      </p:sp>
      <p:sp>
        <p:nvSpPr>
          <p:cNvPr id="141" name="Respect for others as well as self respect…"/>
          <p:cNvSpPr txBox="1">
            <a:spLocks noGrp="1"/>
          </p:cNvSpPr>
          <p:nvPr>
            <p:ph type="body" idx="1"/>
          </p:nvPr>
        </p:nvSpPr>
        <p:spPr>
          <a:prstGeom prst="rect">
            <a:avLst/>
          </a:prstGeom>
        </p:spPr>
        <p:txBody>
          <a:bodyPr>
            <a:normAutofit/>
          </a:bodyPr>
          <a:lstStyle/>
          <a:p>
            <a:pPr marL="280829" indent="-280829" defTabSz="349138">
              <a:spcBef>
                <a:spcPts val="1758"/>
              </a:spcBef>
              <a:defRPr sz="3230"/>
            </a:pPr>
            <a:r>
              <a:rPr sz="2400"/>
              <a:t>Respect for others as well as self respect</a:t>
            </a:r>
          </a:p>
          <a:p>
            <a:pPr marL="280829" indent="-280829" defTabSz="349138">
              <a:spcBef>
                <a:spcPts val="1758"/>
              </a:spcBef>
              <a:defRPr sz="3230"/>
            </a:pPr>
            <a:r>
              <a:rPr sz="2400"/>
              <a:t>The members of the team need to respect each other, provide and accept feedback that honours their relationship, and to work together to identify simple designs and solutions</a:t>
            </a:r>
          </a:p>
          <a:p>
            <a:pPr marL="280829" indent="-280829" defTabSz="349138">
              <a:spcBef>
                <a:spcPts val="1758"/>
              </a:spcBef>
              <a:defRPr sz="3230"/>
            </a:pPr>
            <a:r>
              <a:rPr sz="2400"/>
              <a:t>Programmers should never commit changes that break compilation, that make existing unit-tests fail, or that otherwise delay the work of their peers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XP principles – Rapid feedback"/>
          <p:cNvSpPr txBox="1">
            <a:spLocks noGrp="1"/>
          </p:cNvSpPr>
          <p:nvPr>
            <p:ph type="title"/>
          </p:nvPr>
        </p:nvSpPr>
        <p:spPr>
          <a:prstGeom prst="rect">
            <a:avLst/>
          </a:prstGeom>
        </p:spPr>
        <p:txBody>
          <a:bodyPr>
            <a:normAutofit/>
          </a:bodyPr>
          <a:lstStyle>
            <a:lvl1pPr defTabSz="467359">
              <a:defRPr sz="5760"/>
            </a:lvl1pPr>
          </a:lstStyle>
          <a:p>
            <a:r>
              <a:rPr sz="3600" b="1" dirty="0"/>
              <a:t>XP principles – Rapid feedback</a:t>
            </a:r>
            <a:r>
              <a:rPr lang="fr-BE" sz="3600" b="1" dirty="0"/>
              <a:t> &amp; Assume </a:t>
            </a:r>
            <a:r>
              <a:rPr lang="fr-BE" sz="3600" b="1" dirty="0" err="1"/>
              <a:t>Simplicity</a:t>
            </a:r>
            <a:endParaRPr sz="3600" b="1" dirty="0"/>
          </a:p>
        </p:txBody>
      </p:sp>
      <p:sp>
        <p:nvSpPr>
          <p:cNvPr id="147" name="Feedback is most useful if it is done rapidly…"/>
          <p:cNvSpPr txBox="1">
            <a:spLocks noGrp="1"/>
          </p:cNvSpPr>
          <p:nvPr>
            <p:ph type="body" idx="1"/>
          </p:nvPr>
        </p:nvSpPr>
        <p:spPr>
          <a:xfrm>
            <a:off x="911424" y="1268760"/>
            <a:ext cx="10089951" cy="5314602"/>
          </a:xfrm>
          <a:prstGeom prst="rect">
            <a:avLst/>
          </a:prstGeom>
        </p:spPr>
        <p:txBody>
          <a:bodyPr>
            <a:normAutofit fontScale="55000" lnSpcReduction="20000"/>
          </a:bodyPr>
          <a:lstStyle/>
          <a:p>
            <a:pPr marL="297347" indent="-297347" defTabSz="369675">
              <a:spcBef>
                <a:spcPts val="1898"/>
              </a:spcBef>
              <a:defRPr sz="3420"/>
            </a:pPr>
            <a:r>
              <a:rPr lang="fr-FR" sz="3600" dirty="0"/>
              <a:t>Feedback</a:t>
            </a:r>
          </a:p>
          <a:p>
            <a:pPr marL="811697" lvl="1" indent="-297347" defTabSz="369675">
              <a:spcBef>
                <a:spcPts val="1898"/>
              </a:spcBef>
              <a:defRPr sz="3420"/>
            </a:pPr>
            <a:r>
              <a:rPr sz="3600" dirty="0"/>
              <a:t>Feedback </a:t>
            </a:r>
            <a:r>
              <a:rPr sz="3600" dirty="0" err="1"/>
              <a:t>is</a:t>
            </a:r>
            <a:r>
              <a:rPr sz="3600" dirty="0"/>
              <a:t> </a:t>
            </a:r>
            <a:r>
              <a:rPr sz="3600" dirty="0" err="1"/>
              <a:t>most</a:t>
            </a:r>
            <a:r>
              <a:rPr sz="3600" dirty="0"/>
              <a:t> </a:t>
            </a:r>
            <a:r>
              <a:rPr sz="3600" dirty="0" err="1"/>
              <a:t>useful</a:t>
            </a:r>
            <a:r>
              <a:rPr sz="3600" dirty="0"/>
              <a:t> if </a:t>
            </a:r>
            <a:r>
              <a:rPr sz="3600" dirty="0" err="1"/>
              <a:t>it</a:t>
            </a:r>
            <a:r>
              <a:rPr sz="3600" dirty="0"/>
              <a:t> </a:t>
            </a:r>
            <a:r>
              <a:rPr sz="3600" dirty="0" err="1"/>
              <a:t>is</a:t>
            </a:r>
            <a:r>
              <a:rPr sz="3600" dirty="0"/>
              <a:t> </a:t>
            </a:r>
            <a:r>
              <a:rPr sz="3600" dirty="0" err="1"/>
              <a:t>done</a:t>
            </a:r>
            <a:r>
              <a:rPr sz="3600" dirty="0"/>
              <a:t> </a:t>
            </a:r>
            <a:r>
              <a:rPr sz="3600" dirty="0" err="1"/>
              <a:t>rapidly</a:t>
            </a:r>
            <a:endParaRPr sz="3600" dirty="0"/>
          </a:p>
          <a:p>
            <a:pPr marL="811697" lvl="1" indent="-297347" defTabSz="369675">
              <a:spcBef>
                <a:spcPts val="1898"/>
              </a:spcBef>
              <a:defRPr sz="3420"/>
            </a:pPr>
            <a:r>
              <a:rPr sz="3600" dirty="0"/>
              <a:t>The time </a:t>
            </a:r>
            <a:r>
              <a:rPr sz="3600" dirty="0" err="1"/>
              <a:t>between</a:t>
            </a:r>
            <a:r>
              <a:rPr sz="3600" dirty="0"/>
              <a:t> an action and </a:t>
            </a:r>
            <a:r>
              <a:rPr sz="3600" dirty="0" err="1"/>
              <a:t>its</a:t>
            </a:r>
            <a:r>
              <a:rPr sz="3600" dirty="0"/>
              <a:t> feedback </a:t>
            </a:r>
            <a:r>
              <a:rPr sz="3600" dirty="0" err="1"/>
              <a:t>is</a:t>
            </a:r>
            <a:r>
              <a:rPr sz="3600" dirty="0"/>
              <a:t> </a:t>
            </a:r>
            <a:r>
              <a:rPr sz="3600" dirty="0" err="1"/>
              <a:t>critical</a:t>
            </a:r>
            <a:r>
              <a:rPr sz="3600" dirty="0"/>
              <a:t> in </a:t>
            </a:r>
            <a:r>
              <a:rPr sz="3600" dirty="0" err="1"/>
              <a:t>learning</a:t>
            </a:r>
            <a:r>
              <a:rPr sz="3600" dirty="0"/>
              <a:t> and </a:t>
            </a:r>
            <a:r>
              <a:rPr sz="3600" dirty="0" err="1"/>
              <a:t>making</a:t>
            </a:r>
            <a:r>
              <a:rPr sz="3600" dirty="0"/>
              <a:t> changes</a:t>
            </a:r>
          </a:p>
          <a:p>
            <a:pPr marL="811697" lvl="1" indent="-297347" defTabSz="369675">
              <a:spcBef>
                <a:spcPts val="1898"/>
              </a:spcBef>
              <a:defRPr sz="3420"/>
            </a:pPr>
            <a:r>
              <a:rPr sz="3600" dirty="0"/>
              <a:t>The </a:t>
            </a:r>
            <a:r>
              <a:rPr sz="3600" dirty="0" err="1"/>
              <a:t>customer</a:t>
            </a:r>
            <a:r>
              <a:rPr sz="3600" dirty="0"/>
              <a:t> </a:t>
            </a:r>
            <a:r>
              <a:rPr sz="3600" dirty="0" err="1"/>
              <a:t>can</a:t>
            </a:r>
            <a:r>
              <a:rPr sz="3600" dirty="0"/>
              <a:t> </a:t>
            </a:r>
            <a:r>
              <a:rPr sz="3600" dirty="0" err="1"/>
              <a:t>give</a:t>
            </a:r>
            <a:r>
              <a:rPr sz="3600" dirty="0"/>
              <a:t> feedback and </a:t>
            </a:r>
            <a:r>
              <a:rPr sz="3600" dirty="0" err="1"/>
              <a:t>steer</a:t>
            </a:r>
            <a:r>
              <a:rPr sz="3600" dirty="0"/>
              <a:t> the </a:t>
            </a:r>
            <a:r>
              <a:rPr sz="3600" dirty="0" err="1"/>
              <a:t>development</a:t>
            </a:r>
            <a:r>
              <a:rPr sz="3600" dirty="0"/>
              <a:t> as </a:t>
            </a:r>
            <a:r>
              <a:rPr sz="3600" dirty="0" err="1"/>
              <a:t>needed</a:t>
            </a:r>
            <a:endParaRPr sz="3600" dirty="0"/>
          </a:p>
          <a:p>
            <a:pPr marL="811697" lvl="1" indent="-297347" defTabSz="369675">
              <a:spcBef>
                <a:spcPts val="1898"/>
              </a:spcBef>
              <a:defRPr sz="3420"/>
            </a:pPr>
            <a:r>
              <a:rPr sz="3600" dirty="0"/>
              <a:t>Unit tests </a:t>
            </a:r>
            <a:r>
              <a:rPr sz="3600" dirty="0" err="1"/>
              <a:t>contribute</a:t>
            </a:r>
            <a:r>
              <a:rPr sz="3600" dirty="0"/>
              <a:t> to the </a:t>
            </a:r>
            <a:r>
              <a:rPr sz="3600" dirty="0" err="1"/>
              <a:t>rapid</a:t>
            </a:r>
            <a:r>
              <a:rPr sz="3600" dirty="0"/>
              <a:t> feedback </a:t>
            </a:r>
            <a:r>
              <a:rPr sz="3600" dirty="0" err="1"/>
              <a:t>principle</a:t>
            </a:r>
            <a:r>
              <a:rPr sz="3600" dirty="0"/>
              <a:t>.</a:t>
            </a:r>
            <a:endParaRPr lang="fr-FR" sz="3600" dirty="0"/>
          </a:p>
          <a:p>
            <a:pPr marL="264309" indent="-264309" defTabSz="328600">
              <a:spcBef>
                <a:spcPts val="1687"/>
              </a:spcBef>
              <a:defRPr sz="3040"/>
            </a:pPr>
            <a:r>
              <a:rPr lang="en-GB" sz="3600" dirty="0"/>
              <a:t>Simplicity</a:t>
            </a:r>
          </a:p>
          <a:p>
            <a:pPr marL="778659" lvl="1" indent="-264309" defTabSz="328600">
              <a:spcBef>
                <a:spcPts val="1687"/>
              </a:spcBef>
              <a:defRPr sz="3040"/>
            </a:pPr>
            <a:r>
              <a:rPr lang="en-GB" sz="3600" dirty="0"/>
              <a:t>Treat every problem as if it can be solved with simplicity</a:t>
            </a:r>
          </a:p>
          <a:p>
            <a:pPr marL="778659" lvl="1" indent="-264309" defTabSz="328600">
              <a:spcBef>
                <a:spcPts val="1687"/>
              </a:spcBef>
              <a:defRPr sz="3040"/>
            </a:pPr>
            <a:r>
              <a:rPr lang="en-GB" sz="3600" u="sng" dirty="0"/>
              <a:t>Traditionally</a:t>
            </a:r>
            <a:r>
              <a:rPr lang="en-GB" sz="3600" dirty="0"/>
              <a:t>: plan for the future, do the work planned!    </a:t>
            </a:r>
            <a:r>
              <a:rPr lang="en-GB" sz="3600" u="sng" dirty="0"/>
              <a:t>Result</a:t>
            </a:r>
            <a:r>
              <a:rPr lang="en-GB" sz="3600" dirty="0"/>
              <a:t>: what is required today by the customer is not met and what is ultimately delivered may be obsolete and difficult to change</a:t>
            </a:r>
          </a:p>
          <a:p>
            <a:pPr marL="778659" lvl="1" indent="-264309" defTabSz="328600">
              <a:spcBef>
                <a:spcPts val="1687"/>
              </a:spcBef>
              <a:defRPr sz="3040"/>
            </a:pPr>
            <a:r>
              <a:rPr lang="en-GB" sz="3600" dirty="0"/>
              <a:t>Solve today’s job today and trust your ability to add complexity in the future where you need it</a:t>
            </a:r>
          </a:p>
          <a:p>
            <a:pPr marL="778659" lvl="1" indent="-264309" defTabSz="328600">
              <a:spcBef>
                <a:spcPts val="1687"/>
              </a:spcBef>
              <a:defRPr sz="3040"/>
            </a:pPr>
            <a:r>
              <a:rPr lang="en-GB" sz="3600" dirty="0"/>
              <a:t>Focus on what is important today!</a:t>
            </a:r>
          </a:p>
          <a:p>
            <a:pPr marL="297347" indent="-297347" defTabSz="369675">
              <a:spcBef>
                <a:spcPts val="1898"/>
              </a:spcBef>
              <a:defRPr sz="3420"/>
            </a:pPr>
            <a:endParaRPr sz="2400"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XP principles – Incremental change"/>
          <p:cNvSpPr txBox="1">
            <a:spLocks noGrp="1"/>
          </p:cNvSpPr>
          <p:nvPr>
            <p:ph type="title"/>
          </p:nvPr>
        </p:nvSpPr>
        <p:spPr>
          <a:prstGeom prst="rect">
            <a:avLst/>
          </a:prstGeom>
        </p:spPr>
        <p:txBody>
          <a:bodyPr>
            <a:normAutofit/>
          </a:bodyPr>
          <a:lstStyle>
            <a:lvl1pPr defTabSz="426466">
              <a:defRPr sz="5256"/>
            </a:lvl1pPr>
          </a:lstStyle>
          <a:p>
            <a:r>
              <a:rPr sz="3600" b="1" dirty="0"/>
              <a:t>XP principles – Incremental change</a:t>
            </a:r>
          </a:p>
        </p:txBody>
      </p:sp>
      <p:sp>
        <p:nvSpPr>
          <p:cNvPr id="153" name="Big changes made all at once just do not work…"/>
          <p:cNvSpPr txBox="1">
            <a:spLocks noGrp="1"/>
          </p:cNvSpPr>
          <p:nvPr>
            <p:ph type="body" idx="1"/>
          </p:nvPr>
        </p:nvSpPr>
        <p:spPr>
          <a:prstGeom prst="rect">
            <a:avLst/>
          </a:prstGeom>
        </p:spPr>
        <p:txBody>
          <a:bodyPr>
            <a:normAutofit/>
          </a:bodyPr>
          <a:lstStyle/>
          <a:p>
            <a:pPr marL="224662" indent="-224662" defTabSz="279311">
              <a:spcBef>
                <a:spcPts val="1406"/>
              </a:spcBef>
              <a:defRPr sz="2584"/>
            </a:pPr>
            <a:r>
              <a:rPr sz="2400" dirty="0"/>
              <a:t>Big changes made all at once just do not work</a:t>
            </a:r>
          </a:p>
          <a:p>
            <a:pPr marL="224662" indent="-224662" defTabSz="279311">
              <a:spcBef>
                <a:spcPts val="1406"/>
              </a:spcBef>
              <a:defRPr sz="2584"/>
            </a:pPr>
            <a:r>
              <a:rPr sz="2400" dirty="0"/>
              <a:t>Any problem is solved with a series of the smallest change that makes a difference</a:t>
            </a:r>
          </a:p>
          <a:p>
            <a:pPr marL="224662" indent="-224662" defTabSz="279311">
              <a:spcBef>
                <a:spcPts val="1406"/>
              </a:spcBef>
              <a:defRPr sz="2584"/>
            </a:pPr>
            <a:r>
              <a:rPr sz="2400" dirty="0"/>
              <a:t>In XP, incremental change is applied in many ways:</a:t>
            </a:r>
            <a:endParaRPr lang="fr-FR" sz="2400" dirty="0"/>
          </a:p>
          <a:p>
            <a:pPr marL="555049" lvl="1" indent="-224662" defTabSz="279311">
              <a:spcBef>
                <a:spcPts val="1406"/>
              </a:spcBef>
              <a:defRPr sz="2584"/>
            </a:pPr>
            <a:r>
              <a:rPr sz="2400" dirty="0"/>
              <a:t>The design changes a little at a time</a:t>
            </a:r>
            <a:endParaRPr lang="fr-FR" sz="2400" dirty="0"/>
          </a:p>
          <a:p>
            <a:pPr marL="555049" lvl="1" indent="-224662" defTabSz="279311">
              <a:spcBef>
                <a:spcPts val="1406"/>
              </a:spcBef>
              <a:defRPr sz="2584"/>
            </a:pPr>
            <a:r>
              <a:rPr sz="2400" dirty="0"/>
              <a:t>The plan changes a little at a time</a:t>
            </a:r>
            <a:endParaRPr lang="fr-FR" sz="2400" dirty="0"/>
          </a:p>
          <a:p>
            <a:pPr marL="555049" lvl="1" indent="-224662" defTabSz="279311">
              <a:spcBef>
                <a:spcPts val="1406"/>
              </a:spcBef>
              <a:defRPr sz="2584"/>
            </a:pPr>
            <a:r>
              <a:rPr sz="2400" dirty="0"/>
              <a:t>The team changes a little at a time</a:t>
            </a:r>
          </a:p>
          <a:p>
            <a:pPr marL="224662" indent="-224662" defTabSz="279311">
              <a:spcBef>
                <a:spcPts val="1406"/>
              </a:spcBef>
              <a:defRPr sz="2584"/>
            </a:pPr>
            <a:r>
              <a:rPr sz="2400" dirty="0"/>
              <a:t>Even the adoption of XP must be taken in little steps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XP principles – Embracing change"/>
          <p:cNvSpPr txBox="1">
            <a:spLocks noGrp="1"/>
          </p:cNvSpPr>
          <p:nvPr>
            <p:ph type="title"/>
          </p:nvPr>
        </p:nvSpPr>
        <p:spPr>
          <a:prstGeom prst="rect">
            <a:avLst/>
          </a:prstGeom>
        </p:spPr>
        <p:txBody>
          <a:bodyPr>
            <a:normAutofit/>
          </a:bodyPr>
          <a:lstStyle>
            <a:lvl1pPr defTabSz="438150">
              <a:defRPr sz="5400"/>
            </a:lvl1pPr>
          </a:lstStyle>
          <a:p>
            <a:r>
              <a:rPr sz="3600" b="1" dirty="0"/>
              <a:t>XP principles – </a:t>
            </a:r>
            <a:r>
              <a:rPr sz="3600" b="1" dirty="0" err="1"/>
              <a:t>Embracing</a:t>
            </a:r>
            <a:r>
              <a:rPr sz="3600" b="1" dirty="0"/>
              <a:t> change</a:t>
            </a:r>
            <a:r>
              <a:rPr lang="fr-BE" sz="3600" b="1" dirty="0"/>
              <a:t> &amp; </a:t>
            </a:r>
            <a:r>
              <a:rPr lang="fr-BE" sz="3600" b="1" dirty="0" err="1"/>
              <a:t>Quality</a:t>
            </a:r>
            <a:r>
              <a:rPr lang="fr-BE" sz="3600" b="1" dirty="0"/>
              <a:t> </a:t>
            </a:r>
            <a:r>
              <a:rPr lang="fr-BE" sz="3600" b="1" dirty="0" err="1"/>
              <a:t>Work</a:t>
            </a:r>
            <a:endParaRPr sz="3600" b="1" dirty="0"/>
          </a:p>
        </p:txBody>
      </p:sp>
      <p:sp>
        <p:nvSpPr>
          <p:cNvPr id="156" name="Do not work against changes but embrace them…"/>
          <p:cNvSpPr txBox="1">
            <a:spLocks noGrp="1"/>
          </p:cNvSpPr>
          <p:nvPr>
            <p:ph type="body" idx="1"/>
          </p:nvPr>
        </p:nvSpPr>
        <p:spPr>
          <a:xfrm>
            <a:off x="911424" y="1412776"/>
            <a:ext cx="10089951" cy="4677271"/>
          </a:xfrm>
          <a:prstGeom prst="rect">
            <a:avLst/>
          </a:prstGeom>
        </p:spPr>
        <p:txBody>
          <a:bodyPr>
            <a:normAutofit/>
          </a:bodyPr>
          <a:lstStyle/>
          <a:p>
            <a:pPr>
              <a:buBlip>
                <a:blip r:embed="rId2"/>
              </a:buBlip>
            </a:pPr>
            <a:r>
              <a:rPr lang="fr-FR" sz="2400" dirty="0"/>
              <a:t>Change</a:t>
            </a:r>
          </a:p>
          <a:p>
            <a:pPr lvl="1"/>
            <a:r>
              <a:rPr sz="2400" dirty="0"/>
              <a:t>Do not </a:t>
            </a:r>
            <a:r>
              <a:rPr sz="2400" dirty="0" err="1"/>
              <a:t>work</a:t>
            </a:r>
            <a:r>
              <a:rPr sz="2400" dirty="0"/>
              <a:t> </a:t>
            </a:r>
            <a:r>
              <a:rPr sz="2400" dirty="0" err="1"/>
              <a:t>against</a:t>
            </a:r>
            <a:r>
              <a:rPr sz="2400" dirty="0"/>
              <a:t> changes but </a:t>
            </a:r>
            <a:r>
              <a:rPr sz="2400" dirty="0" err="1"/>
              <a:t>embrace</a:t>
            </a:r>
            <a:r>
              <a:rPr sz="2400" dirty="0"/>
              <a:t> </a:t>
            </a:r>
            <a:r>
              <a:rPr sz="2400" dirty="0" err="1"/>
              <a:t>them</a:t>
            </a:r>
            <a:endParaRPr sz="2400" dirty="0"/>
          </a:p>
          <a:p>
            <a:pPr lvl="1"/>
            <a:r>
              <a:rPr sz="2400" dirty="0"/>
              <a:t>EX. Change in </a:t>
            </a:r>
            <a:r>
              <a:rPr sz="2400" dirty="0" err="1"/>
              <a:t>customer’s</a:t>
            </a:r>
            <a:r>
              <a:rPr sz="2400" dirty="0"/>
              <a:t> </a:t>
            </a:r>
            <a:r>
              <a:rPr sz="2400" dirty="0" err="1"/>
              <a:t>requirements</a:t>
            </a:r>
            <a:endParaRPr sz="2400" dirty="0"/>
          </a:p>
          <a:p>
            <a:pPr>
              <a:buBlip>
                <a:blip r:embed="rId2"/>
              </a:buBlip>
            </a:pPr>
            <a:endParaRPr lang="fr-FR" sz="2400" dirty="0"/>
          </a:p>
          <a:p>
            <a:pPr>
              <a:buBlip>
                <a:blip r:embed="rId2"/>
              </a:buBlip>
            </a:pPr>
            <a:r>
              <a:rPr lang="fr-FR" sz="2400" dirty="0" err="1"/>
              <a:t>Quality</a:t>
            </a:r>
            <a:endParaRPr lang="fr-FR" sz="2400" dirty="0"/>
          </a:p>
          <a:p>
            <a:pPr lvl="1"/>
            <a:r>
              <a:rPr lang="en-GB" sz="2400" dirty="0"/>
              <a:t>Everyone in the team likes doing a good job</a:t>
            </a:r>
          </a:p>
          <a:p>
            <a:pPr lvl="1"/>
            <a:r>
              <a:rPr lang="en-GB" sz="2400" dirty="0"/>
              <a:t>The team works well, enjoys the work and feels good in producing a product of value</a:t>
            </a:r>
          </a:p>
          <a:p>
            <a:pPr lvl="1"/>
            <a:r>
              <a:rPr lang="en-GB" sz="2400" dirty="0"/>
              <a:t>A team that works well, makes a valuable product and feels proud of it</a:t>
            </a:r>
          </a:p>
          <a:p>
            <a:pPr>
              <a:buBlip>
                <a:blip r:embed="rId2"/>
              </a:buBlip>
            </a:pPr>
            <a:endParaRPr sz="2400"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XP practices"/>
          <p:cNvSpPr txBox="1">
            <a:spLocks noGrp="1"/>
          </p:cNvSpPr>
          <p:nvPr>
            <p:ph type="title"/>
          </p:nvPr>
        </p:nvSpPr>
        <p:spPr>
          <a:prstGeom prst="rect">
            <a:avLst/>
          </a:prstGeom>
        </p:spPr>
        <p:txBody>
          <a:bodyPr/>
          <a:lstStyle/>
          <a:p>
            <a:r>
              <a:rPr b="1" dirty="0"/>
              <a:t>XP practices</a:t>
            </a:r>
          </a:p>
        </p:txBody>
      </p:sp>
      <p:sp>
        <p:nvSpPr>
          <p:cNvPr id="162" name="XP has 12 practices grouped in four areas:…"/>
          <p:cNvSpPr txBox="1">
            <a:spLocks noGrp="1"/>
          </p:cNvSpPr>
          <p:nvPr>
            <p:ph type="body" idx="1"/>
          </p:nvPr>
        </p:nvSpPr>
        <p:spPr>
          <a:prstGeom prst="rect">
            <a:avLst/>
          </a:prstGeom>
        </p:spPr>
        <p:txBody>
          <a:bodyPr>
            <a:normAutofit/>
          </a:bodyPr>
          <a:lstStyle/>
          <a:p>
            <a:pPr marL="227967" indent="-227967" defTabSz="283418">
              <a:spcBef>
                <a:spcPts val="1406"/>
              </a:spcBef>
              <a:defRPr sz="2622"/>
            </a:pPr>
            <a:r>
              <a:rPr sz="2400" dirty="0"/>
              <a:t>XP has 12 practices grouped in four areas:</a:t>
            </a:r>
          </a:p>
          <a:p>
            <a:pPr marL="227967" indent="-227967" defTabSz="283418">
              <a:spcBef>
                <a:spcPts val="1406"/>
              </a:spcBef>
              <a:defRPr sz="2622"/>
            </a:pPr>
            <a:r>
              <a:rPr sz="2400" u="sng" dirty="0"/>
              <a:t>Fin</a:t>
            </a:r>
            <a:r>
              <a:rPr lang="fr-FR" sz="2400" u="sng" dirty="0"/>
              <a:t>e</a:t>
            </a:r>
            <a:r>
              <a:rPr sz="2400" u="sng" dirty="0"/>
              <a:t>-Scale feedback</a:t>
            </a:r>
            <a:r>
              <a:rPr sz="2400" dirty="0"/>
              <a:t>: the planning game, pair programming, on-site customer, test-driven development</a:t>
            </a:r>
          </a:p>
          <a:p>
            <a:pPr marL="227967" indent="-227967" defTabSz="283418">
              <a:spcBef>
                <a:spcPts val="1406"/>
              </a:spcBef>
              <a:defRPr sz="2622"/>
            </a:pPr>
            <a:r>
              <a:rPr sz="2400" u="sng" dirty="0"/>
              <a:t>Continual process</a:t>
            </a:r>
            <a:r>
              <a:rPr sz="2400" dirty="0"/>
              <a:t>: continuous integration, code refactoring, small releases (building blocks)</a:t>
            </a:r>
          </a:p>
          <a:p>
            <a:pPr marL="227967" indent="-227967" defTabSz="283418">
              <a:spcBef>
                <a:spcPts val="1406"/>
              </a:spcBef>
              <a:defRPr sz="2622"/>
            </a:pPr>
            <a:r>
              <a:rPr sz="2400" u="sng" dirty="0"/>
              <a:t>Shared understanding</a:t>
            </a:r>
            <a:r>
              <a:rPr sz="2400" dirty="0"/>
              <a:t>: simple design, collective code ownership, system metaphor (standardized naming schemes), coding standards</a:t>
            </a:r>
          </a:p>
          <a:p>
            <a:pPr marL="227967" indent="-227967" defTabSz="283418">
              <a:spcBef>
                <a:spcPts val="1406"/>
              </a:spcBef>
              <a:defRPr sz="2622" u="sng"/>
            </a:pPr>
            <a:r>
              <a:rPr sz="2400" dirty="0"/>
              <a:t>Programmer’s welfare</a:t>
            </a:r>
            <a:r>
              <a:rPr sz="2400" u="none" dirty="0"/>
              <a:t>: 40-hour week</a:t>
            </a:r>
          </a:p>
        </p:txBody>
      </p:sp>
    </p:spTree>
  </p:cSld>
  <p:clrMapOvr>
    <a:masterClrMapping/>
  </p:clrMapOvr>
  <p:transition spd="med" advTm="36485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Agile with SCRUM</a:t>
            </a:r>
          </a:p>
        </p:txBody>
      </p:sp>
      <p:sp>
        <p:nvSpPr>
          <p:cNvPr id="3" name="Slide Number Placeholder 2"/>
          <p:cNvSpPr>
            <a:spLocks noGrp="1"/>
          </p:cNvSpPr>
          <p:nvPr>
            <p:ph type="sldNum" sz="quarter" idx="12"/>
          </p:nvPr>
        </p:nvSpPr>
        <p:spPr/>
        <p:txBody>
          <a:bodyPr/>
          <a:lstStyle/>
          <a:p>
            <a:fld id="{01C8955C-CD5B-48B6-8B6A-03B65A7B649E}" type="slidenum">
              <a:rPr lang="fr-BE" smtClean="0"/>
              <a:pPr/>
              <a:t>58</a:t>
            </a:fld>
            <a:endParaRPr lang="fr-BE" dirty="0"/>
          </a:p>
        </p:txBody>
      </p:sp>
      <p:pic>
        <p:nvPicPr>
          <p:cNvPr id="130050" name="Picture 2">
            <a:extLst>
              <a:ext uri="{FF2B5EF4-FFF2-40B4-BE49-F238E27FC236}">
                <a16:creationId xmlns:a16="http://schemas.microsoft.com/office/drawing/2014/main" id="{23EF13F1-9C5E-1F46-98E8-978E359A5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92" y="1196752"/>
            <a:ext cx="9082436" cy="53807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88BA0E-5B4A-E449-A445-78A91F7B91E9}"/>
              </a:ext>
            </a:extLst>
          </p:cNvPr>
          <p:cNvSpPr txBox="1"/>
          <p:nvPr/>
        </p:nvSpPr>
        <p:spPr>
          <a:xfrm>
            <a:off x="2639616" y="5589240"/>
            <a:ext cx="2748829" cy="400110"/>
          </a:xfrm>
          <a:prstGeom prst="rect">
            <a:avLst/>
          </a:prstGeom>
          <a:noFill/>
        </p:spPr>
        <p:txBody>
          <a:bodyPr wrap="none" rtlCol="0">
            <a:spAutoFit/>
          </a:bodyPr>
          <a:lstStyle/>
          <a:p>
            <a:r>
              <a:rPr lang="en-BE" sz="2000" dirty="0"/>
              <a:t>Sprint Cycle: 1 – 4 weeks</a:t>
            </a:r>
          </a:p>
        </p:txBody>
      </p:sp>
    </p:spTree>
    <p:extLst>
      <p:ext uri="{BB962C8B-B14F-4D97-AF65-F5344CB8AC3E}">
        <p14:creationId xmlns:p14="http://schemas.microsoft.com/office/powerpoint/2010/main" val="3036572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1"/>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sp>
        <p:nvSpPr>
          <p:cNvPr id="6" name="Rectangle 1"/>
          <p:cNvSpPr/>
          <p:nvPr/>
        </p:nvSpPr>
        <p:spPr>
          <a:xfrm>
            <a:off x="419017" y="3757975"/>
            <a:ext cx="3964297" cy="304686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hr-HR" sz="2400" b="1"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“Scrum is an enhancement of the commonly used iterative/incremental object-oriented development cycle”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hr-HR" sz="2400" b="1" i="0" u="none" strike="noStrike" kern="1200" cap="none" spc="0" normalizeH="0" baseline="0" noProof="0" dirty="0">
                <a:ln>
                  <a:noFill/>
                </a:ln>
                <a:solidFill>
                  <a:prstClr val="white"/>
                </a:solidFill>
                <a:effectLst/>
                <a:uLnTx/>
                <a:uFillTx/>
                <a:latin typeface="Calibri" panose="020F0502020204030204"/>
                <a:ea typeface="+mn-ea"/>
                <a:cs typeface="+mn-cs"/>
              </a:rPr>
              <a:t>Jeff Shuterland</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4400" b="1" i="0" u="none" strike="noStrike" kern="0" cap="all" spc="0" normalizeH="0" baseline="0" noProof="0" dirty="0">
              <a:ln>
                <a:noFill/>
              </a:ln>
              <a:solidFill>
                <a:prstClr val="white"/>
              </a:solidFill>
              <a:effectLst>
                <a:outerShdw blurRad="50800" dist="38100" dir="13500000" algn="br" rotWithShape="0">
                  <a:prstClr val="black">
                    <a:alpha val="40000"/>
                  </a:prstClr>
                </a:outerShdw>
              </a:effectLst>
              <a:uLnTx/>
              <a:uFillTx/>
              <a:latin typeface="Arial Narrow" panose="020B0606020202030204" pitchFamily="34" charset="0"/>
              <a:ea typeface="+mn-ea"/>
              <a:cs typeface="Arial" pitchFamily="34" charset="0"/>
            </a:endParaRPr>
          </a:p>
        </p:txBody>
      </p:sp>
      <p:sp>
        <p:nvSpPr>
          <p:cNvPr id="2" name="Rechteck 1"/>
          <p:cNvSpPr/>
          <p:nvPr/>
        </p:nvSpPr>
        <p:spPr>
          <a:xfrm>
            <a:off x="491947" y="521359"/>
            <a:ext cx="3484967" cy="1323439"/>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0" b="1" i="0" u="none" strike="noStrike" kern="0" cap="all" spc="0" normalizeH="0" baseline="0" noProof="0" dirty="0">
                <a:ln>
                  <a:noFill/>
                </a:ln>
                <a:solidFill>
                  <a:prstClr val="white"/>
                </a:solidFill>
                <a:effectLst>
                  <a:outerShdw blurRad="50800" dist="38100" dir="13500000" algn="br" rotWithShape="0">
                    <a:prstClr val="black">
                      <a:alpha val="40000"/>
                    </a:prstClr>
                  </a:outerShdw>
                </a:effectLst>
                <a:uLnTx/>
                <a:uFillTx/>
                <a:latin typeface="Arial Narrow" panose="020B0606020202030204" pitchFamily="34" charset="0"/>
                <a:ea typeface="+mn-ea"/>
                <a:cs typeface="Arial" pitchFamily="34" charset="0"/>
              </a:rPr>
              <a:t>SCRUM</a:t>
            </a:r>
            <a:endParaRPr kumimoji="0" lang="en-US" sz="4400" b="1" i="0" u="none" strike="noStrike" kern="0" cap="all" spc="0" normalizeH="0" baseline="0" noProof="0" dirty="0">
              <a:ln>
                <a:noFill/>
              </a:ln>
              <a:solidFill>
                <a:prstClr val="white"/>
              </a:solidFill>
              <a:effectLst>
                <a:outerShdw blurRad="50800" dist="38100" dir="13500000" algn="br" rotWithShape="0">
                  <a:prstClr val="black">
                    <a:alpha val="40000"/>
                  </a:prstClr>
                </a:outerShdw>
              </a:effectLst>
              <a:uLnTx/>
              <a:uFillTx/>
              <a:latin typeface="Arial Narrow" panose="020B0606020202030204" pitchFamily="34" charset="0"/>
              <a:ea typeface="+mn-ea"/>
              <a:cs typeface="Arial" pitchFamily="34" charset="0"/>
            </a:endParaRPr>
          </a:p>
        </p:txBody>
      </p:sp>
    </p:spTree>
    <p:extLst>
      <p:ext uri="{BB962C8B-B14F-4D97-AF65-F5344CB8AC3E}">
        <p14:creationId xmlns:p14="http://schemas.microsoft.com/office/powerpoint/2010/main" val="376677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1913EAA7-F632-4426-A108-5022161514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5123" name="Slide Number Placeholder 5">
            <a:extLst>
              <a:ext uri="{FF2B5EF4-FFF2-40B4-BE49-F238E27FC236}">
                <a16:creationId xmlns:a16="http://schemas.microsoft.com/office/drawing/2014/main" id="{9D3B8E9B-EEE2-49D5-8970-CCABFD90BB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6332A03E-6F03-4642-A55A-0C43F8F21DEF}" type="slidenum">
              <a:rPr lang="en-US" altLang="fr-FR" sz="900"/>
              <a:pPr>
                <a:spcBef>
                  <a:spcPct val="0"/>
                </a:spcBef>
                <a:buFontTx/>
                <a:buNone/>
              </a:pPr>
              <a:t>6</a:t>
            </a:fld>
            <a:endParaRPr lang="en-US" altLang="fr-FR" sz="900"/>
          </a:p>
        </p:txBody>
      </p:sp>
      <p:sp>
        <p:nvSpPr>
          <p:cNvPr id="5124" name="Rectangle 2">
            <a:extLst>
              <a:ext uri="{FF2B5EF4-FFF2-40B4-BE49-F238E27FC236}">
                <a16:creationId xmlns:a16="http://schemas.microsoft.com/office/drawing/2014/main" id="{92EEF441-F4C5-4162-906F-C751A1851704}"/>
              </a:ext>
            </a:extLst>
          </p:cNvPr>
          <p:cNvSpPr>
            <a:spLocks noGrp="1" noChangeArrowheads="1"/>
          </p:cNvSpPr>
          <p:nvPr>
            <p:ph type="title"/>
          </p:nvPr>
        </p:nvSpPr>
        <p:spPr/>
        <p:txBody>
          <a:bodyPr/>
          <a:lstStyle/>
          <a:p>
            <a:pPr eaLnBrk="1" hangingPunct="1"/>
            <a:r>
              <a:rPr lang="en-US" altLang="fr-FR"/>
              <a:t>Systems Development Life Cycle (SDLC)</a:t>
            </a:r>
          </a:p>
        </p:txBody>
      </p:sp>
      <p:sp>
        <p:nvSpPr>
          <p:cNvPr id="5125" name="Rectangle 3">
            <a:extLst>
              <a:ext uri="{FF2B5EF4-FFF2-40B4-BE49-F238E27FC236}">
                <a16:creationId xmlns:a16="http://schemas.microsoft.com/office/drawing/2014/main" id="{35ACD764-3207-44F7-A1DF-6F53DE1A9B0A}"/>
              </a:ext>
            </a:extLst>
          </p:cNvPr>
          <p:cNvSpPr>
            <a:spLocks noGrp="1" noChangeArrowheads="1"/>
          </p:cNvSpPr>
          <p:nvPr>
            <p:ph type="body" idx="1"/>
          </p:nvPr>
        </p:nvSpPr>
        <p:spPr>
          <a:xfrm>
            <a:off x="2057400" y="1600200"/>
            <a:ext cx="8153400" cy="4648200"/>
          </a:xfrm>
        </p:spPr>
        <p:txBody>
          <a:bodyPr/>
          <a:lstStyle/>
          <a:p>
            <a:pPr eaLnBrk="1" hangingPunct="1">
              <a:lnSpc>
                <a:spcPct val="90000"/>
              </a:lnSpc>
            </a:pPr>
            <a:r>
              <a:rPr lang="en-US" altLang="fr-FR"/>
              <a:t>SDLC includes a systematic process of planning, designing, and creating an information system for organizations.</a:t>
            </a:r>
          </a:p>
          <a:p>
            <a:pPr eaLnBrk="1" hangingPunct="1">
              <a:lnSpc>
                <a:spcPct val="90000"/>
              </a:lnSpc>
            </a:pPr>
            <a:endParaRPr lang="en-US" altLang="fr-FR"/>
          </a:p>
          <a:p>
            <a:pPr eaLnBrk="1" hangingPunct="1">
              <a:lnSpc>
                <a:spcPct val="90000"/>
              </a:lnSpc>
            </a:pPr>
            <a:r>
              <a:rPr lang="en-US" altLang="fr-FR"/>
              <a:t>It is often better to have a structured methodology to avoid mishaps and coordinate the design and development tasks properly among the members of a large systems development team.</a:t>
            </a:r>
          </a:p>
          <a:p>
            <a:pPr eaLnBrk="1" hangingPunct="1">
              <a:lnSpc>
                <a:spcPct val="90000"/>
              </a:lnSpc>
            </a:pPr>
            <a:endParaRPr lang="en-US" altLang="fr-FR"/>
          </a:p>
          <a:p>
            <a:pPr eaLnBrk="1" hangingPunct="1">
              <a:lnSpc>
                <a:spcPct val="90000"/>
              </a:lnSpc>
            </a:pPr>
            <a:r>
              <a:rPr lang="en-US" altLang="fr-FR"/>
              <a:t>Systems Approach—Complex problems are broken up into smaller manageable problems using a systems</a:t>
            </a:r>
            <a:r>
              <a:rPr lang="ja-JP" altLang="en-US"/>
              <a:t>’</a:t>
            </a:r>
            <a:r>
              <a:rPr lang="en-US" altLang="ja-JP"/>
              <a:t> hierarchy, and then developing a solution for each problem within the hierarchy.</a:t>
            </a:r>
            <a:endParaRPr lang="en-US" altLang="fr-F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HISTORY</a:t>
            </a:r>
            <a:endParaRPr lang="en-GB" dirty="0"/>
          </a:p>
        </p:txBody>
      </p:sp>
      <p:sp>
        <p:nvSpPr>
          <p:cNvPr id="3" name="Inhaltsplatzhalter 2"/>
          <p:cNvSpPr>
            <a:spLocks noGrp="1"/>
          </p:cNvSpPr>
          <p:nvPr>
            <p:ph idx="1"/>
          </p:nvPr>
        </p:nvSpPr>
        <p:spPr>
          <a:xfrm>
            <a:off x="2888343" y="1487225"/>
            <a:ext cx="8011886" cy="4884546"/>
          </a:xfrm>
        </p:spPr>
        <p:txBody>
          <a:bodyPr>
            <a:normAutofit/>
          </a:bodyPr>
          <a:lstStyle/>
          <a:p>
            <a:pPr marL="0" indent="0">
              <a:buNone/>
            </a:pPr>
            <a:r>
              <a:rPr lang="en-US" sz="2000" b="1" dirty="0"/>
              <a:t>1986</a:t>
            </a:r>
            <a:r>
              <a:rPr lang="en-US" sz="2000" dirty="0"/>
              <a:t>: Scrum was first defined as "a flexible, holistic product development strategy where a development team works as a unit to reach a common goal" as opposed to a "traditional, sequential approach" by </a:t>
            </a:r>
            <a:r>
              <a:rPr lang="en-US" sz="2000" dirty="0" err="1"/>
              <a:t>Hirotaka</a:t>
            </a:r>
            <a:r>
              <a:rPr lang="en-US" sz="2000" dirty="0"/>
              <a:t> Takeuchi and </a:t>
            </a:r>
            <a:r>
              <a:rPr lang="en-US" sz="2000" dirty="0" err="1"/>
              <a:t>Ikujiro</a:t>
            </a:r>
            <a:r>
              <a:rPr lang="en-US" sz="2000" dirty="0"/>
              <a:t> </a:t>
            </a:r>
            <a:r>
              <a:rPr lang="en-US" sz="2000" dirty="0" err="1"/>
              <a:t>Nonaka</a:t>
            </a:r>
            <a:r>
              <a:rPr lang="en-US" sz="2000" dirty="0"/>
              <a:t> in the "New </a:t>
            </a:r>
            <a:r>
              <a:rPr lang="en-US" sz="2000" dirty="0" err="1"/>
              <a:t>New</a:t>
            </a:r>
            <a:r>
              <a:rPr lang="en-US" sz="2000" dirty="0"/>
              <a:t> Product Development Game" </a:t>
            </a:r>
            <a:endParaRPr lang="hr-HR" sz="2000" dirty="0"/>
          </a:p>
          <a:p>
            <a:pPr marL="0" indent="0">
              <a:buNone/>
            </a:pPr>
            <a:endParaRPr lang="hr-HR" sz="2000" dirty="0"/>
          </a:p>
          <a:p>
            <a:pPr marL="0" indent="0">
              <a:buNone/>
            </a:pPr>
            <a:r>
              <a:rPr lang="en-US" sz="2000" b="1" dirty="0"/>
              <a:t>Early 1990’s</a:t>
            </a:r>
            <a:r>
              <a:rPr lang="en-US" sz="2000" dirty="0"/>
              <a:t>: </a:t>
            </a:r>
            <a:r>
              <a:rPr lang="en-US" sz="2000" b="1" dirty="0"/>
              <a:t>Ken </a:t>
            </a:r>
            <a:r>
              <a:rPr lang="en-US" sz="2000" b="1" dirty="0" err="1"/>
              <a:t>Schwaber</a:t>
            </a:r>
            <a:r>
              <a:rPr lang="en-US" sz="2000" b="1" dirty="0"/>
              <a:t> </a:t>
            </a:r>
            <a:r>
              <a:rPr lang="en-US" sz="2000" dirty="0"/>
              <a:t>used what would become Scrum at his company, Advanced Development Methods, and </a:t>
            </a:r>
            <a:r>
              <a:rPr lang="en-US" sz="2000" b="1" dirty="0"/>
              <a:t>Jeff Sutherland</a:t>
            </a:r>
            <a:r>
              <a:rPr lang="en-US" sz="2000" dirty="0"/>
              <a:t>, with John </a:t>
            </a:r>
            <a:r>
              <a:rPr lang="en-US" sz="2000" dirty="0" err="1"/>
              <a:t>Scumniotales</a:t>
            </a:r>
            <a:r>
              <a:rPr lang="en-US" sz="2000" dirty="0"/>
              <a:t> and Jeff McKenna, developed a similar approach at Easel Corporation, and were the first to refer to it using the single word Scrum </a:t>
            </a:r>
            <a:endParaRPr lang="hr-HR" sz="2000" dirty="0"/>
          </a:p>
          <a:p>
            <a:pPr marL="0" indent="0">
              <a:buNone/>
            </a:pPr>
            <a:endParaRPr lang="hr-HR" sz="2000" dirty="0"/>
          </a:p>
          <a:p>
            <a:pPr marL="0" indent="0">
              <a:buNone/>
            </a:pPr>
            <a:r>
              <a:rPr lang="en-US" sz="2000" b="1" dirty="0"/>
              <a:t>2001</a:t>
            </a:r>
            <a:r>
              <a:rPr lang="en-US" sz="2000" dirty="0"/>
              <a:t>: </a:t>
            </a:r>
            <a:r>
              <a:rPr lang="en-US" sz="2000" b="1" dirty="0"/>
              <a:t>Ken </a:t>
            </a:r>
            <a:r>
              <a:rPr lang="en-US" sz="2000" b="1" dirty="0" err="1"/>
              <a:t>Schwaber</a:t>
            </a:r>
            <a:r>
              <a:rPr lang="en-US" sz="2000" b="1" dirty="0"/>
              <a:t> </a:t>
            </a:r>
            <a:r>
              <a:rPr lang="en-US" sz="2000" dirty="0"/>
              <a:t>worked with Mike </a:t>
            </a:r>
            <a:r>
              <a:rPr lang="en-US" sz="2000" dirty="0" err="1"/>
              <a:t>Beedle</a:t>
            </a:r>
            <a:r>
              <a:rPr lang="en-US" sz="2000" dirty="0"/>
              <a:t> to describe the method in the book </a:t>
            </a:r>
            <a:r>
              <a:rPr lang="en-US" sz="2000" b="1" dirty="0"/>
              <a:t>Agile Software Development with Scrum</a:t>
            </a:r>
            <a:endParaRPr lang="en-GB" sz="2000" b="1" dirty="0"/>
          </a:p>
        </p:txBody>
      </p:sp>
      <p:sp>
        <p:nvSpPr>
          <p:cNvPr id="5" name="Rechteck 4"/>
          <p:cNvSpPr/>
          <p:nvPr/>
        </p:nvSpPr>
        <p:spPr>
          <a:xfrm>
            <a:off x="1059543" y="1567543"/>
            <a:ext cx="304800" cy="47026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chtungspfeil 5"/>
          <p:cNvSpPr/>
          <p:nvPr/>
        </p:nvSpPr>
        <p:spPr>
          <a:xfrm>
            <a:off x="1306286" y="1654629"/>
            <a:ext cx="1335314" cy="595085"/>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1" i="0" u="none" strike="noStrike" kern="1200" cap="none" spc="0" normalizeH="0" baseline="0" noProof="0" dirty="0">
                <a:ln>
                  <a:noFill/>
                </a:ln>
                <a:solidFill>
                  <a:prstClr val="white"/>
                </a:solidFill>
                <a:effectLst/>
                <a:uLnTx/>
                <a:uFillTx/>
                <a:latin typeface="Calibri" panose="020F0502020204030204"/>
                <a:ea typeface="+mn-ea"/>
                <a:cs typeface="+mn-cs"/>
              </a:rPr>
              <a:t>1986</a:t>
            </a:r>
            <a:endPar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ichtungspfeil 6"/>
          <p:cNvSpPr/>
          <p:nvPr/>
        </p:nvSpPr>
        <p:spPr>
          <a:xfrm>
            <a:off x="1284518" y="3447143"/>
            <a:ext cx="1335314" cy="59508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1" i="0" u="none" strike="noStrike" kern="1200" cap="none" spc="0" normalizeH="0" baseline="0" noProof="0" dirty="0">
                <a:ln>
                  <a:noFill/>
                </a:ln>
                <a:solidFill>
                  <a:prstClr val="white"/>
                </a:solidFill>
                <a:effectLst/>
                <a:uLnTx/>
                <a:uFillTx/>
                <a:latin typeface="Calibri" panose="020F0502020204030204"/>
                <a:ea typeface="+mn-ea"/>
                <a:cs typeface="+mn-cs"/>
              </a:rPr>
              <a:t>1990’s</a:t>
            </a:r>
            <a:endPar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ichtungspfeil 7"/>
          <p:cNvSpPr/>
          <p:nvPr/>
        </p:nvSpPr>
        <p:spPr>
          <a:xfrm>
            <a:off x="1284514" y="5246916"/>
            <a:ext cx="1335314" cy="595085"/>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r-HR" sz="1800" b="1" i="0" u="none" strike="noStrike" kern="1200" cap="none" spc="0" normalizeH="0" baseline="0" noProof="0" dirty="0">
                <a:ln>
                  <a:noFill/>
                </a:ln>
                <a:solidFill>
                  <a:prstClr val="white"/>
                </a:solidFill>
                <a:effectLst/>
                <a:uLnTx/>
                <a:uFillTx/>
                <a:latin typeface="Calibri" panose="020F0502020204030204"/>
                <a:ea typeface="+mn-ea"/>
                <a:cs typeface="+mn-cs"/>
              </a:rPr>
              <a:t>2001</a:t>
            </a:r>
            <a:endPar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34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IN RUGBY...</a:t>
            </a:r>
            <a:endParaRPr lang="en-GB" dirty="0"/>
          </a:p>
        </p:txBody>
      </p:sp>
      <p:pic>
        <p:nvPicPr>
          <p:cNvPr id="4" name="Picture 4" descr="scr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1674" y="1634738"/>
            <a:ext cx="6424839" cy="418328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7826062" y="1741221"/>
            <a:ext cx="3527738"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scrum</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is a method of restarting play in </a:t>
            </a:r>
            <a:r>
              <a:rPr kumimoji="0" lang="en-US" sz="2800" b="1" i="1" u="none" strike="noStrike" kern="1200" cap="none" spc="0" normalizeH="0" baseline="0" noProof="0" dirty="0">
                <a:ln>
                  <a:noFill/>
                </a:ln>
                <a:solidFill>
                  <a:prstClr val="black"/>
                </a:solidFill>
                <a:effectLst/>
                <a:uLnTx/>
                <a:uFillTx/>
                <a:latin typeface="Calibri" panose="020F0502020204030204"/>
                <a:ea typeface="+mn-ea"/>
                <a:cs typeface="+mn-cs"/>
              </a:rPr>
              <a:t>rugby</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football that involves players packing closely together with their heads down and attempting to gain possession of the ball.</a:t>
            </a:r>
            <a:endPar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768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SCRUM IN </a:t>
            </a:r>
            <a:r>
              <a:rPr lang="hr-HR" dirty="0"/>
              <a:t>PRODUCT DESIGN...</a:t>
            </a:r>
            <a:endParaRPr lang="en-GB" dirty="0"/>
          </a:p>
        </p:txBody>
      </p:sp>
      <p:sp>
        <p:nvSpPr>
          <p:cNvPr id="3" name="Inhaltsplatzhalter 2"/>
          <p:cNvSpPr>
            <a:spLocks noGrp="1"/>
          </p:cNvSpPr>
          <p:nvPr>
            <p:ph idx="1"/>
          </p:nvPr>
        </p:nvSpPr>
        <p:spPr>
          <a:xfrm>
            <a:off x="838200" y="1530171"/>
            <a:ext cx="10515600" cy="4361042"/>
          </a:xfrm>
        </p:spPr>
        <p:txBody>
          <a:bodyPr>
            <a:normAutofit fontScale="92500" lnSpcReduction="10000"/>
          </a:bodyPr>
          <a:lstStyle/>
          <a:p>
            <a:pPr marL="0" indent="0">
              <a:buNone/>
            </a:pPr>
            <a:r>
              <a:rPr lang="hr-HR" sz="2600" dirty="0"/>
              <a:t>Product design should be...</a:t>
            </a:r>
            <a:br>
              <a:rPr lang="hr-HR" sz="2600" dirty="0"/>
            </a:br>
            <a:r>
              <a:rPr lang="hr-HR" sz="2600" dirty="0"/>
              <a:t>„</a:t>
            </a:r>
            <a:r>
              <a:rPr lang="en-US" sz="2600" dirty="0"/>
              <a:t>More like a team sport,  less like an assembly line</a:t>
            </a:r>
            <a:r>
              <a:rPr lang="hr-HR" sz="2600" dirty="0"/>
              <a:t>”...</a:t>
            </a:r>
          </a:p>
          <a:p>
            <a:pPr marL="0" indent="0">
              <a:buNone/>
            </a:pPr>
            <a:endParaRPr lang="hr-HR" sz="2600" b="1" dirty="0">
              <a:solidFill>
                <a:srgbClr val="800000"/>
              </a:solidFill>
            </a:endParaRPr>
          </a:p>
          <a:p>
            <a:pPr marL="0" indent="0">
              <a:buNone/>
            </a:pPr>
            <a:r>
              <a:rPr lang="en-US" sz="2600" b="1" dirty="0">
                <a:solidFill>
                  <a:srgbClr val="800000"/>
                </a:solidFill>
              </a:rPr>
              <a:t>“Under the rugby approach, the product development process emerges from the constant interaction of a hand-picked, multidisciplinary team whose members work together from start to finish.” </a:t>
            </a:r>
            <a:endParaRPr lang="hr-HR" sz="2600" b="1" dirty="0">
              <a:solidFill>
                <a:srgbClr val="800000"/>
              </a:solidFill>
            </a:endParaRPr>
          </a:p>
          <a:p>
            <a:pPr marL="0" indent="0">
              <a:buNone/>
            </a:pPr>
            <a:r>
              <a:rPr lang="en-US" sz="2600" b="1" dirty="0">
                <a:solidFill>
                  <a:srgbClr val="800000"/>
                </a:solidFill>
              </a:rPr>
              <a:t>– </a:t>
            </a:r>
            <a:r>
              <a:rPr lang="en-US" sz="2600" b="1" i="1" dirty="0">
                <a:solidFill>
                  <a:srgbClr val="800000"/>
                </a:solidFill>
              </a:rPr>
              <a:t>Takeuchi &amp; </a:t>
            </a:r>
            <a:r>
              <a:rPr lang="en-US" sz="2600" b="1" i="1" dirty="0" err="1">
                <a:solidFill>
                  <a:srgbClr val="800000"/>
                </a:solidFill>
              </a:rPr>
              <a:t>Nonaka</a:t>
            </a:r>
            <a:r>
              <a:rPr lang="en-US" sz="2600" b="1" i="1" dirty="0">
                <a:solidFill>
                  <a:srgbClr val="800000"/>
                </a:solidFill>
              </a:rPr>
              <a:t> </a:t>
            </a:r>
            <a:endParaRPr lang="hr-HR" sz="2600" b="1" i="1" dirty="0">
              <a:solidFill>
                <a:srgbClr val="800000"/>
              </a:solidFill>
            </a:endParaRPr>
          </a:p>
          <a:p>
            <a:pPr marL="0" indent="0">
              <a:buNone/>
            </a:pPr>
            <a:endParaRPr lang="hr-HR" sz="2800" b="1" dirty="0">
              <a:solidFill>
                <a:srgbClr val="800000"/>
              </a:solidFill>
            </a:endParaRPr>
          </a:p>
          <a:p>
            <a:pPr marL="0" indent="0">
              <a:buNone/>
            </a:pPr>
            <a:r>
              <a:rPr lang="en-US" sz="1600" i="1" dirty="0"/>
              <a:t>In the 1986 Harvard Business Review paper “The New </a:t>
            </a:r>
            <a:r>
              <a:rPr lang="en-US" sz="1600" i="1" dirty="0" err="1"/>
              <a:t>New</a:t>
            </a:r>
            <a:r>
              <a:rPr lang="en-US" sz="1600" i="1" dirty="0"/>
              <a:t> Product Development Game,”  Takeuchi and </a:t>
            </a:r>
            <a:r>
              <a:rPr lang="en-US" sz="1600" i="1" dirty="0" err="1"/>
              <a:t>Nonaka</a:t>
            </a:r>
            <a:r>
              <a:rPr lang="en-US" sz="1600" i="1" dirty="0"/>
              <a:t> studied a variety of product design teams and found that the most successful had derived a process that looked chaotic on the outside, but was ultimately faster and more effective at creating great products.  They compared these teams work- practice to the sport Rugby. </a:t>
            </a:r>
            <a:endParaRPr lang="hr-HR" sz="1600" i="1" dirty="0"/>
          </a:p>
          <a:p>
            <a:pPr marL="0" indent="0">
              <a:buNone/>
            </a:pPr>
            <a:endParaRPr lang="en-GB" sz="2800" b="1" dirty="0">
              <a:solidFill>
                <a:srgbClr val="800000"/>
              </a:solidFill>
            </a:endParaRPr>
          </a:p>
        </p:txBody>
      </p:sp>
    </p:spTree>
    <p:extLst>
      <p:ext uri="{BB962C8B-B14F-4D97-AF65-F5344CB8AC3E}">
        <p14:creationId xmlns:p14="http://schemas.microsoft.com/office/powerpoint/2010/main" val="1822821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IN „NON-RUGBY” CONTEXT...</a:t>
            </a:r>
            <a:endParaRPr lang="en-GB" dirty="0"/>
          </a:p>
        </p:txBody>
      </p:sp>
      <p:sp>
        <p:nvSpPr>
          <p:cNvPr id="3" name="Inhaltsplatzhalter 2"/>
          <p:cNvSpPr>
            <a:spLocks noGrp="1"/>
          </p:cNvSpPr>
          <p:nvPr>
            <p:ph idx="1"/>
          </p:nvPr>
        </p:nvSpPr>
        <p:spPr>
          <a:xfrm>
            <a:off x="838201" y="2034862"/>
            <a:ext cx="3980543" cy="2699063"/>
          </a:xfrm>
        </p:spPr>
        <p:txBody>
          <a:bodyPr>
            <a:noAutofit/>
          </a:bodyPr>
          <a:lstStyle/>
          <a:p>
            <a:pPr marL="0" indent="0">
              <a:buNone/>
            </a:pPr>
            <a:r>
              <a:rPr lang="en-US" dirty="0"/>
              <a:t>Scrum</a:t>
            </a:r>
            <a:r>
              <a:rPr lang="hr-HR" dirty="0"/>
              <a:t>:</a:t>
            </a:r>
            <a:r>
              <a:rPr lang="en-US" dirty="0"/>
              <a:t> A framework within which people can address complex adaptive problems, while productively and creatively delivering products of the highest possible value.</a:t>
            </a:r>
            <a:endParaRPr lang="hr-HR" sz="1800" dirty="0"/>
          </a:p>
          <a:p>
            <a:endParaRPr lang="hr-HR" sz="1800" dirty="0"/>
          </a:p>
          <a:p>
            <a:r>
              <a:rPr lang="en-US" sz="1800" i="1" dirty="0">
                <a:cs typeface="Times New Roman" panose="02020603050405020304" pitchFamily="18" charset="0"/>
              </a:rPr>
              <a:t>Scrum is not an acronym</a:t>
            </a:r>
            <a:endParaRPr lang="hr-HR" sz="1800" i="1" dirty="0"/>
          </a:p>
          <a:p>
            <a:r>
              <a:rPr lang="en-US" sz="1800" i="1" dirty="0"/>
              <a:t>Scrum is named after the game of Rugby in which a group is responsible for picking up the ball and moving it forward</a:t>
            </a:r>
            <a:r>
              <a:rPr lang="en-US" sz="1800" dirty="0"/>
              <a:t>.</a:t>
            </a:r>
          </a:p>
          <a:p>
            <a:endParaRPr lang="en-US" sz="1800" dirty="0"/>
          </a:p>
          <a:p>
            <a:pPr marL="0" indent="0">
              <a:buNone/>
            </a:pPr>
            <a:endParaRPr lang="en-GB" sz="1800"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8744" y="2111188"/>
            <a:ext cx="7026366" cy="4183372"/>
          </a:xfrm>
          <a:prstGeom prst="rect">
            <a:avLst/>
          </a:prstGeom>
        </p:spPr>
      </p:pic>
    </p:spTree>
    <p:extLst>
      <p:ext uri="{BB962C8B-B14F-4D97-AF65-F5344CB8AC3E}">
        <p14:creationId xmlns:p14="http://schemas.microsoft.com/office/powerpoint/2010/main" val="1283034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WHAT IS A SPRINT</a:t>
            </a:r>
            <a:endParaRPr lang="en-GB" dirty="0"/>
          </a:p>
        </p:txBody>
      </p:sp>
      <p:sp>
        <p:nvSpPr>
          <p:cNvPr id="3" name="Inhaltsplatzhalter 2"/>
          <p:cNvSpPr>
            <a:spLocks noGrp="1"/>
          </p:cNvSpPr>
          <p:nvPr>
            <p:ph idx="1"/>
          </p:nvPr>
        </p:nvSpPr>
        <p:spPr>
          <a:xfrm>
            <a:off x="6658429" y="1472561"/>
            <a:ext cx="4938486" cy="4689739"/>
          </a:xfrm>
        </p:spPr>
        <p:txBody>
          <a:bodyPr>
            <a:normAutofit fontScale="92500" lnSpcReduction="10000"/>
          </a:bodyPr>
          <a:lstStyle/>
          <a:p>
            <a:pPr marL="0" indent="0">
              <a:buNone/>
            </a:pPr>
            <a:r>
              <a:rPr lang="en-US" dirty="0"/>
              <a:t>The Sprint is a container for all other events. </a:t>
            </a:r>
            <a:endParaRPr lang="hr-HR" dirty="0"/>
          </a:p>
          <a:p>
            <a:pPr marL="0" indent="0">
              <a:buNone/>
            </a:pPr>
            <a:endParaRPr lang="hr-HR" dirty="0"/>
          </a:p>
          <a:p>
            <a:pPr marL="0" indent="0">
              <a:buNone/>
            </a:pPr>
            <a:r>
              <a:rPr lang="hr-HR" b="1" dirty="0"/>
              <a:t>Sprint is</a:t>
            </a:r>
            <a:r>
              <a:rPr lang="en-US" b="1" dirty="0"/>
              <a:t> a time-box of one month or less during which a "Done", useable, and potentially releasable product Increment is created. </a:t>
            </a:r>
            <a:endParaRPr lang="hr-HR" b="1" dirty="0"/>
          </a:p>
          <a:p>
            <a:pPr marL="0" indent="0">
              <a:buNone/>
            </a:pPr>
            <a:endParaRPr lang="hr-HR" dirty="0"/>
          </a:p>
          <a:p>
            <a:pPr marL="0" indent="0">
              <a:buNone/>
            </a:pPr>
            <a:r>
              <a:rPr lang="en-US" dirty="0"/>
              <a:t>Sprints have consistent durations throughout a development effort. </a:t>
            </a:r>
            <a:endParaRPr lang="hr-HR" dirty="0"/>
          </a:p>
          <a:p>
            <a:pPr marL="0" indent="0">
              <a:buNone/>
            </a:pPr>
            <a:endParaRPr lang="hr-HR" dirty="0"/>
          </a:p>
          <a:p>
            <a:pPr marL="0" indent="0">
              <a:buNone/>
            </a:pPr>
            <a:r>
              <a:rPr lang="en-US" dirty="0"/>
              <a:t>A new Sprint starts immediately after the conclusion of the previous Sprint.</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038618"/>
            <a:ext cx="5170343" cy="3078329"/>
          </a:xfrm>
          <a:prstGeom prst="rect">
            <a:avLst/>
          </a:prstGeom>
        </p:spPr>
      </p:pic>
      <p:cxnSp>
        <p:nvCxnSpPr>
          <p:cNvPr id="5" name="Gerader Verbinder 4"/>
          <p:cNvCxnSpPr/>
          <p:nvPr/>
        </p:nvCxnSpPr>
        <p:spPr>
          <a:xfrm>
            <a:off x="6378367" y="1535872"/>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731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DEVELOPMENT IN A NUT SHELL</a:t>
            </a:r>
            <a:endParaRPr lang="en-GB" dirty="0"/>
          </a:p>
        </p:txBody>
      </p:sp>
      <p:sp>
        <p:nvSpPr>
          <p:cNvPr id="5" name="Inhaltsplatzhalter 4"/>
          <p:cNvSpPr>
            <a:spLocks noGrp="1"/>
          </p:cNvSpPr>
          <p:nvPr>
            <p:ph idx="1"/>
          </p:nvPr>
        </p:nvSpPr>
        <p:spPr>
          <a:xfrm>
            <a:off x="6600372" y="1285245"/>
            <a:ext cx="5591628" cy="5370776"/>
          </a:xfrm>
        </p:spPr>
        <p:txBody>
          <a:bodyPr>
            <a:noAutofit/>
          </a:bodyPr>
          <a:lstStyle/>
          <a:p>
            <a:r>
              <a:rPr lang="hr-HR" sz="1600" dirty="0"/>
              <a:t>P</a:t>
            </a:r>
            <a:r>
              <a:rPr lang="en-US" sz="1600" dirty="0" err="1"/>
              <a:t>roduct</a:t>
            </a:r>
            <a:r>
              <a:rPr lang="en-US" sz="1600" dirty="0"/>
              <a:t> development </a:t>
            </a:r>
            <a:r>
              <a:rPr lang="en-US" sz="1600" b="1" dirty="0"/>
              <a:t>work </a:t>
            </a:r>
            <a:r>
              <a:rPr lang="hr-HR" sz="1600" b="1" dirty="0"/>
              <a:t>is broken </a:t>
            </a:r>
            <a:r>
              <a:rPr lang="en-US" sz="1600" b="1" dirty="0"/>
              <a:t>into small increments </a:t>
            </a:r>
            <a:r>
              <a:rPr lang="en-US" sz="1600" dirty="0"/>
              <a:t>that minimize the amount of up-front planning and design</a:t>
            </a:r>
            <a:endParaRPr lang="hr-HR" sz="1600" dirty="0"/>
          </a:p>
          <a:p>
            <a:r>
              <a:rPr lang="en-US" sz="1600" b="1" dirty="0"/>
              <a:t>Iterations, or sprints, </a:t>
            </a:r>
            <a:r>
              <a:rPr lang="en-US" sz="1600" dirty="0"/>
              <a:t>are short time frames that typically last from one to four weeks. </a:t>
            </a:r>
            <a:endParaRPr lang="hr-HR" sz="1600" dirty="0"/>
          </a:p>
          <a:p>
            <a:r>
              <a:rPr lang="en-US" sz="1600" dirty="0"/>
              <a:t>Each iteration involves a </a:t>
            </a:r>
            <a:r>
              <a:rPr lang="hr-HR" sz="1600" b="1" dirty="0"/>
              <a:t>cross-functional team </a:t>
            </a:r>
            <a:r>
              <a:rPr lang="en-US" sz="1600" b="1" dirty="0"/>
              <a:t>working in all functions</a:t>
            </a:r>
            <a:r>
              <a:rPr lang="en-US" sz="1600" dirty="0"/>
              <a:t>: planning, analysis, design, coding, unit testing, and acceptance testing. </a:t>
            </a:r>
            <a:endParaRPr lang="hr-HR" sz="1600" dirty="0"/>
          </a:p>
          <a:p>
            <a:r>
              <a:rPr lang="en-US" sz="1600" b="1" dirty="0"/>
              <a:t>At the end of the iteration a working product is demonstrated to stakeholders</a:t>
            </a:r>
            <a:r>
              <a:rPr lang="en-US" sz="1600" dirty="0"/>
              <a:t>. This minimizes overall risk and allows the product to adapt to changes quickly.</a:t>
            </a:r>
            <a:endParaRPr lang="hr-HR" sz="1600" dirty="0"/>
          </a:p>
          <a:p>
            <a:pPr marL="0" indent="0">
              <a:buNone/>
            </a:pPr>
            <a:r>
              <a:rPr lang="hr-HR" sz="1600" i="1" dirty="0"/>
              <a:t>Note: </a:t>
            </a:r>
            <a:r>
              <a:rPr lang="en-US" sz="1600" i="1" dirty="0"/>
              <a:t>An iteration might not add enough functionality to warrant a market release, but the goal is to have an available release (with minimal</a:t>
            </a:r>
            <a:r>
              <a:rPr lang="hr-HR" sz="1600" i="1" dirty="0"/>
              <a:t> bugs</a:t>
            </a:r>
            <a:r>
              <a:rPr lang="en-US" sz="1600" i="1" dirty="0"/>
              <a:t>) at the end of each iteration.</a:t>
            </a:r>
            <a:endParaRPr lang="hr-HR" sz="1600" i="1" dirty="0"/>
          </a:p>
          <a:p>
            <a:r>
              <a:rPr lang="en-US" sz="1600" b="1" dirty="0"/>
              <a:t>Multiple iterations might be required </a:t>
            </a:r>
            <a:r>
              <a:rPr lang="en-US" sz="1600" dirty="0"/>
              <a:t>to release a product or new features. </a:t>
            </a:r>
          </a:p>
          <a:p>
            <a:r>
              <a:rPr lang="en-US" sz="1600" b="1" dirty="0"/>
              <a:t>Working </a:t>
            </a:r>
            <a:r>
              <a:rPr lang="hr-HR" sz="1600" b="1" dirty="0"/>
              <a:t>product</a:t>
            </a:r>
            <a:r>
              <a:rPr lang="en-US" sz="1600" b="1" dirty="0"/>
              <a:t> is the primary measure of progress.</a:t>
            </a:r>
            <a:endParaRPr lang="en-GB" sz="1600" b="1"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110" y="2154731"/>
            <a:ext cx="5170343" cy="3078329"/>
          </a:xfrm>
          <a:prstGeom prst="rect">
            <a:avLst/>
          </a:prstGeom>
        </p:spPr>
      </p:pic>
      <p:cxnSp>
        <p:nvCxnSpPr>
          <p:cNvPr id="8" name="Gerader Verbinder 7"/>
          <p:cNvCxnSpPr/>
          <p:nvPr/>
        </p:nvCxnSpPr>
        <p:spPr>
          <a:xfrm>
            <a:off x="6378367" y="1535872"/>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769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58296" y="569044"/>
            <a:ext cx="5095504" cy="736562"/>
          </a:xfrm>
        </p:spPr>
        <p:txBody>
          <a:bodyPr/>
          <a:lstStyle/>
          <a:p>
            <a:r>
              <a:rPr lang="hr-HR" dirty="0"/>
              <a:t>SCRUM...</a:t>
            </a:r>
            <a:endParaRPr lang="en-GB" dirty="0"/>
          </a:p>
        </p:txBody>
      </p:sp>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a:xfrm>
            <a:off x="6172200" y="1825625"/>
            <a:ext cx="4553857" cy="4351338"/>
          </a:xfrm>
        </p:spPr>
        <p:txBody>
          <a:bodyPr>
            <a:normAutofit/>
          </a:bodyPr>
          <a:lstStyle/>
          <a:p>
            <a:pPr marL="0" indent="0">
              <a:buNone/>
            </a:pPr>
            <a:endParaRPr lang="hr-HR" sz="1800" dirty="0"/>
          </a:p>
          <a:p>
            <a:pPr marL="0" indent="0">
              <a:buNone/>
            </a:pPr>
            <a:r>
              <a:rPr lang="en-US" b="1" dirty="0"/>
              <a:t>“Scrum assumes that the systems development process is an unpredictable, complicated process that can only be roughly described as an overall progression.” </a:t>
            </a:r>
          </a:p>
          <a:p>
            <a:pPr marL="0" indent="0">
              <a:buNone/>
            </a:pPr>
            <a:br>
              <a:rPr lang="en-US" dirty="0"/>
            </a:br>
            <a:r>
              <a:rPr lang="en-US" dirty="0"/>
              <a:t>― Jeff Sutherland</a:t>
            </a:r>
            <a:endParaRPr lang="hr-HR" dirty="0"/>
          </a:p>
          <a:p>
            <a:pPr marL="0" indent="0">
              <a:buNone/>
            </a:pPr>
            <a:endParaRPr lang="hr-HR" dirty="0"/>
          </a:p>
        </p:txBody>
      </p:sp>
      <p:cxnSp>
        <p:nvCxnSpPr>
          <p:cNvPr id="6" name="Gerader Verbinder 5"/>
          <p:cNvCxnSpPr/>
          <p:nvPr/>
        </p:nvCxnSpPr>
        <p:spPr>
          <a:xfrm>
            <a:off x="5913912" y="79564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71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OR NOT TO SCRUM – THAT IS THE QUESTION”</a:t>
            </a:r>
            <a:endParaRPr lang="en-GB" dirty="0"/>
          </a:p>
        </p:txBody>
      </p:sp>
      <p:sp>
        <p:nvSpPr>
          <p:cNvPr id="3" name="Inhaltsplatzhalter 2"/>
          <p:cNvSpPr>
            <a:spLocks noGrp="1"/>
          </p:cNvSpPr>
          <p:nvPr>
            <p:ph idx="1"/>
          </p:nvPr>
        </p:nvSpPr>
        <p:spPr>
          <a:xfrm>
            <a:off x="838200" y="1821053"/>
            <a:ext cx="4793343" cy="4013077"/>
          </a:xfrm>
        </p:spPr>
        <p:txBody>
          <a:bodyPr>
            <a:normAutofit fontScale="85000" lnSpcReduction="10000"/>
          </a:bodyPr>
          <a:lstStyle/>
          <a:p>
            <a:pPr marL="0" indent="0">
              <a:buNone/>
            </a:pPr>
            <a:r>
              <a:rPr lang="hr-HR" b="1" dirty="0"/>
              <a:t>USE SCRUM WHEN,,,</a:t>
            </a:r>
          </a:p>
          <a:p>
            <a:r>
              <a:rPr lang="en-US" dirty="0"/>
              <a:t>requirements are not clearly defined. </a:t>
            </a:r>
          </a:p>
          <a:p>
            <a:r>
              <a:rPr lang="en-US" dirty="0"/>
              <a:t>work is delivered in increments</a:t>
            </a:r>
          </a:p>
          <a:p>
            <a:r>
              <a:rPr lang="en-US" dirty="0"/>
              <a:t>work is measured and controlled</a:t>
            </a:r>
          </a:p>
          <a:p>
            <a:r>
              <a:rPr lang="en-US" dirty="0"/>
              <a:t>productivity is maximized  by applying  known technologies</a:t>
            </a:r>
          </a:p>
          <a:p>
            <a:r>
              <a:rPr lang="en-US" dirty="0"/>
              <a:t>organizations are willing to do anything and everything for a project to succeed  </a:t>
            </a:r>
          </a:p>
          <a:p>
            <a:r>
              <a:rPr lang="en-US" dirty="0"/>
              <a:t>project is important and no one has confidence that any existing approach will work.</a:t>
            </a:r>
          </a:p>
          <a:p>
            <a:r>
              <a:rPr lang="en-US" dirty="0"/>
              <a:t>control and management is Empirical</a:t>
            </a:r>
          </a:p>
          <a:p>
            <a:pPr marL="0" indent="0">
              <a:buNone/>
            </a:pPr>
            <a:endParaRPr lang="en-GB" dirty="0"/>
          </a:p>
        </p:txBody>
      </p:sp>
      <p:sp>
        <p:nvSpPr>
          <p:cNvPr id="4" name="Inhaltsplatzhalter 2"/>
          <p:cNvSpPr txBox="1">
            <a:spLocks/>
          </p:cNvSpPr>
          <p:nvPr/>
        </p:nvSpPr>
        <p:spPr>
          <a:xfrm>
            <a:off x="6331858" y="1799287"/>
            <a:ext cx="4902199" cy="28242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hr-HR" sz="24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WHEN TO AVOID SCRUM,,,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there isn’t a flexible environment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corporate culture isn’t conducive to this of development environment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teams of developers are more than 10</a:t>
            </a:r>
            <a:r>
              <a:rPr kumimoji="0" lang="hr-HR"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Six is ideal</a:t>
            </a:r>
            <a:r>
              <a:rPr kumimoji="0" lang="hr-HR"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Cost is a major issue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No management support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No formal training available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Gerader Verbinder 5"/>
          <p:cNvCxnSpPr/>
          <p:nvPr/>
        </p:nvCxnSpPr>
        <p:spPr>
          <a:xfrm>
            <a:off x="5878286" y="1698171"/>
            <a:ext cx="29028" cy="444137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53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DEFINITION ...as in Scrum Guide</a:t>
            </a:r>
            <a:endParaRPr lang="en-GB" dirty="0"/>
          </a:p>
        </p:txBody>
      </p:sp>
      <p:sp>
        <p:nvSpPr>
          <p:cNvPr id="3" name="Inhaltsplatzhalter 2"/>
          <p:cNvSpPr>
            <a:spLocks noGrp="1"/>
          </p:cNvSpPr>
          <p:nvPr>
            <p:ph idx="1"/>
          </p:nvPr>
        </p:nvSpPr>
        <p:spPr>
          <a:xfrm>
            <a:off x="838200" y="1487224"/>
            <a:ext cx="10515600" cy="4666833"/>
          </a:xfrm>
        </p:spPr>
        <p:txBody>
          <a:bodyPr>
            <a:normAutofit fontScale="70000" lnSpcReduction="20000"/>
          </a:bodyPr>
          <a:lstStyle/>
          <a:p>
            <a:pPr marL="0" indent="0">
              <a:buNone/>
            </a:pPr>
            <a:r>
              <a:rPr lang="en-US" sz="3400" b="1" dirty="0"/>
              <a:t>Scrum is a lightweight framework that helps people, teams and organizations generate value through adaptive solutions for complex problems. </a:t>
            </a:r>
            <a:endParaRPr lang="hr-HR" sz="3400" b="1" dirty="0"/>
          </a:p>
          <a:p>
            <a:pPr marL="0" indent="0">
              <a:buNone/>
            </a:pPr>
            <a:endParaRPr lang="hr-HR" dirty="0"/>
          </a:p>
          <a:p>
            <a:pPr marL="0" indent="0">
              <a:buNone/>
            </a:pPr>
            <a:r>
              <a:rPr lang="en-US" dirty="0"/>
              <a:t>In a nutshell, Scrum requires a Scrum Master to foster an environment where:</a:t>
            </a:r>
            <a:endParaRPr lang="hr-HR" dirty="0"/>
          </a:p>
          <a:p>
            <a:pPr marL="0" indent="0">
              <a:buNone/>
            </a:pPr>
            <a:endParaRPr lang="hr-HR" dirty="0"/>
          </a:p>
          <a:p>
            <a:pPr marL="457200" indent="-457200">
              <a:buFont typeface="+mj-lt"/>
              <a:buAutoNum type="arabicPeriod"/>
            </a:pPr>
            <a:r>
              <a:rPr lang="en-US" dirty="0"/>
              <a:t>A Product Owner orders the work for a complex problem into a Product Backlog.</a:t>
            </a:r>
            <a:endParaRPr lang="hr-HR" dirty="0"/>
          </a:p>
          <a:p>
            <a:pPr marL="457200" indent="-457200">
              <a:buFont typeface="+mj-lt"/>
              <a:buAutoNum type="arabicPeriod"/>
            </a:pPr>
            <a:r>
              <a:rPr lang="en-US" dirty="0"/>
              <a:t>The Scrum Team turns a selection of the work into an Increment of value during a Sprint.</a:t>
            </a:r>
            <a:endParaRPr lang="hr-HR" dirty="0"/>
          </a:p>
          <a:p>
            <a:pPr marL="457200" indent="-457200">
              <a:buFont typeface="+mj-lt"/>
              <a:buAutoNum type="arabicPeriod"/>
            </a:pPr>
            <a:r>
              <a:rPr lang="en-US" dirty="0"/>
              <a:t>The Scrum Team and its stakeholders inspect the results and adjust for the next Sprint.</a:t>
            </a:r>
            <a:endParaRPr lang="hr-HR" dirty="0"/>
          </a:p>
          <a:p>
            <a:pPr marL="457200" indent="-457200">
              <a:buFont typeface="+mj-lt"/>
              <a:buAutoNum type="arabicPeriod"/>
            </a:pPr>
            <a:r>
              <a:rPr lang="hr-HR" b="1" dirty="0"/>
              <a:t>REPEAT</a:t>
            </a:r>
          </a:p>
          <a:p>
            <a:pPr marL="0" indent="0">
              <a:buNone/>
            </a:pPr>
            <a:endParaRPr lang="hr-HR" dirty="0"/>
          </a:p>
          <a:p>
            <a:pPr marL="0" indent="0">
              <a:buNone/>
            </a:pPr>
            <a:endParaRPr lang="hr-HR" dirty="0"/>
          </a:p>
          <a:p>
            <a:pPr marL="0" indent="0">
              <a:buNone/>
            </a:pPr>
            <a:r>
              <a:rPr lang="en-US" i="1" dirty="0"/>
              <a:t>The Scrum framework is purposefully incomplete, only defining the parts required to implement Scrum theory. </a:t>
            </a:r>
            <a:endParaRPr lang="hr-HR" i="1" dirty="0"/>
          </a:p>
          <a:p>
            <a:pPr marL="0" indent="0">
              <a:buNone/>
            </a:pPr>
            <a:r>
              <a:rPr lang="en-US" i="1" dirty="0"/>
              <a:t>Scrum is built upon by the collective intelligence of the people using it. Rather than provide people with detailed instructions, the rules of Scrum guide their relationships and interactions</a:t>
            </a:r>
            <a:r>
              <a:rPr lang="en-US" dirty="0"/>
              <a:t>.</a:t>
            </a:r>
            <a:endParaRPr lang="hr-HR" dirty="0"/>
          </a:p>
          <a:p>
            <a:pPr marL="0" indent="0" algn="r">
              <a:buNone/>
            </a:pPr>
            <a:endParaRPr lang="hr-HR" dirty="0"/>
          </a:p>
        </p:txBody>
      </p:sp>
      <p:sp>
        <p:nvSpPr>
          <p:cNvPr id="4" name="Rechteck 3"/>
          <p:cNvSpPr/>
          <p:nvPr/>
        </p:nvSpPr>
        <p:spPr>
          <a:xfrm>
            <a:off x="8601604" y="6356036"/>
            <a:ext cx="2245935"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hr-HR" sz="1800" b="0" i="0" u="none" strike="noStrike" kern="1200" cap="none" spc="0" normalizeH="0" baseline="0" noProof="0" dirty="0">
                <a:ln>
                  <a:noFill/>
                </a:ln>
                <a:solidFill>
                  <a:prstClr val="black"/>
                </a:solidFill>
                <a:effectLst/>
                <a:uLnTx/>
                <a:uFillTx/>
                <a:latin typeface="Calibri" panose="020F0502020204030204"/>
                <a:ea typeface="+mn-ea"/>
                <a:cs typeface="+mn-cs"/>
              </a:rPr>
              <a:t>Source : Scrum Guide </a:t>
            </a:r>
          </a:p>
        </p:txBody>
      </p:sp>
    </p:spTree>
    <p:extLst>
      <p:ext uri="{BB962C8B-B14F-4D97-AF65-F5344CB8AC3E}">
        <p14:creationId xmlns:p14="http://schemas.microsoft.com/office/powerpoint/2010/main" val="2370189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ARTIFACTS ( and COMMITMENTS)</a:t>
            </a:r>
            <a:endParaRPr lang="en-GB" dirty="0"/>
          </a:p>
        </p:txBody>
      </p:sp>
      <p:sp>
        <p:nvSpPr>
          <p:cNvPr id="3" name="Inhaltsplatzhalter 2"/>
          <p:cNvSpPr>
            <a:spLocks noGrp="1"/>
          </p:cNvSpPr>
          <p:nvPr>
            <p:ph idx="1"/>
          </p:nvPr>
        </p:nvSpPr>
        <p:spPr>
          <a:xfrm>
            <a:off x="838200" y="1409602"/>
            <a:ext cx="5780314" cy="5448398"/>
          </a:xfrm>
        </p:spPr>
        <p:txBody>
          <a:bodyPr>
            <a:normAutofit fontScale="77500" lnSpcReduction="20000"/>
          </a:bodyPr>
          <a:lstStyle/>
          <a:p>
            <a:pPr marL="0" indent="0">
              <a:buNone/>
            </a:pPr>
            <a:r>
              <a:rPr lang="en-US" dirty="0"/>
              <a:t>Scrum’s artifacts represent work or value. They are designed to maximize transparency of key</a:t>
            </a:r>
            <a:r>
              <a:rPr lang="hr-HR" dirty="0"/>
              <a:t> </a:t>
            </a:r>
            <a:r>
              <a:rPr lang="en-US" dirty="0"/>
              <a:t>information. Thus, everyone inspecting them has the same basis for adaptation.</a:t>
            </a:r>
            <a:endParaRPr lang="en-GB" dirty="0"/>
          </a:p>
          <a:p>
            <a:pPr marL="0" indent="0">
              <a:buNone/>
            </a:pPr>
            <a:endParaRPr lang="hr-HR" dirty="0"/>
          </a:p>
          <a:p>
            <a:pPr marL="0" indent="0">
              <a:buNone/>
            </a:pPr>
            <a:endParaRPr lang="en-GB" dirty="0"/>
          </a:p>
          <a:p>
            <a:pPr marL="0" indent="0">
              <a:buNone/>
            </a:pPr>
            <a:r>
              <a:rPr lang="en-US" b="1" dirty="0"/>
              <a:t>Each artifact contains a commitment to ensure it provides information that enhances transparency and focus against which progress can be measured:</a:t>
            </a:r>
            <a:endParaRPr lang="en-GB" b="1" dirty="0"/>
          </a:p>
          <a:p>
            <a:pPr marL="0" indent="0">
              <a:buNone/>
            </a:pPr>
            <a:r>
              <a:rPr lang="en-US" b="1" dirty="0"/>
              <a:t> </a:t>
            </a:r>
            <a:endParaRPr lang="en-GB" b="1" dirty="0"/>
          </a:p>
          <a:p>
            <a:pPr marL="171450" lvl="0" indent="-171450"/>
            <a:r>
              <a:rPr lang="en-US" b="1" dirty="0"/>
              <a:t>For the Product Backlog it is the Product Goal.</a:t>
            </a:r>
            <a:endParaRPr lang="en-GB" b="1" dirty="0"/>
          </a:p>
          <a:p>
            <a:pPr marL="171450" lvl="0" indent="-171450"/>
            <a:r>
              <a:rPr lang="en-US" b="1" dirty="0"/>
              <a:t>For the Sprint Backlog it is the Sprint Goal.</a:t>
            </a:r>
            <a:endParaRPr lang="en-GB" b="1" dirty="0"/>
          </a:p>
          <a:p>
            <a:pPr marL="171450" lvl="0" indent="-171450"/>
            <a:r>
              <a:rPr lang="en-US" b="1" dirty="0"/>
              <a:t>For the Increment it is the Definition of Done.</a:t>
            </a:r>
            <a:endParaRPr lang="en-GB" b="1" dirty="0"/>
          </a:p>
          <a:p>
            <a:pPr marL="0" indent="0">
              <a:buNone/>
            </a:pPr>
            <a:endParaRPr lang="en-GB" dirty="0"/>
          </a:p>
          <a:p>
            <a:pPr marL="0" indent="0">
              <a:buNone/>
            </a:pPr>
            <a:endParaRPr lang="hr-HR" i="1" dirty="0"/>
          </a:p>
          <a:p>
            <a:pPr marL="0" indent="0">
              <a:buNone/>
            </a:pPr>
            <a:r>
              <a:rPr lang="en-US" i="1" dirty="0"/>
              <a:t>These commitments exist to reinforce empiricism and the Scrum values for the Scrum Team and their stakeholders.</a:t>
            </a:r>
            <a:endParaRPr lang="en-GB" i="1" dirty="0"/>
          </a:p>
          <a:p>
            <a:pPr marL="0" indent="0">
              <a:buNone/>
            </a:pPr>
            <a:endParaRPr lang="en-GB" dirty="0"/>
          </a:p>
        </p:txBody>
      </p:sp>
      <p:grpSp>
        <p:nvGrpSpPr>
          <p:cNvPr id="4" name="Gruppieren 3"/>
          <p:cNvGrpSpPr/>
          <p:nvPr/>
        </p:nvGrpSpPr>
        <p:grpSpPr>
          <a:xfrm>
            <a:off x="7219525" y="1424116"/>
            <a:ext cx="4449961" cy="661497"/>
            <a:chOff x="3286" y="15418"/>
            <a:chExt cx="3203971" cy="661497"/>
          </a:xfrm>
        </p:grpSpPr>
        <p:sp>
          <p:nvSpPr>
            <p:cNvPr id="8" name="Rechteck 7"/>
            <p:cNvSpPr/>
            <p:nvPr/>
          </p:nvSpPr>
          <p:spPr>
            <a:xfrm>
              <a:off x="3286" y="15418"/>
              <a:ext cx="3203971" cy="661497"/>
            </a:xfrm>
            <a:prstGeom prst="rect">
              <a:avLst/>
            </a:prstGeom>
            <a:solidFill>
              <a:srgbClr val="05816C"/>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9" name="Rechteck 8"/>
            <p:cNvSpPr/>
            <p:nvPr/>
          </p:nvSpPr>
          <p:spPr>
            <a:xfrm>
              <a:off x="3286" y="15418"/>
              <a:ext cx="3203971" cy="66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hr-H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 ARTIFACTS </a:t>
              </a:r>
            </a:p>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hr-H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(and commitments)</a:t>
              </a:r>
              <a:endPar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5" name="Gruppieren 4"/>
          <p:cNvGrpSpPr/>
          <p:nvPr/>
        </p:nvGrpSpPr>
        <p:grpSpPr>
          <a:xfrm>
            <a:off x="7219525" y="2085614"/>
            <a:ext cx="4449962" cy="1664499"/>
            <a:chOff x="3286" y="676916"/>
            <a:chExt cx="3506986" cy="1664499"/>
          </a:xfrm>
        </p:grpSpPr>
        <p:sp>
          <p:nvSpPr>
            <p:cNvPr id="6" name="Rechteck 5"/>
            <p:cNvSpPr/>
            <p:nvPr/>
          </p:nvSpPr>
          <p:spPr>
            <a:xfrm>
              <a:off x="3286" y="676916"/>
              <a:ext cx="3506986" cy="1664499"/>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7" name="Rechteck 6"/>
            <p:cNvSpPr/>
            <p:nvPr/>
          </p:nvSpPr>
          <p:spPr>
            <a:xfrm>
              <a:off x="3286" y="676916"/>
              <a:ext cx="2748820" cy="1664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endPar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Product Backlog</a:t>
              </a: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 (Product Goal)</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Sprint Backlog</a:t>
              </a: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 (Sprint Goal)</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err="1">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Increme</a:t>
              </a: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nt</a:t>
              </a:r>
              <a:r>
                <a:rPr kumimoji="0" lang="hr-HR" sz="16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 </a:t>
              </a: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(Definition of Done)</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p:txBody>
        </p:sp>
      </p:grpSp>
      <p:sp>
        <p:nvSpPr>
          <p:cNvPr id="10" name="Rechteck 9"/>
          <p:cNvSpPr/>
          <p:nvPr/>
        </p:nvSpPr>
        <p:spPr>
          <a:xfrm>
            <a:off x="680354" y="2492265"/>
            <a:ext cx="6141361" cy="3038536"/>
          </a:xfrm>
          <a:prstGeom prst="rect">
            <a:avLst/>
          </a:prstGeom>
          <a:noFill/>
          <a:ln w="57150">
            <a:solidFill>
              <a:srgbClr val="0581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66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WATERFALL vs. AGILE</a:t>
            </a:r>
            <a:endParaRPr lang="en-GB" dirty="0"/>
          </a:p>
        </p:txBody>
      </p:sp>
      <p:sp>
        <p:nvSpPr>
          <p:cNvPr id="3" name="Inhaltsplatzhalter 2"/>
          <p:cNvSpPr>
            <a:spLocks noGrp="1"/>
          </p:cNvSpPr>
          <p:nvPr>
            <p:ph sz="half" idx="1"/>
          </p:nvPr>
        </p:nvSpPr>
        <p:spPr>
          <a:xfrm>
            <a:off x="838200" y="3654502"/>
            <a:ext cx="4755078" cy="2522460"/>
          </a:xfrm>
        </p:spPr>
        <p:txBody>
          <a:bodyPr>
            <a:normAutofit fontScale="77500" lnSpcReduction="20000"/>
          </a:bodyPr>
          <a:lstStyle/>
          <a:p>
            <a:pPr marL="0" indent="0" algn="ctr">
              <a:buNone/>
            </a:pPr>
            <a:r>
              <a:rPr lang="en-US" b="1" dirty="0"/>
              <a:t>WATERFALL</a:t>
            </a:r>
          </a:p>
          <a:p>
            <a:pPr marL="0" indent="0">
              <a:buNone/>
            </a:pPr>
            <a:endParaRPr lang="en-US" dirty="0"/>
          </a:p>
          <a:p>
            <a:pPr marL="0" indent="0">
              <a:buNone/>
            </a:pPr>
            <a:r>
              <a:rPr lang="en-US" b="1" dirty="0"/>
              <a:t>Waterfall </a:t>
            </a:r>
            <a:r>
              <a:rPr lang="en-US" dirty="0"/>
              <a:t>is a linear approach to following the define sequence of events/ steps where each stage generally finishes before the next one can begin.</a:t>
            </a:r>
          </a:p>
        </p:txBody>
      </p:sp>
      <p:sp>
        <p:nvSpPr>
          <p:cNvPr id="5" name="Inhaltsplatzhalter 4"/>
          <p:cNvSpPr>
            <a:spLocks noGrp="1"/>
          </p:cNvSpPr>
          <p:nvPr>
            <p:ph sz="half" idx="2"/>
          </p:nvPr>
        </p:nvSpPr>
        <p:spPr>
          <a:xfrm>
            <a:off x="6495802" y="3654502"/>
            <a:ext cx="4857997" cy="2522460"/>
          </a:xfrm>
        </p:spPr>
        <p:txBody>
          <a:bodyPr>
            <a:normAutofit fontScale="77500" lnSpcReduction="20000"/>
          </a:bodyPr>
          <a:lstStyle/>
          <a:p>
            <a:pPr marL="0" indent="0" algn="ctr">
              <a:buNone/>
            </a:pPr>
            <a:r>
              <a:rPr lang="en-US" b="1" dirty="0"/>
              <a:t>AGILE</a:t>
            </a:r>
          </a:p>
          <a:p>
            <a:pPr marL="0" indent="0">
              <a:buNone/>
            </a:pPr>
            <a:endParaRPr lang="en-US" dirty="0"/>
          </a:p>
          <a:p>
            <a:pPr marL="0" indent="0">
              <a:buNone/>
            </a:pPr>
            <a:r>
              <a:rPr lang="en-US" b="1" dirty="0"/>
              <a:t>Agile</a:t>
            </a:r>
            <a:r>
              <a:rPr lang="en-US" dirty="0"/>
              <a:t> is an iterative approach where requirements and solutions evolve through the collaborative effort of self-organizing and cross-functional teams and their customer(s)/end user(s).</a:t>
            </a:r>
          </a:p>
          <a:p>
            <a:endParaRPr lang="en-US"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7078" y="1780616"/>
            <a:ext cx="1635443" cy="1612334"/>
          </a:xfrm>
          <a:prstGeom prst="rect">
            <a:avLst/>
          </a:prstGeom>
        </p:spPr>
      </p:pic>
      <p:grpSp>
        <p:nvGrpSpPr>
          <p:cNvPr id="9" name="Gruppieren 8"/>
          <p:cNvGrpSpPr/>
          <p:nvPr/>
        </p:nvGrpSpPr>
        <p:grpSpPr>
          <a:xfrm>
            <a:off x="2538845" y="1883677"/>
            <a:ext cx="1353787" cy="1406212"/>
            <a:chOff x="2588071" y="1408667"/>
            <a:chExt cx="1353787" cy="1406212"/>
          </a:xfrm>
        </p:grpSpPr>
        <p:sp>
          <p:nvSpPr>
            <p:cNvPr id="8" name="Ellipse 7"/>
            <p:cNvSpPr/>
            <p:nvPr/>
          </p:nvSpPr>
          <p:spPr>
            <a:xfrm>
              <a:off x="2588071" y="1408667"/>
              <a:ext cx="1353787" cy="140621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Grafik 6"/>
            <p:cNvPicPr>
              <a:picLocks noChangeAspect="1"/>
            </p:cNvPicPr>
            <p:nvPr/>
          </p:nvPicPr>
          <p:blipFill rotWithShape="1">
            <a:blip r:embed="rId3"/>
            <a:srcRect l="10755" t="8811" r="7236" b="9734"/>
            <a:stretch/>
          </p:blipFill>
          <p:spPr>
            <a:xfrm rot="16200000">
              <a:off x="2744782" y="1583659"/>
              <a:ext cx="1068146" cy="1060932"/>
            </a:xfrm>
            <a:prstGeom prst="ellipse">
              <a:avLst/>
            </a:prstGeom>
            <a:ln w="76200">
              <a:solidFill>
                <a:srgbClr val="C00000"/>
              </a:solidFill>
            </a:ln>
          </p:spPr>
        </p:pic>
      </p:grpSp>
    </p:spTree>
    <p:extLst>
      <p:ext uri="{BB962C8B-B14F-4D97-AF65-F5344CB8AC3E}">
        <p14:creationId xmlns:p14="http://schemas.microsoft.com/office/powerpoint/2010/main" val="3001369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hr-HR" dirty="0"/>
              <a:t>SCRUM </a:t>
            </a:r>
            <a:r>
              <a:rPr lang="en-GB" dirty="0"/>
              <a:t>ARTIFACTS</a:t>
            </a:r>
          </a:p>
        </p:txBody>
      </p:sp>
      <p:sp>
        <p:nvSpPr>
          <p:cNvPr id="3" name="Inhaltsplatzhalter 2"/>
          <p:cNvSpPr>
            <a:spLocks noGrp="1"/>
          </p:cNvSpPr>
          <p:nvPr>
            <p:ph idx="1"/>
          </p:nvPr>
        </p:nvSpPr>
        <p:spPr>
          <a:xfrm>
            <a:off x="838201" y="1487224"/>
            <a:ext cx="4196938" cy="3774093"/>
          </a:xfrm>
        </p:spPr>
        <p:txBody>
          <a:bodyPr>
            <a:normAutofit fontScale="92500" lnSpcReduction="10000"/>
          </a:bodyPr>
          <a:lstStyle/>
          <a:p>
            <a:r>
              <a:rPr lang="en-GB" i="1" dirty="0"/>
              <a:t>(Latin </a:t>
            </a:r>
            <a:r>
              <a:rPr lang="en-GB" i="1" dirty="0" err="1"/>
              <a:t>artifact</a:t>
            </a:r>
            <a:r>
              <a:rPr lang="en-GB" i="1" dirty="0"/>
              <a:t> roughly translate to “Work of Art”)</a:t>
            </a:r>
            <a:r>
              <a:rPr lang="en-GB" dirty="0"/>
              <a:t> </a:t>
            </a:r>
          </a:p>
          <a:p>
            <a:r>
              <a:rPr lang="en-GB" dirty="0"/>
              <a:t>Scrum’s </a:t>
            </a:r>
            <a:r>
              <a:rPr lang="en-GB" dirty="0" err="1"/>
              <a:t>artifacts</a:t>
            </a:r>
            <a:r>
              <a:rPr lang="en-GB" dirty="0"/>
              <a:t> represent work or value in various ways that are useful in providing transparency and opportunities for inspection and adaptation.</a:t>
            </a:r>
          </a:p>
          <a:p>
            <a:r>
              <a:rPr lang="en-GB" dirty="0"/>
              <a:t>Primary Scrum </a:t>
            </a:r>
            <a:r>
              <a:rPr lang="en-GB" dirty="0" err="1"/>
              <a:t>artifacts</a:t>
            </a:r>
            <a:r>
              <a:rPr lang="en-GB" dirty="0"/>
              <a:t> are </a:t>
            </a:r>
          </a:p>
          <a:p>
            <a:pPr marL="914400" lvl="1" indent="-457200">
              <a:buFont typeface="+mj-lt"/>
              <a:buAutoNum type="arabicPeriod"/>
            </a:pPr>
            <a:r>
              <a:rPr lang="en-GB" sz="2400" b="1" dirty="0"/>
              <a:t>Product Backlog</a:t>
            </a:r>
          </a:p>
          <a:p>
            <a:pPr marL="914400" lvl="1" indent="-457200">
              <a:buFont typeface="+mj-lt"/>
              <a:buAutoNum type="arabicPeriod"/>
            </a:pPr>
            <a:r>
              <a:rPr lang="en-GB" sz="2400" b="1" dirty="0"/>
              <a:t>Sprint Backlog </a:t>
            </a:r>
          </a:p>
          <a:p>
            <a:pPr marL="914400" lvl="1" indent="-457200">
              <a:buFont typeface="+mj-lt"/>
              <a:buAutoNum type="arabicPeriod"/>
            </a:pPr>
            <a:r>
              <a:rPr lang="en-GB" sz="2400" b="1" dirty="0"/>
              <a:t>Increment</a:t>
            </a:r>
          </a:p>
          <a:p>
            <a:pPr marL="0" indent="0">
              <a:buNone/>
            </a:pPr>
            <a:endParaRPr lang="en-GB" dirty="0"/>
          </a:p>
        </p:txBody>
      </p:sp>
      <p:pic>
        <p:nvPicPr>
          <p:cNvPr id="4" name="Inhaltsplatzhalt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2644" y="943762"/>
            <a:ext cx="2698207" cy="3523049"/>
          </a:xfrm>
          <a:prstGeom prst="rect">
            <a:avLst/>
          </a:prstGeom>
        </p:spPr>
      </p:pic>
      <p:graphicFrame>
        <p:nvGraphicFramePr>
          <p:cNvPr id="5" name="Tabelle 4"/>
          <p:cNvGraphicFramePr>
            <a:graphicFrameLocks noGrp="1"/>
          </p:cNvGraphicFramePr>
          <p:nvPr/>
        </p:nvGraphicFramePr>
        <p:xfrm>
          <a:off x="6364807" y="1696619"/>
          <a:ext cx="2254992" cy="208788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sz="1600" b="1" dirty="0">
                          <a:solidFill>
                            <a:schemeClr val="bg1"/>
                          </a:solidFill>
                        </a:rPr>
                        <a:t>Feature A   (FA)</a:t>
                      </a:r>
                    </a:p>
                    <a:p>
                      <a:endParaRPr lang="hr-HR" sz="200"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sz="1600" b="1" dirty="0">
                          <a:solidFill>
                            <a:schemeClr val="bg1"/>
                          </a:solidFill>
                        </a:rPr>
                        <a:t>Feature</a:t>
                      </a:r>
                      <a:r>
                        <a:rPr lang="hr-HR" sz="1600" b="1" baseline="0" dirty="0">
                          <a:solidFill>
                            <a:schemeClr val="bg1"/>
                          </a:solidFill>
                        </a:rPr>
                        <a:t> B   (FB)</a:t>
                      </a:r>
                    </a:p>
                    <a:p>
                      <a:endParaRPr lang="hr-HR" sz="1000" b="1" dirty="0">
                        <a:solidFill>
                          <a:schemeClr val="bg1"/>
                        </a:solidFill>
                      </a:endParaRPr>
                    </a:p>
                    <a:p>
                      <a:r>
                        <a:rPr lang="hr-HR" sz="1600" b="1" dirty="0">
                          <a:solidFill>
                            <a:schemeClr val="bg1"/>
                          </a:solidFill>
                        </a:rPr>
                        <a:t>Feature</a:t>
                      </a:r>
                      <a:r>
                        <a:rPr lang="hr-HR" sz="1600" b="1" baseline="0" dirty="0">
                          <a:solidFill>
                            <a:schemeClr val="bg1"/>
                          </a:solidFill>
                        </a:rPr>
                        <a:t> C   (FC)</a:t>
                      </a:r>
                    </a:p>
                    <a:p>
                      <a:endParaRPr lang="hr-HR" sz="1600"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1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sz="16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6" name="Inhaltsplatzhalter 3"/>
          <p:cNvPicPr>
            <a:picLocks noChangeAspect="1"/>
          </p:cNvPicPr>
          <p:nvPr/>
        </p:nvPicPr>
        <p:blipFill rotWithShape="1">
          <a:blip r:embed="rId3" cstate="print">
            <a:extLst>
              <a:ext uri="{28A0092B-C50C-407E-A947-70E740481C1C}">
                <a14:useLocalDpi xmlns:a14="http://schemas.microsoft.com/office/drawing/2010/main" val="0"/>
              </a:ext>
            </a:extLst>
          </a:blip>
          <a:srcRect t="24634"/>
          <a:stretch/>
        </p:blipFill>
        <p:spPr>
          <a:xfrm>
            <a:off x="8965338" y="4904509"/>
            <a:ext cx="2544868" cy="1953491"/>
          </a:xfrm>
          <a:prstGeom prst="rect">
            <a:avLst/>
          </a:prstGeom>
        </p:spPr>
      </p:pic>
      <p:pic>
        <p:nvPicPr>
          <p:cNvPr id="7" name="Inhaltsplatzhalt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213" y="984980"/>
            <a:ext cx="2584663" cy="2553868"/>
          </a:xfrm>
          <a:prstGeom prst="rect">
            <a:avLst/>
          </a:prstGeom>
        </p:spPr>
      </p:pic>
      <p:graphicFrame>
        <p:nvGraphicFramePr>
          <p:cNvPr id="8" name="Tabelle 7"/>
          <p:cNvGraphicFramePr>
            <a:graphicFrameLocks noGrp="1"/>
          </p:cNvGraphicFramePr>
          <p:nvPr/>
        </p:nvGraphicFramePr>
        <p:xfrm>
          <a:off x="9277392" y="1626228"/>
          <a:ext cx="1421038" cy="2234687"/>
        </p:xfrm>
        <a:graphic>
          <a:graphicData uri="http://schemas.openxmlformats.org/drawingml/2006/table">
            <a:tbl>
              <a:tblPr firstRow="1" bandRow="1">
                <a:tableStyleId>{5C22544A-7EE6-4342-B048-85BDC9FD1C3A}</a:tableStyleId>
              </a:tblPr>
              <a:tblGrid>
                <a:gridCol w="1421038">
                  <a:extLst>
                    <a:ext uri="{9D8B030D-6E8A-4147-A177-3AD203B41FA5}">
                      <a16:colId xmlns:a16="http://schemas.microsoft.com/office/drawing/2014/main" val="20000"/>
                    </a:ext>
                  </a:extLst>
                </a:gridCol>
              </a:tblGrid>
              <a:tr h="604007">
                <a:tc>
                  <a:txBody>
                    <a:bodyPr/>
                    <a:lstStyle/>
                    <a:p>
                      <a:r>
                        <a:rPr lang="hr-HR" sz="1600" b="1" dirty="0">
                          <a:solidFill>
                            <a:schemeClr val="bg1"/>
                          </a:solidFill>
                        </a:rPr>
                        <a:t>FA</a:t>
                      </a:r>
                    </a:p>
                    <a:p>
                      <a:r>
                        <a:rPr lang="hr-HR" sz="1200" b="1" dirty="0">
                          <a:solidFill>
                            <a:schemeClr val="bg1"/>
                          </a:solidFill>
                        </a:rPr>
                        <a:t>                </a:t>
                      </a:r>
                      <a:r>
                        <a:rPr lang="hr-HR" sz="1200" b="0" i="1" dirty="0">
                          <a:solidFill>
                            <a:schemeClr val="bg1"/>
                          </a:solidFill>
                        </a:rPr>
                        <a:t>FA points</a:t>
                      </a:r>
                      <a:endParaRPr lang="en-GB" sz="1200" b="0" i="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1460">
                <a:tc>
                  <a:txBody>
                    <a:bodyPr/>
                    <a:lstStyle/>
                    <a:p>
                      <a:r>
                        <a:rPr lang="hr-HR" sz="1600" b="1" dirty="0">
                          <a:solidFill>
                            <a:schemeClr val="bg1"/>
                          </a:solidFill>
                        </a:rPr>
                        <a:t>FB</a:t>
                      </a:r>
                    </a:p>
                    <a:p>
                      <a:r>
                        <a:rPr lang="hr-HR" sz="1200" b="1" dirty="0">
                          <a:solidFill>
                            <a:schemeClr val="bg1"/>
                          </a:solidFill>
                        </a:rPr>
                        <a:t>                </a:t>
                      </a:r>
                      <a:r>
                        <a:rPr lang="hr-HR" sz="1200" b="0" i="1" dirty="0">
                          <a:solidFill>
                            <a:schemeClr val="bg1"/>
                          </a:solidFill>
                        </a:rPr>
                        <a:t>FB points</a:t>
                      </a:r>
                      <a:endParaRPr lang="en-GB" sz="1200" b="0" i="1" dirty="0">
                        <a:solidFill>
                          <a:schemeClr val="bg1"/>
                        </a:solidFill>
                      </a:endParaRPr>
                    </a:p>
                    <a:p>
                      <a:endParaRPr lang="hr-HR" sz="900" b="0" i="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2819">
                <a:tc>
                  <a:txBody>
                    <a:bodyPr/>
                    <a:lstStyle/>
                    <a:p>
                      <a:r>
                        <a:rPr lang="hr-HR" sz="1600" b="1" dirty="0">
                          <a:solidFill>
                            <a:schemeClr val="bg1"/>
                          </a:solidFill>
                        </a:rPr>
                        <a:t>FC</a:t>
                      </a:r>
                    </a:p>
                    <a:p>
                      <a:r>
                        <a:rPr lang="hr-HR" sz="1200" b="1" dirty="0">
                          <a:solidFill>
                            <a:schemeClr val="bg1"/>
                          </a:solidFill>
                        </a:rPr>
                        <a:t>               </a:t>
                      </a:r>
                      <a:r>
                        <a:rPr lang="hr-HR" sz="1200" b="0" i="1" dirty="0">
                          <a:solidFill>
                            <a:schemeClr val="bg1"/>
                          </a:solidFill>
                        </a:rPr>
                        <a:t>FC points</a:t>
                      </a:r>
                      <a:endParaRPr lang="en-GB" sz="1200" b="0" i="1" dirty="0">
                        <a:solidFill>
                          <a:schemeClr val="bg1"/>
                        </a:solidFill>
                      </a:endParaRPr>
                    </a:p>
                    <a:p>
                      <a:endParaRPr lang="en-GB" sz="12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8060">
                <a:tc>
                  <a:txBody>
                    <a:bodyPr/>
                    <a:lstStyle/>
                    <a:p>
                      <a:endParaRPr lang="en-GB" sz="12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Pfeil nach rechts 10"/>
          <p:cNvSpPr/>
          <p:nvPr/>
        </p:nvSpPr>
        <p:spPr>
          <a:xfrm>
            <a:off x="8407731" y="2280062"/>
            <a:ext cx="628857" cy="368135"/>
          </a:xfrm>
          <a:prstGeom prst="rightArrow">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Pfeil nach rechts 11"/>
          <p:cNvSpPr/>
          <p:nvPr/>
        </p:nvSpPr>
        <p:spPr>
          <a:xfrm rot="5400000">
            <a:off x="9888914" y="3767509"/>
            <a:ext cx="628857" cy="368135"/>
          </a:xfrm>
          <a:prstGeom prst="rightArrow">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hteck 12"/>
          <p:cNvSpPr/>
          <p:nvPr/>
        </p:nvSpPr>
        <p:spPr>
          <a:xfrm>
            <a:off x="5136780" y="425423"/>
            <a:ext cx="3164071" cy="461665"/>
          </a:xfrm>
          <a:prstGeom prst="rect">
            <a:avLst/>
          </a:prstGeom>
        </p:spPr>
        <p:txBody>
          <a:bodyPr wrap="none">
            <a:spAutoFit/>
          </a:bodyPr>
          <a:lstStyle/>
          <a:p>
            <a:pPr marL="914400" marR="0" lvl="1"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Product Backlog</a:t>
            </a:r>
          </a:p>
        </p:txBody>
      </p:sp>
      <p:sp>
        <p:nvSpPr>
          <p:cNvPr id="14" name="Rechteck 13"/>
          <p:cNvSpPr/>
          <p:nvPr/>
        </p:nvSpPr>
        <p:spPr>
          <a:xfrm>
            <a:off x="8731502" y="425423"/>
            <a:ext cx="2773836" cy="461665"/>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2. Sprint Backlog</a:t>
            </a:r>
          </a:p>
        </p:txBody>
      </p:sp>
      <p:sp>
        <p:nvSpPr>
          <p:cNvPr id="15" name="Rechteck 14"/>
          <p:cNvSpPr/>
          <p:nvPr/>
        </p:nvSpPr>
        <p:spPr>
          <a:xfrm>
            <a:off x="8512582" y="4438665"/>
            <a:ext cx="2263825" cy="461665"/>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3. Increment</a:t>
            </a:r>
          </a:p>
        </p:txBody>
      </p:sp>
    </p:spTree>
    <p:extLst>
      <p:ext uri="{BB962C8B-B14F-4D97-AF65-F5344CB8AC3E}">
        <p14:creationId xmlns:p14="http://schemas.microsoft.com/office/powerpoint/2010/main" val="223153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TEAM</a:t>
            </a:r>
            <a:endParaRPr lang="en-GB" dirty="0"/>
          </a:p>
        </p:txBody>
      </p:sp>
      <p:sp>
        <p:nvSpPr>
          <p:cNvPr id="3" name="Inhaltsplatzhalter 2"/>
          <p:cNvSpPr>
            <a:spLocks noGrp="1"/>
          </p:cNvSpPr>
          <p:nvPr>
            <p:ph idx="1"/>
          </p:nvPr>
        </p:nvSpPr>
        <p:spPr>
          <a:xfrm>
            <a:off x="838200" y="1487224"/>
            <a:ext cx="5925457" cy="5102262"/>
          </a:xfrm>
        </p:spPr>
        <p:txBody>
          <a:bodyPr>
            <a:normAutofit fontScale="70000" lnSpcReduction="20000"/>
          </a:bodyPr>
          <a:lstStyle/>
          <a:p>
            <a:pPr marL="0" indent="0">
              <a:buNone/>
            </a:pPr>
            <a:r>
              <a:rPr lang="en-US" dirty="0"/>
              <a:t>The fundamental unit of Scrum is a small team of people, a Scrum Team.</a:t>
            </a:r>
            <a:endParaRPr lang="hr-HR" dirty="0"/>
          </a:p>
          <a:p>
            <a:pPr marL="0" indent="0">
              <a:buNone/>
            </a:pPr>
            <a:endParaRPr lang="hr-HR" dirty="0"/>
          </a:p>
          <a:p>
            <a:pPr marL="0" indent="0">
              <a:buNone/>
            </a:pPr>
            <a:r>
              <a:rPr lang="en-US" sz="2600" b="1" dirty="0"/>
              <a:t>The Scrum Team </a:t>
            </a:r>
            <a:r>
              <a:rPr lang="hr-HR" sz="2600" b="1" dirty="0"/>
              <a:t>is a </a:t>
            </a:r>
            <a:r>
              <a:rPr lang="en-US" sz="2600" b="1" dirty="0"/>
              <a:t>a self-organizing team consisting of a</a:t>
            </a:r>
            <a:endParaRPr lang="hr-HR" sz="2600" b="1" dirty="0"/>
          </a:p>
          <a:p>
            <a:r>
              <a:rPr lang="en-US" sz="2600" b="1" dirty="0"/>
              <a:t>one Product Owner, </a:t>
            </a:r>
            <a:endParaRPr lang="hr-HR" sz="2600" b="1" dirty="0"/>
          </a:p>
          <a:p>
            <a:r>
              <a:rPr lang="en-US" sz="2600" b="1" dirty="0"/>
              <a:t>one Scrum Master</a:t>
            </a:r>
            <a:endParaRPr lang="hr-HR" sz="2600" b="1" dirty="0"/>
          </a:p>
          <a:p>
            <a:r>
              <a:rPr lang="hr-HR" sz="2600" b="1" dirty="0"/>
              <a:t>Development Team /</a:t>
            </a:r>
            <a:r>
              <a:rPr lang="en-US" sz="2600" b="1" dirty="0"/>
              <a:t>Developers</a:t>
            </a:r>
            <a:endParaRPr lang="hr-HR" sz="2600" b="1" dirty="0"/>
          </a:p>
          <a:p>
            <a:pPr marL="0" indent="0">
              <a:buNone/>
            </a:pPr>
            <a:endParaRPr lang="hr-HR" dirty="0"/>
          </a:p>
          <a:p>
            <a:pPr marL="0" indent="0">
              <a:buNone/>
            </a:pPr>
            <a:endParaRPr lang="hr-HR" dirty="0"/>
          </a:p>
          <a:p>
            <a:pPr marL="0" indent="0">
              <a:buNone/>
            </a:pPr>
            <a:r>
              <a:rPr lang="en-US" dirty="0"/>
              <a:t>Within a Scrum Team, there are no sub-teams or hierarchies. It is a cohesive unit of professionals focused on one objective at a time, the Product Goal.</a:t>
            </a:r>
            <a:endParaRPr lang="hr-HR" dirty="0"/>
          </a:p>
          <a:p>
            <a:pPr marL="0" indent="0">
              <a:buNone/>
            </a:pPr>
            <a:endParaRPr lang="hr-HR" dirty="0"/>
          </a:p>
          <a:p>
            <a:pPr marL="0" indent="0">
              <a:buNone/>
            </a:pPr>
            <a:r>
              <a:rPr lang="en-US" i="1" dirty="0"/>
              <a:t>The Scrum Team is small enough to remain nimble and large enough to complete significant work within a Sprint, typically 10 or fewer people. </a:t>
            </a:r>
            <a:endParaRPr lang="hr-HR" i="1" dirty="0"/>
          </a:p>
          <a:p>
            <a:pPr marL="0" indent="0">
              <a:buNone/>
            </a:pPr>
            <a:r>
              <a:rPr lang="en-US" i="1" dirty="0"/>
              <a:t>In general, smaller teams communicate better and are more productive. </a:t>
            </a:r>
            <a:endParaRPr lang="hr-HR" i="1" dirty="0"/>
          </a:p>
          <a:p>
            <a:pPr marL="0" indent="0">
              <a:buNone/>
            </a:pPr>
            <a:endParaRPr lang="en-GB" dirty="0"/>
          </a:p>
        </p:txBody>
      </p:sp>
      <p:grpSp>
        <p:nvGrpSpPr>
          <p:cNvPr id="4" name="Gruppieren 3"/>
          <p:cNvGrpSpPr/>
          <p:nvPr/>
        </p:nvGrpSpPr>
        <p:grpSpPr>
          <a:xfrm>
            <a:off x="8176333" y="1523019"/>
            <a:ext cx="3203971" cy="661497"/>
            <a:chOff x="3655814" y="15418"/>
            <a:chExt cx="3203971" cy="661497"/>
          </a:xfrm>
        </p:grpSpPr>
        <p:sp>
          <p:nvSpPr>
            <p:cNvPr id="8" name="Rechteck 7"/>
            <p:cNvSpPr/>
            <p:nvPr/>
          </p:nvSpPr>
          <p:spPr>
            <a:xfrm>
              <a:off x="3655814" y="15418"/>
              <a:ext cx="3203971" cy="661497"/>
            </a:xfrm>
            <a:prstGeom prst="rect">
              <a:avLst/>
            </a:prstGeom>
            <a:solidFill>
              <a:srgbClr val="004899"/>
            </a:solidFill>
          </p:spPr>
          <p:style>
            <a:lnRef idx="2">
              <a:schemeClr val="accent5">
                <a:hueOff val="3005351"/>
                <a:satOff val="-13190"/>
                <a:lumOff val="3921"/>
                <a:alphaOff val="0"/>
              </a:schemeClr>
            </a:lnRef>
            <a:fillRef idx="1">
              <a:scrgbClr r="0" g="0" b="0"/>
            </a:fillRef>
            <a:effectRef idx="0">
              <a:schemeClr val="accent5">
                <a:hueOff val="3005351"/>
                <a:satOff val="-13190"/>
                <a:lumOff val="3921"/>
                <a:alphaOff val="0"/>
              </a:schemeClr>
            </a:effectRef>
            <a:fontRef idx="minor">
              <a:schemeClr val="lt1"/>
            </a:fontRef>
          </p:style>
        </p:sp>
        <p:sp>
          <p:nvSpPr>
            <p:cNvPr id="9" name="Rechteck 8"/>
            <p:cNvSpPr/>
            <p:nvPr/>
          </p:nvSpPr>
          <p:spPr>
            <a:xfrm>
              <a:off x="3655814" y="15418"/>
              <a:ext cx="3203971" cy="66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hr-H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SCRUM TEAM</a:t>
              </a:r>
              <a:endPar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5" name="Gruppieren 4"/>
          <p:cNvGrpSpPr/>
          <p:nvPr/>
        </p:nvGrpSpPr>
        <p:grpSpPr>
          <a:xfrm>
            <a:off x="8176333" y="2184517"/>
            <a:ext cx="3203971" cy="1664499"/>
            <a:chOff x="3655814" y="676916"/>
            <a:chExt cx="3203971" cy="1664499"/>
          </a:xfrm>
        </p:grpSpPr>
        <p:sp>
          <p:nvSpPr>
            <p:cNvPr id="6" name="Rechteck 5"/>
            <p:cNvSpPr/>
            <p:nvPr/>
          </p:nvSpPr>
          <p:spPr>
            <a:xfrm>
              <a:off x="3655814" y="676916"/>
              <a:ext cx="3203971" cy="1664499"/>
            </a:xfrm>
            <a:prstGeom prst="rect">
              <a:avLst/>
            </a:prstGeom>
          </p:spPr>
          <p:style>
            <a:lnRef idx="2">
              <a:schemeClr val="accent5">
                <a:tint val="40000"/>
                <a:alpha val="90000"/>
                <a:hueOff val="2914032"/>
                <a:satOff val="-9122"/>
                <a:lumOff val="604"/>
                <a:alphaOff val="0"/>
              </a:schemeClr>
            </a:lnRef>
            <a:fillRef idx="1">
              <a:schemeClr val="accent5">
                <a:tint val="40000"/>
                <a:alpha val="90000"/>
                <a:hueOff val="2914032"/>
                <a:satOff val="-9122"/>
                <a:lumOff val="604"/>
                <a:alphaOff val="0"/>
              </a:schemeClr>
            </a:fillRef>
            <a:effectRef idx="0">
              <a:schemeClr val="accent5">
                <a:tint val="40000"/>
                <a:alpha val="90000"/>
                <a:hueOff val="2914032"/>
                <a:satOff val="-9122"/>
                <a:lumOff val="604"/>
                <a:alphaOff val="0"/>
              </a:schemeClr>
            </a:effectRef>
            <a:fontRef idx="minor">
              <a:schemeClr val="dk1">
                <a:hueOff val="0"/>
                <a:satOff val="0"/>
                <a:lumOff val="0"/>
                <a:alphaOff val="0"/>
              </a:schemeClr>
            </a:fontRef>
          </p:style>
        </p:sp>
        <p:sp>
          <p:nvSpPr>
            <p:cNvPr id="7" name="Rechteck 6"/>
            <p:cNvSpPr/>
            <p:nvPr/>
          </p:nvSpPr>
          <p:spPr>
            <a:xfrm>
              <a:off x="3655814" y="676916"/>
              <a:ext cx="3203971" cy="1664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endPar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Product Owner</a:t>
              </a: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 (PO)</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Scrum Master (SM)</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hr-HR"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Development Team (DT)</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p:txBody>
        </p:sp>
      </p:grpSp>
      <p:sp>
        <p:nvSpPr>
          <p:cNvPr id="10" name="Rechteck 9"/>
          <p:cNvSpPr/>
          <p:nvPr/>
        </p:nvSpPr>
        <p:spPr>
          <a:xfrm>
            <a:off x="751116" y="2085996"/>
            <a:ext cx="6242247" cy="1905433"/>
          </a:xfrm>
          <a:prstGeom prst="rect">
            <a:avLst/>
          </a:prstGeom>
          <a:noFill/>
          <a:ln w="57150">
            <a:solidFill>
              <a:srgbClr val="00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474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SCRUM </a:t>
            </a:r>
            <a:r>
              <a:rPr lang="hr-HR" dirty="0"/>
              <a:t>TEAM</a:t>
            </a:r>
            <a:endParaRPr lang="en-GB" dirty="0"/>
          </a:p>
        </p:txBody>
      </p:sp>
      <p:sp>
        <p:nvSpPr>
          <p:cNvPr id="3" name="Inhaltsplatzhalter 2"/>
          <p:cNvSpPr>
            <a:spLocks noGrp="1"/>
          </p:cNvSpPr>
          <p:nvPr>
            <p:ph idx="1"/>
          </p:nvPr>
        </p:nvSpPr>
        <p:spPr>
          <a:xfrm>
            <a:off x="983455" y="1436914"/>
            <a:ext cx="7332024" cy="5421085"/>
          </a:xfrm>
        </p:spPr>
        <p:txBody>
          <a:bodyPr>
            <a:normAutofit fontScale="92500" lnSpcReduction="20000"/>
          </a:bodyPr>
          <a:lstStyle/>
          <a:p>
            <a:pPr lvl="0"/>
            <a:r>
              <a:rPr lang="en-US" b="1" dirty="0"/>
              <a:t>Product Owner (PO)</a:t>
            </a:r>
            <a:endParaRPr lang="en-GB" b="1" dirty="0"/>
          </a:p>
          <a:p>
            <a:pPr lvl="1"/>
            <a:r>
              <a:rPr lang="en-GB" b="0" dirty="0">
                <a:effectLst/>
              </a:rPr>
              <a:t>Product Owner (PO) </a:t>
            </a:r>
            <a:r>
              <a:rPr lang="en-US" dirty="0"/>
              <a:t>is accountable for maximizing the value of the product resulting from the work of the Scrum Team </a:t>
            </a:r>
            <a:r>
              <a:rPr lang="hr-HR" dirty="0"/>
              <a:t>( i.e. </a:t>
            </a:r>
            <a:r>
              <a:rPr lang="en-GB" b="0" dirty="0">
                <a:effectLst/>
              </a:rPr>
              <a:t>represents the interests of stakeholders, </a:t>
            </a:r>
            <a:r>
              <a:rPr lang="hr-HR" dirty="0"/>
              <a:t>d</a:t>
            </a:r>
            <a:r>
              <a:rPr lang="en-US" dirty="0" err="1"/>
              <a:t>evelop</a:t>
            </a:r>
            <a:r>
              <a:rPr lang="hr-HR" dirty="0"/>
              <a:t>s</a:t>
            </a:r>
            <a:r>
              <a:rPr lang="en-US" dirty="0"/>
              <a:t> and explicitly communicate</a:t>
            </a:r>
            <a:r>
              <a:rPr lang="hr-HR" dirty="0"/>
              <a:t>s</a:t>
            </a:r>
            <a:r>
              <a:rPr lang="en-US" dirty="0"/>
              <a:t> the Product Goal</a:t>
            </a:r>
            <a:r>
              <a:rPr lang="hr-HR" dirty="0"/>
              <a:t>, </a:t>
            </a:r>
            <a:r>
              <a:rPr lang="en-GB" b="0" dirty="0">
                <a:effectLst/>
              </a:rPr>
              <a:t>sets priorities, manages the Product backlog and is responsible for the final product</a:t>
            </a:r>
            <a:r>
              <a:rPr lang="hr-HR" b="0" dirty="0">
                <a:effectLst/>
              </a:rPr>
              <a:t>)</a:t>
            </a:r>
          </a:p>
          <a:p>
            <a:pPr lvl="1"/>
            <a:endParaRPr lang="en-GB" dirty="0"/>
          </a:p>
          <a:p>
            <a:pPr lvl="0"/>
            <a:r>
              <a:rPr lang="en-US" b="1" dirty="0"/>
              <a:t>Scrum Master (SM)</a:t>
            </a:r>
            <a:endParaRPr lang="en-GB" b="1" dirty="0"/>
          </a:p>
          <a:p>
            <a:pPr lvl="1"/>
            <a:r>
              <a:rPr lang="en-GB" b="0" dirty="0">
                <a:effectLst/>
              </a:rPr>
              <a:t>Scrum Master (SM) </a:t>
            </a:r>
            <a:r>
              <a:rPr lang="en-US" dirty="0"/>
              <a:t>is accountable for establishing Scrum as defined in the Scrum Guide.</a:t>
            </a:r>
            <a:endParaRPr lang="hr-HR" dirty="0"/>
          </a:p>
          <a:p>
            <a:pPr lvl="1"/>
            <a:r>
              <a:rPr lang="en-US" dirty="0"/>
              <a:t>Scrum Masters are true leaders who serve the Scrum Team and the larger organization</a:t>
            </a:r>
            <a:endParaRPr lang="hr-HR" dirty="0"/>
          </a:p>
          <a:p>
            <a:pPr lvl="1"/>
            <a:endParaRPr lang="en-GB" dirty="0"/>
          </a:p>
          <a:p>
            <a:pPr lvl="0"/>
            <a:r>
              <a:rPr lang="en-US" b="1" dirty="0"/>
              <a:t>Develop</a:t>
            </a:r>
            <a:r>
              <a:rPr lang="hr-HR" b="1" dirty="0"/>
              <a:t>ers / Development team (DT)</a:t>
            </a:r>
            <a:endParaRPr lang="en-GB" b="1" dirty="0"/>
          </a:p>
          <a:p>
            <a:pPr lvl="1"/>
            <a:r>
              <a:rPr lang="en-US" dirty="0"/>
              <a:t>Developers are the within a Scrum Team accountable for managing, organizing and doing all development work required to create a releasable Increment of product every Sprint</a:t>
            </a:r>
            <a:r>
              <a:rPr lang="hr-HR" dirty="0"/>
              <a:t> </a:t>
            </a:r>
            <a:r>
              <a:rPr lang="en-GB" b="0" dirty="0">
                <a:effectLst/>
              </a:rPr>
              <a:t>i.e. estimate size of Sprint backlog items, track</a:t>
            </a:r>
            <a:r>
              <a:rPr lang="hr-HR" b="0" dirty="0">
                <a:effectLst/>
              </a:rPr>
              <a:t> </a:t>
            </a:r>
            <a:r>
              <a:rPr lang="en-GB" b="0" dirty="0">
                <a:effectLst/>
              </a:rPr>
              <a:t> work progress every day (Daily Scrum), turn Sprint backlog list into Potentially shippable product increment. </a:t>
            </a:r>
            <a:endParaRPr lang="en-GB"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8626" y="1546499"/>
            <a:ext cx="1430362" cy="1446080"/>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5851" y="3261729"/>
            <a:ext cx="1395911" cy="1388603"/>
          </a:xfrm>
          <a:prstGeom prst="rect">
            <a:avLst/>
          </a:prstGeom>
        </p:spPr>
      </p:pic>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4680" y="4832393"/>
            <a:ext cx="2487552" cy="1534528"/>
          </a:xfrm>
          <a:prstGeom prst="rect">
            <a:avLst/>
          </a:prstGeom>
        </p:spPr>
      </p:pic>
    </p:spTree>
    <p:extLst>
      <p:ext uri="{BB962C8B-B14F-4D97-AF65-F5344CB8AC3E}">
        <p14:creationId xmlns:p14="http://schemas.microsoft.com/office/powerpoint/2010/main" val="3089437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EVENTS</a:t>
            </a:r>
            <a:endParaRPr lang="en-GB" dirty="0"/>
          </a:p>
        </p:txBody>
      </p:sp>
      <p:sp>
        <p:nvSpPr>
          <p:cNvPr id="3" name="Inhaltsplatzhalter 2"/>
          <p:cNvSpPr>
            <a:spLocks noGrp="1"/>
          </p:cNvSpPr>
          <p:nvPr>
            <p:ph idx="1"/>
          </p:nvPr>
        </p:nvSpPr>
        <p:spPr>
          <a:xfrm>
            <a:off x="838200" y="1487224"/>
            <a:ext cx="6535057" cy="4689739"/>
          </a:xfrm>
        </p:spPr>
        <p:txBody>
          <a:bodyPr>
            <a:normAutofit fontScale="92500" lnSpcReduction="10000"/>
          </a:bodyPr>
          <a:lstStyle/>
          <a:p>
            <a:pPr marL="0" indent="0">
              <a:buNone/>
            </a:pPr>
            <a:r>
              <a:rPr lang="en-US" dirty="0"/>
              <a:t>Scrum employs an iterative, incremental approach to optimize predictability and to control risk. </a:t>
            </a:r>
            <a:endParaRPr lang="hr-HR" dirty="0"/>
          </a:p>
          <a:p>
            <a:pPr marL="0" indent="0">
              <a:buNone/>
            </a:pPr>
            <a:endParaRPr lang="hr-HR" dirty="0"/>
          </a:p>
          <a:p>
            <a:pPr marL="0" indent="0">
              <a:buNone/>
            </a:pPr>
            <a:r>
              <a:rPr lang="hr-HR" b="1" dirty="0"/>
              <a:t>5 SCRUM EVENTS:</a:t>
            </a:r>
          </a:p>
          <a:p>
            <a:pPr marL="0" indent="0">
              <a:buNone/>
            </a:pPr>
            <a:r>
              <a:rPr lang="en-US" b="1" dirty="0"/>
              <a:t>Scrum combines four formal events for inspection and adaptation within a containing event, the Sprint</a:t>
            </a:r>
            <a:r>
              <a:rPr lang="hr-HR" b="1" dirty="0"/>
              <a:t> </a:t>
            </a:r>
          </a:p>
          <a:p>
            <a:pPr marL="0" indent="0">
              <a:buNone/>
            </a:pPr>
            <a:endParaRPr lang="hr-HR" dirty="0"/>
          </a:p>
          <a:p>
            <a:pPr marL="0" indent="0">
              <a:buNone/>
            </a:pPr>
            <a:r>
              <a:rPr lang="en-US" i="1" dirty="0"/>
              <a:t>These events work because they implement the empirical Scrum pillars of </a:t>
            </a:r>
            <a:endParaRPr lang="hr-HR" i="1" dirty="0"/>
          </a:p>
          <a:p>
            <a:r>
              <a:rPr lang="en-US" i="1" dirty="0"/>
              <a:t>transparency, </a:t>
            </a:r>
            <a:endParaRPr lang="hr-HR" i="1" dirty="0"/>
          </a:p>
          <a:p>
            <a:r>
              <a:rPr lang="en-US" i="1" dirty="0"/>
              <a:t>inspection, and </a:t>
            </a:r>
            <a:endParaRPr lang="hr-HR" i="1" dirty="0"/>
          </a:p>
          <a:p>
            <a:r>
              <a:rPr lang="en-US" i="1" dirty="0"/>
              <a:t>adaptation.</a:t>
            </a:r>
            <a:endParaRPr lang="hr-HR" i="1" dirty="0"/>
          </a:p>
          <a:p>
            <a:pPr marL="0" indent="0">
              <a:buNone/>
            </a:pPr>
            <a:endParaRPr lang="en-GB" dirty="0"/>
          </a:p>
        </p:txBody>
      </p:sp>
      <p:sp>
        <p:nvSpPr>
          <p:cNvPr id="4" name="Rechteck 3"/>
          <p:cNvSpPr/>
          <p:nvPr/>
        </p:nvSpPr>
        <p:spPr>
          <a:xfrm>
            <a:off x="685957" y="2447864"/>
            <a:ext cx="6543261" cy="1550504"/>
          </a:xfrm>
          <a:prstGeom prst="rect">
            <a:avLst/>
          </a:prstGeom>
          <a:noFill/>
          <a:ln w="5715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uppieren 4"/>
          <p:cNvGrpSpPr/>
          <p:nvPr/>
        </p:nvGrpSpPr>
        <p:grpSpPr>
          <a:xfrm>
            <a:off x="7935689" y="1560604"/>
            <a:ext cx="3203971" cy="661497"/>
            <a:chOff x="7308342" y="15418"/>
            <a:chExt cx="3203971" cy="661497"/>
          </a:xfrm>
        </p:grpSpPr>
        <p:sp>
          <p:nvSpPr>
            <p:cNvPr id="9" name="Rechteck 8"/>
            <p:cNvSpPr/>
            <p:nvPr/>
          </p:nvSpPr>
          <p:spPr>
            <a:xfrm>
              <a:off x="7308342" y="15418"/>
              <a:ext cx="3203971" cy="661497"/>
            </a:xfrm>
            <a:prstGeom prst="rect">
              <a:avLst/>
            </a:prstGeom>
            <a:solidFill>
              <a:srgbClr val="FF9933"/>
            </a:solidFill>
          </p:spPr>
          <p:style>
            <a:lnRef idx="2">
              <a:schemeClr val="accent5">
                <a:hueOff val="6010703"/>
                <a:satOff val="-26380"/>
                <a:lumOff val="7843"/>
                <a:alphaOff val="0"/>
              </a:schemeClr>
            </a:lnRef>
            <a:fillRef idx="1">
              <a:scrgbClr r="0" g="0" b="0"/>
            </a:fillRef>
            <a:effectRef idx="0">
              <a:schemeClr val="accent5">
                <a:hueOff val="6010703"/>
                <a:satOff val="-26380"/>
                <a:lumOff val="7843"/>
                <a:alphaOff val="0"/>
              </a:schemeClr>
            </a:effectRef>
            <a:fontRef idx="minor">
              <a:schemeClr val="lt1"/>
            </a:fontRef>
          </p:style>
        </p:sp>
        <p:sp>
          <p:nvSpPr>
            <p:cNvPr id="10" name="Rechteck 9"/>
            <p:cNvSpPr/>
            <p:nvPr/>
          </p:nvSpPr>
          <p:spPr>
            <a:xfrm>
              <a:off x="7308342" y="15418"/>
              <a:ext cx="3203971" cy="661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hr-HR"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 SCRUM EVENTS</a:t>
              </a:r>
              <a:endPar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6" name="Gruppieren 5"/>
          <p:cNvGrpSpPr/>
          <p:nvPr/>
        </p:nvGrpSpPr>
        <p:grpSpPr>
          <a:xfrm>
            <a:off x="7935689" y="2222102"/>
            <a:ext cx="3203971" cy="1664499"/>
            <a:chOff x="7308342" y="676916"/>
            <a:chExt cx="3203971" cy="1664499"/>
          </a:xfrm>
        </p:grpSpPr>
        <p:sp>
          <p:nvSpPr>
            <p:cNvPr id="7" name="Rechteck 6"/>
            <p:cNvSpPr/>
            <p:nvPr/>
          </p:nvSpPr>
          <p:spPr>
            <a:xfrm>
              <a:off x="7308342" y="676916"/>
              <a:ext cx="3203971" cy="1664499"/>
            </a:xfrm>
            <a:prstGeom prst="rect">
              <a:avLst/>
            </a:prstGeom>
          </p:spPr>
          <p:style>
            <a:lnRef idx="2">
              <a:schemeClr val="accent5">
                <a:tint val="40000"/>
                <a:alpha val="90000"/>
                <a:hueOff val="5828064"/>
                <a:satOff val="-18244"/>
                <a:lumOff val="1209"/>
                <a:alphaOff val="0"/>
              </a:schemeClr>
            </a:lnRef>
            <a:fillRef idx="1">
              <a:schemeClr val="accent5">
                <a:tint val="40000"/>
                <a:alpha val="90000"/>
                <a:hueOff val="5828064"/>
                <a:satOff val="-18244"/>
                <a:lumOff val="1209"/>
                <a:alphaOff val="0"/>
              </a:schemeClr>
            </a:fillRef>
            <a:effectRef idx="0">
              <a:schemeClr val="accent5">
                <a:tint val="40000"/>
                <a:alpha val="90000"/>
                <a:hueOff val="5828064"/>
                <a:satOff val="-18244"/>
                <a:lumOff val="1209"/>
                <a:alphaOff val="0"/>
              </a:schemeClr>
            </a:effectRef>
            <a:fontRef idx="minor">
              <a:schemeClr val="dk1">
                <a:hueOff val="0"/>
                <a:satOff val="0"/>
                <a:lumOff val="0"/>
                <a:alphaOff val="0"/>
              </a:schemeClr>
            </a:fontRef>
          </p:style>
        </p:sp>
        <p:sp>
          <p:nvSpPr>
            <p:cNvPr id="8" name="Rechteck 7"/>
            <p:cNvSpPr/>
            <p:nvPr/>
          </p:nvSpPr>
          <p:spPr>
            <a:xfrm>
              <a:off x="7308342" y="676916"/>
              <a:ext cx="3203971" cy="16644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Sprint</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Sprint Planning </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Daily Scrum</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Sprint Review</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rPr>
                <a:t>Sprint Retrospective</a:t>
              </a:r>
              <a:endParaRPr kumimoji="0" lang="en-GB" sz="16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673806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SCRUM EVENTS</a:t>
            </a:r>
            <a:r>
              <a:rPr lang="hr-HR" dirty="0"/>
              <a:t> </a:t>
            </a:r>
            <a:endParaRPr lang="en-GB" dirty="0"/>
          </a:p>
        </p:txBody>
      </p:sp>
      <p:sp>
        <p:nvSpPr>
          <p:cNvPr id="3" name="Inhaltsplatzhalter 2"/>
          <p:cNvSpPr>
            <a:spLocks noGrp="1"/>
          </p:cNvSpPr>
          <p:nvPr>
            <p:ph idx="1"/>
          </p:nvPr>
        </p:nvSpPr>
        <p:spPr>
          <a:xfrm>
            <a:off x="838200" y="1487224"/>
            <a:ext cx="6239494" cy="4689739"/>
          </a:xfrm>
        </p:spPr>
        <p:txBody>
          <a:bodyPr>
            <a:normAutofit fontScale="85000" lnSpcReduction="20000"/>
          </a:bodyPr>
          <a:lstStyle/>
          <a:p>
            <a:pPr marL="0" indent="0">
              <a:buNone/>
            </a:pPr>
            <a:r>
              <a:rPr lang="en-GB" dirty="0"/>
              <a:t>Prescribed events used in Scrum create regularity and minimize the need for meetings not defined in Scrum. Scrum events are: </a:t>
            </a:r>
          </a:p>
          <a:p>
            <a:pPr marL="0" indent="0">
              <a:buNone/>
            </a:pPr>
            <a:endParaRPr lang="en-GB" dirty="0"/>
          </a:p>
          <a:p>
            <a:pPr marL="914400" lvl="1" indent="-457200">
              <a:buFont typeface="+mj-lt"/>
              <a:buAutoNum type="arabicPeriod"/>
            </a:pPr>
            <a:r>
              <a:rPr lang="hr-HR" sz="2600" b="1" dirty="0"/>
              <a:t>Sprint</a:t>
            </a:r>
          </a:p>
          <a:p>
            <a:pPr marL="914400" lvl="1" indent="-457200">
              <a:buFont typeface="+mj-lt"/>
              <a:buAutoNum type="arabicPeriod"/>
            </a:pPr>
            <a:r>
              <a:rPr lang="en-GB" sz="2600" b="1" dirty="0"/>
              <a:t>Sprint Planning</a:t>
            </a:r>
          </a:p>
          <a:p>
            <a:pPr marL="914400" lvl="1" indent="-457200">
              <a:buFont typeface="+mj-lt"/>
              <a:buAutoNum type="arabicPeriod"/>
            </a:pPr>
            <a:r>
              <a:rPr lang="en-GB" sz="2600" b="1" dirty="0"/>
              <a:t>Daily Scrum / </a:t>
            </a:r>
            <a:r>
              <a:rPr lang="en-GB" sz="2600" b="1" dirty="0" err="1"/>
              <a:t>Standups</a:t>
            </a:r>
            <a:r>
              <a:rPr lang="en-GB" sz="2600" b="1" dirty="0"/>
              <a:t> </a:t>
            </a:r>
          </a:p>
          <a:p>
            <a:pPr marL="914400" lvl="1" indent="-457200">
              <a:buFont typeface="+mj-lt"/>
              <a:buAutoNum type="arabicPeriod"/>
            </a:pPr>
            <a:r>
              <a:rPr lang="en-GB" sz="2600" b="1" dirty="0"/>
              <a:t>Sprint Review</a:t>
            </a:r>
          </a:p>
          <a:p>
            <a:pPr marL="914400" lvl="1" indent="-457200">
              <a:buFont typeface="+mj-lt"/>
              <a:buAutoNum type="arabicPeriod"/>
            </a:pPr>
            <a:r>
              <a:rPr lang="en-GB" sz="2600" b="1" dirty="0"/>
              <a:t>Sprint Retrospective</a:t>
            </a:r>
          </a:p>
          <a:p>
            <a:pPr marL="914400" lvl="1" indent="-457200"/>
            <a:r>
              <a:rPr lang="en-US" sz="2600" b="1" i="1" dirty="0"/>
              <a:t>(Backlog Refinement (Backlog grooming))</a:t>
            </a:r>
            <a:endParaRPr lang="en-GB" sz="2600" b="1" i="1" dirty="0"/>
          </a:p>
          <a:p>
            <a:pPr marL="0" indent="0">
              <a:buNone/>
            </a:pPr>
            <a:endParaRPr lang="en-GB" dirty="0"/>
          </a:p>
          <a:p>
            <a:pPr marL="0" indent="0">
              <a:buNone/>
            </a:pPr>
            <a:r>
              <a:rPr lang="en-GB" dirty="0"/>
              <a:t>– each with their own </a:t>
            </a:r>
            <a:r>
              <a:rPr lang="en-GB" dirty="0" err="1"/>
              <a:t>timebox</a:t>
            </a:r>
            <a:r>
              <a:rPr lang="en-GB" dirty="0"/>
              <a:t> and deliverables.</a:t>
            </a:r>
          </a:p>
          <a:p>
            <a:endParaRPr lang="en-GB" dirty="0"/>
          </a:p>
          <a:p>
            <a:pPr marL="0" indent="0">
              <a:buNone/>
            </a:pPr>
            <a:r>
              <a:rPr lang="en-GB" dirty="0"/>
              <a:t>Rules and meetings are aggressively simplified to optimise work flows and minimise waste. </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4766" y="2111188"/>
            <a:ext cx="5170343" cy="3078329"/>
          </a:xfrm>
          <a:prstGeom prst="rect">
            <a:avLst/>
          </a:prstGeom>
        </p:spPr>
      </p:pic>
    </p:spTree>
    <p:extLst>
      <p:ext uri="{BB962C8B-B14F-4D97-AF65-F5344CB8AC3E}">
        <p14:creationId xmlns:p14="http://schemas.microsoft.com/office/powerpoint/2010/main" val="3654580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SUMMARY: </a:t>
            </a:r>
            <a:r>
              <a:rPr lang="en-US" dirty="0"/>
              <a:t>WHAT IS SCRUM</a:t>
            </a:r>
            <a:r>
              <a:rPr lang="hr-HR" dirty="0"/>
              <a:t>...</a:t>
            </a:r>
            <a:endParaRPr lang="en-GB" dirty="0"/>
          </a:p>
        </p:txBody>
      </p:sp>
      <p:sp>
        <p:nvSpPr>
          <p:cNvPr id="3" name="Inhaltsplatzhalter 2"/>
          <p:cNvSpPr>
            <a:spLocks noGrp="1"/>
          </p:cNvSpPr>
          <p:nvPr>
            <p:ph idx="1"/>
          </p:nvPr>
        </p:nvSpPr>
        <p:spPr>
          <a:xfrm>
            <a:off x="838200" y="1487224"/>
            <a:ext cx="10515600" cy="5248427"/>
          </a:xfrm>
        </p:spPr>
        <p:txBody>
          <a:bodyPr>
            <a:normAutofit fontScale="92500" lnSpcReduction="20000"/>
          </a:bodyPr>
          <a:lstStyle/>
          <a:p>
            <a:pPr marL="0" indent="0">
              <a:buNone/>
            </a:pPr>
            <a:r>
              <a:rPr lang="en-GB" b="1" dirty="0"/>
              <a:t>SCRUM is a framework for developing, delivering, and sustaining complex products. The Scrum framework consists of:  </a:t>
            </a:r>
            <a:endParaRPr lang="hr-HR" b="1" dirty="0"/>
          </a:p>
          <a:p>
            <a:pPr marL="0" indent="0">
              <a:buNone/>
            </a:pPr>
            <a:endParaRPr lang="en-GB" b="1" dirty="0"/>
          </a:p>
          <a:p>
            <a:pPr marL="0" indent="0">
              <a:buNone/>
            </a:pPr>
            <a:endParaRPr lang="en-GB" b="1" dirty="0"/>
          </a:p>
          <a:p>
            <a:pPr lvl="1"/>
            <a:endParaRPr lang="hr-HR" b="1" dirty="0"/>
          </a:p>
          <a:p>
            <a:pPr lvl="1"/>
            <a:endParaRPr lang="hr-HR" b="1" dirty="0"/>
          </a:p>
          <a:p>
            <a:pPr lvl="1"/>
            <a:endParaRPr lang="hr-HR" b="1" dirty="0"/>
          </a:p>
          <a:p>
            <a:pPr lvl="1"/>
            <a:endParaRPr lang="hr-HR" b="1" dirty="0"/>
          </a:p>
          <a:p>
            <a:pPr lvl="1"/>
            <a:endParaRPr lang="hr-HR" b="1" dirty="0"/>
          </a:p>
          <a:p>
            <a:pPr lvl="1"/>
            <a:endParaRPr lang="hr-HR" b="1" dirty="0"/>
          </a:p>
          <a:p>
            <a:pPr lvl="1"/>
            <a:endParaRPr lang="hr-HR" b="1" dirty="0"/>
          </a:p>
          <a:p>
            <a:pPr marL="0" indent="0">
              <a:buNone/>
            </a:pPr>
            <a:endParaRPr lang="hr-HR" b="1" dirty="0"/>
          </a:p>
          <a:p>
            <a:pPr marL="0" indent="0">
              <a:buNone/>
            </a:pPr>
            <a:r>
              <a:rPr lang="en-GB" b="1" dirty="0"/>
              <a:t>… and Rules that bind them together to help teams structure and manage their work. </a:t>
            </a:r>
            <a:endParaRPr lang="hr-HR" b="1" dirty="0"/>
          </a:p>
          <a:p>
            <a:pPr marL="0" indent="0">
              <a:buNone/>
            </a:pPr>
            <a:endParaRPr lang="hr-HR" b="1" dirty="0"/>
          </a:p>
          <a:p>
            <a:pPr marL="0" indent="0">
              <a:buNone/>
            </a:pPr>
            <a:r>
              <a:rPr lang="en-US" dirty="0"/>
              <a:t>The flow is repeated on a set cycle (sprint), which can have a duration between 1 to 4 weeks</a:t>
            </a:r>
            <a:r>
              <a:rPr lang="hr-HR" dirty="0"/>
              <a:t>.</a:t>
            </a:r>
          </a:p>
          <a:p>
            <a:pPr marL="0" indent="0">
              <a:buNone/>
            </a:pPr>
            <a:endParaRPr lang="hr-HR" b="1" dirty="0"/>
          </a:p>
          <a:p>
            <a:pPr marL="0" indent="0">
              <a:buNone/>
            </a:pPr>
            <a:endParaRPr lang="en-GB" b="1" dirty="0"/>
          </a:p>
          <a:p>
            <a:pPr marL="0" indent="0">
              <a:buNone/>
            </a:pPr>
            <a:endParaRPr lang="en-GB" dirty="0"/>
          </a:p>
          <a:p>
            <a:endParaRPr lang="en-GB" dirty="0"/>
          </a:p>
          <a:p>
            <a:pPr marL="0" indent="0">
              <a:buNone/>
            </a:pPr>
            <a:endParaRPr lang="en-GB" dirty="0"/>
          </a:p>
        </p:txBody>
      </p:sp>
      <p:graphicFrame>
        <p:nvGraphicFramePr>
          <p:cNvPr id="7" name="Diagramm 6"/>
          <p:cNvGraphicFramePr/>
          <p:nvPr/>
        </p:nvGraphicFramePr>
        <p:xfrm>
          <a:off x="838200" y="2334350"/>
          <a:ext cx="10515600" cy="2356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7518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GUIDE (November, 2020)</a:t>
            </a:r>
            <a:endParaRPr lang="en-GB" dirty="0"/>
          </a:p>
        </p:txBody>
      </p:sp>
      <p:sp>
        <p:nvSpPr>
          <p:cNvPr id="3" name="Inhaltsplatzhalter 2"/>
          <p:cNvSpPr>
            <a:spLocks noGrp="1"/>
          </p:cNvSpPr>
          <p:nvPr>
            <p:ph idx="1"/>
          </p:nvPr>
        </p:nvSpPr>
        <p:spPr>
          <a:xfrm>
            <a:off x="838200" y="1487224"/>
            <a:ext cx="5562600" cy="4689739"/>
          </a:xfrm>
        </p:spPr>
        <p:txBody>
          <a:bodyPr/>
          <a:lstStyle/>
          <a:p>
            <a:pPr marL="0" indent="0">
              <a:buNone/>
            </a:pPr>
            <a:r>
              <a:rPr lang="en-US" dirty="0"/>
              <a:t>Officially, the Scrum Guide is the Scrum rulebook maintained by Ken </a:t>
            </a:r>
            <a:r>
              <a:rPr lang="en-US" dirty="0" err="1"/>
              <a:t>Schwaber</a:t>
            </a:r>
            <a:r>
              <a:rPr lang="en-US" dirty="0"/>
              <a:t> and Jeff Sutherland. </a:t>
            </a:r>
            <a:endParaRPr lang="hr-HR" dirty="0"/>
          </a:p>
          <a:p>
            <a:pPr marL="0" indent="0">
              <a:buNone/>
            </a:pPr>
            <a:endParaRPr lang="hr-HR" dirty="0"/>
          </a:p>
          <a:p>
            <a:pPr marL="0" indent="0">
              <a:buNone/>
            </a:pPr>
            <a:r>
              <a:rPr lang="en-US" dirty="0"/>
              <a:t>Please download your copy here and go through it</a:t>
            </a:r>
            <a:endParaRPr lang="hr-HR" dirty="0"/>
          </a:p>
          <a:p>
            <a:pPr marL="0" indent="0">
              <a:buNone/>
            </a:pPr>
            <a:endParaRPr lang="hr-HR" dirty="0"/>
          </a:p>
          <a:p>
            <a:pPr marL="0" indent="0">
              <a:buNone/>
            </a:pPr>
            <a:r>
              <a:rPr lang="en-US" dirty="0">
                <a:hlinkClick r:id="rId2"/>
              </a:rPr>
              <a:t>https://www.scrumguides.org/docs/scrumguide/v2020/2020-Scrum-Guide-US.pdf</a:t>
            </a:r>
            <a:r>
              <a:rPr lang="hr-HR" dirty="0"/>
              <a:t>  </a:t>
            </a:r>
          </a:p>
          <a:p>
            <a:pPr marL="0" indent="0">
              <a:buNone/>
            </a:pPr>
            <a:endParaRPr lang="hr-HR" dirty="0"/>
          </a:p>
          <a:p>
            <a:pPr marL="0" indent="0">
              <a:buNone/>
            </a:pPr>
            <a:endParaRPr lang="en-US" dirty="0"/>
          </a:p>
          <a:p>
            <a:pPr marL="0" indent="0">
              <a:buNone/>
            </a:pPr>
            <a:endParaRPr lang="hr-HR" dirty="0"/>
          </a:p>
          <a:p>
            <a:pPr marL="0" indent="0">
              <a:buNone/>
            </a:pPr>
            <a:endParaRPr lang="hr-HR" dirty="0"/>
          </a:p>
          <a:p>
            <a:pPr marL="0" indent="0">
              <a:buNone/>
            </a:pPr>
            <a:endParaRPr lang="en-GB"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01" y="1487224"/>
            <a:ext cx="3328141" cy="4364375"/>
          </a:xfrm>
          <a:prstGeom prst="rect">
            <a:avLst/>
          </a:prstGeom>
        </p:spPr>
      </p:pic>
    </p:spTree>
    <p:extLst>
      <p:ext uri="{BB962C8B-B14F-4D97-AF65-F5344CB8AC3E}">
        <p14:creationId xmlns:p14="http://schemas.microsoft.com/office/powerpoint/2010/main" val="238587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SCRUM VALUES</a:t>
            </a:r>
            <a:endParaRPr lang="en-GB" dirty="0"/>
          </a:p>
        </p:txBody>
      </p:sp>
      <p:pic>
        <p:nvPicPr>
          <p:cNvPr id="4" name="Grafik 3"/>
          <p:cNvPicPr/>
          <p:nvPr/>
        </p:nvPicPr>
        <p:blipFill rotWithShape="1">
          <a:blip r:embed="rId3"/>
          <a:srcRect l="19978" t="10221" r="20231" b="3679"/>
          <a:stretch/>
        </p:blipFill>
        <p:spPr bwMode="auto">
          <a:xfrm>
            <a:off x="3338286" y="1030514"/>
            <a:ext cx="8363858" cy="5208487"/>
          </a:xfrm>
          <a:prstGeom prst="rect">
            <a:avLst/>
          </a:prstGeom>
          <a:ln>
            <a:noFill/>
          </a:ln>
          <a:extLst>
            <a:ext uri="{53640926-AAD7-44D8-BBD7-CCE9431645EC}">
              <a14:shadowObscured xmlns:a14="http://schemas.microsoft.com/office/drawing/2010/main"/>
            </a:ext>
          </a:extLst>
        </p:spPr>
      </p:pic>
      <p:sp>
        <p:nvSpPr>
          <p:cNvPr id="3" name="Inhaltsplatzhalter 2"/>
          <p:cNvSpPr>
            <a:spLocks noGrp="1"/>
          </p:cNvSpPr>
          <p:nvPr>
            <p:ph idx="1"/>
          </p:nvPr>
        </p:nvSpPr>
        <p:spPr>
          <a:xfrm>
            <a:off x="838200" y="2113168"/>
            <a:ext cx="3225800" cy="3297909"/>
          </a:xfrm>
        </p:spPr>
        <p:txBody>
          <a:bodyPr>
            <a:normAutofit/>
          </a:bodyPr>
          <a:lstStyle/>
          <a:p>
            <a:pPr marL="0" indent="0">
              <a:buNone/>
            </a:pPr>
            <a:r>
              <a:rPr lang="en-US" sz="2000" dirty="0"/>
              <a:t>Successful use of Scrum depends on people becoming more proficient in living five values:</a:t>
            </a:r>
            <a:endParaRPr lang="hr-HR" sz="2000" dirty="0"/>
          </a:p>
          <a:p>
            <a:r>
              <a:rPr lang="en-US" sz="2000" b="1" dirty="0"/>
              <a:t>Courage</a:t>
            </a:r>
            <a:endParaRPr lang="hr-HR" sz="2000" b="1" dirty="0"/>
          </a:p>
          <a:p>
            <a:r>
              <a:rPr lang="en-US" sz="2000" b="1" dirty="0"/>
              <a:t>Focus</a:t>
            </a:r>
            <a:endParaRPr lang="hr-HR" sz="2000" b="1" dirty="0"/>
          </a:p>
          <a:p>
            <a:r>
              <a:rPr lang="en-US" sz="2000" b="1" dirty="0"/>
              <a:t>Commitment</a:t>
            </a:r>
            <a:endParaRPr lang="hr-HR" sz="2000" b="1" dirty="0"/>
          </a:p>
          <a:p>
            <a:r>
              <a:rPr lang="en-US" sz="2000" b="1" dirty="0"/>
              <a:t>Respect</a:t>
            </a:r>
            <a:endParaRPr lang="hr-HR" sz="2000" b="1" dirty="0"/>
          </a:p>
          <a:p>
            <a:r>
              <a:rPr lang="en-US" sz="2000" b="1" dirty="0"/>
              <a:t>Openness</a:t>
            </a:r>
            <a:endParaRPr lang="hr-HR" sz="2000" dirty="0"/>
          </a:p>
          <a:p>
            <a:pPr marL="0" indent="0">
              <a:buNone/>
            </a:pPr>
            <a:endParaRPr lang="en-GB" sz="2000" dirty="0"/>
          </a:p>
        </p:txBody>
      </p:sp>
      <p:sp>
        <p:nvSpPr>
          <p:cNvPr id="5" name="Textfeld 4"/>
          <p:cNvSpPr txBox="1"/>
          <p:nvPr/>
        </p:nvSpPr>
        <p:spPr>
          <a:xfrm>
            <a:off x="9884228" y="6531425"/>
            <a:ext cx="22061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400" b="0" i="0" u="none" strike="noStrike" kern="1200" cap="none" spc="0" normalizeH="0" baseline="0" noProof="0" dirty="0">
                <a:ln>
                  <a:noFill/>
                </a:ln>
                <a:solidFill>
                  <a:prstClr val="black"/>
                </a:solidFill>
                <a:effectLst/>
                <a:uLnTx/>
                <a:uFillTx/>
                <a:latin typeface="Calibri" panose="020F0502020204030204"/>
                <a:ea typeface="+mn-ea"/>
                <a:cs typeface="+mn-cs"/>
              </a:rPr>
              <a:t>Source: Scrum.org</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480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PIG AND CHICKEN (Involvement versus Commitment)</a:t>
            </a:r>
            <a:endParaRPr lang="en-GB" dirty="0"/>
          </a:p>
        </p:txBody>
      </p:sp>
      <p:pic>
        <p:nvPicPr>
          <p:cNvPr id="124930" name="Picture 2">
            <a:extLst>
              <a:ext uri="{FF2B5EF4-FFF2-40B4-BE49-F238E27FC236}">
                <a16:creationId xmlns:a16="http://schemas.microsoft.com/office/drawing/2014/main" id="{352CD049-021A-CF4F-9662-4406979F5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29" y="1141328"/>
            <a:ext cx="6871741" cy="569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01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RULES</a:t>
            </a:r>
            <a:endParaRPr lang="en-GB" dirty="0"/>
          </a:p>
        </p:txBody>
      </p:sp>
      <p:sp>
        <p:nvSpPr>
          <p:cNvPr id="3" name="Inhaltsplatzhalter 2"/>
          <p:cNvSpPr>
            <a:spLocks noGrp="1"/>
          </p:cNvSpPr>
          <p:nvPr>
            <p:ph sz="half" idx="1"/>
          </p:nvPr>
        </p:nvSpPr>
        <p:spPr/>
        <p:txBody>
          <a:bodyPr>
            <a:normAutofit/>
          </a:bodyPr>
          <a:lstStyle/>
          <a:p>
            <a:r>
              <a:rPr lang="en-US" dirty="0"/>
              <a:t>You Have No Hierarchical Role; You Are an Expert </a:t>
            </a:r>
            <a:endParaRPr lang="hr-HR" dirty="0"/>
          </a:p>
          <a:p>
            <a:r>
              <a:rPr lang="en-US" dirty="0"/>
              <a:t>You are Part of the Team </a:t>
            </a:r>
            <a:endParaRPr lang="hr-HR" dirty="0"/>
          </a:p>
          <a:p>
            <a:r>
              <a:rPr lang="en-US" dirty="0"/>
              <a:t>The Team’s Goals are your Goals; You committed to them </a:t>
            </a:r>
            <a:endParaRPr lang="hr-HR" dirty="0"/>
          </a:p>
          <a:p>
            <a:r>
              <a:rPr lang="en-US" dirty="0"/>
              <a:t>Do Whatever you can for the Team to meet its Goals –Forget Role Thinking! </a:t>
            </a:r>
            <a:endParaRPr lang="hr-HR" dirty="0"/>
          </a:p>
        </p:txBody>
      </p:sp>
      <p:sp>
        <p:nvSpPr>
          <p:cNvPr id="4" name="Inhaltsplatzhalter 3"/>
          <p:cNvSpPr>
            <a:spLocks noGrp="1"/>
          </p:cNvSpPr>
          <p:nvPr>
            <p:ph sz="half" idx="2"/>
          </p:nvPr>
        </p:nvSpPr>
        <p:spPr/>
        <p:txBody>
          <a:bodyPr>
            <a:normAutofit/>
          </a:bodyPr>
          <a:lstStyle/>
          <a:p>
            <a:r>
              <a:rPr lang="en-US" dirty="0"/>
              <a:t>There Is No Individual Failure – The Team Fails! </a:t>
            </a:r>
            <a:endParaRPr lang="hr-HR" dirty="0"/>
          </a:p>
          <a:p>
            <a:r>
              <a:rPr lang="en-US" dirty="0"/>
              <a:t>There Is No Individual Success – The Team Succeeds! </a:t>
            </a:r>
            <a:endParaRPr lang="hr-HR" dirty="0"/>
          </a:p>
          <a:p>
            <a:r>
              <a:rPr lang="en-US" dirty="0"/>
              <a:t>Done is done; as a team you completed these activities </a:t>
            </a:r>
            <a:endParaRPr lang="hr-HR" dirty="0"/>
          </a:p>
          <a:p>
            <a:r>
              <a:rPr lang="en-US" dirty="0"/>
              <a:t>You let the team down if you’re late to meetings</a:t>
            </a:r>
            <a:endParaRPr lang="en-GB" dirty="0"/>
          </a:p>
          <a:p>
            <a:endParaRPr lang="en-GB" dirty="0"/>
          </a:p>
        </p:txBody>
      </p:sp>
    </p:spTree>
    <p:extLst>
      <p:ext uri="{BB962C8B-B14F-4D97-AF65-F5344CB8AC3E}">
        <p14:creationId xmlns:p14="http://schemas.microsoft.com/office/powerpoint/2010/main" val="94015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WATERFALL SOFTWARE DEVELOPMENT </a:t>
            </a:r>
            <a:endParaRPr lang="en-GB" dirty="0"/>
          </a:p>
        </p:txBody>
      </p:sp>
      <p:sp>
        <p:nvSpPr>
          <p:cNvPr id="3" name="Inhaltsplatzhalter 2"/>
          <p:cNvSpPr>
            <a:spLocks noGrp="1"/>
          </p:cNvSpPr>
          <p:nvPr>
            <p:ph sz="half" idx="1"/>
          </p:nvPr>
        </p:nvSpPr>
        <p:spPr>
          <a:xfrm>
            <a:off x="838200" y="1806017"/>
            <a:ext cx="4386943" cy="4351338"/>
          </a:xfrm>
        </p:spPr>
        <p:txBody>
          <a:bodyPr>
            <a:noAutofit/>
          </a:bodyPr>
          <a:lstStyle/>
          <a:p>
            <a:pPr marL="0" indent="0">
              <a:buNone/>
            </a:pPr>
            <a:r>
              <a:rPr lang="hr-HR" sz="2200" b="1" dirty="0"/>
              <a:t>T</a:t>
            </a:r>
            <a:r>
              <a:rPr lang="en-US" sz="2200" b="1" dirty="0"/>
              <a:t>he waterfall model is a software development process.</a:t>
            </a:r>
            <a:r>
              <a:rPr lang="hr-HR" sz="2200" b="1" dirty="0"/>
              <a:t>..</a:t>
            </a:r>
            <a:r>
              <a:rPr lang="en-US" sz="2200" b="1" dirty="0"/>
              <a:t> </a:t>
            </a:r>
            <a:endParaRPr lang="hr-HR" sz="2200" b="1" dirty="0"/>
          </a:p>
          <a:p>
            <a:pPr marL="0" indent="0">
              <a:buNone/>
            </a:pPr>
            <a:r>
              <a:rPr lang="hr-HR" sz="2000" i="1" dirty="0"/>
              <a:t>(</a:t>
            </a:r>
            <a:r>
              <a:rPr lang="en-US" sz="2000" i="1" dirty="0"/>
              <a:t>First introduced by Dr. Winston W. Royce in a paper published in 1970</a:t>
            </a:r>
            <a:r>
              <a:rPr lang="hr-HR" sz="2000" i="1" dirty="0"/>
              <a:t>)</a:t>
            </a:r>
            <a:r>
              <a:rPr lang="en-US" sz="2000" i="1" dirty="0"/>
              <a:t> </a:t>
            </a:r>
            <a:endParaRPr lang="hr-HR" sz="2000" i="1" dirty="0"/>
          </a:p>
          <a:p>
            <a:pPr marL="0" indent="0">
              <a:buNone/>
            </a:pPr>
            <a:endParaRPr lang="hr-HR" sz="2200" dirty="0"/>
          </a:p>
          <a:p>
            <a:pPr marL="0" indent="0">
              <a:buNone/>
            </a:pPr>
            <a:r>
              <a:rPr lang="en-US" sz="2200" dirty="0"/>
              <a:t>The waterfall model emphasizes that a logical progression of steps be taken throughout the software development life cycle (SDLC), much like the cascading steps down an incremental waterfall. </a:t>
            </a:r>
            <a:endParaRPr lang="en-GB" sz="2200" dirty="0"/>
          </a:p>
        </p:txBody>
      </p:sp>
      <p:graphicFrame>
        <p:nvGraphicFramePr>
          <p:cNvPr id="9" name="Inhaltsplatzhalter 8"/>
          <p:cNvGraphicFramePr>
            <a:graphicFrameLocks noGrp="1"/>
          </p:cNvGraphicFramePr>
          <p:nvPr>
            <p:ph sz="half" idx="2"/>
            <p:extLst>
              <p:ext uri="{D42A27DB-BD31-4B8C-83A1-F6EECF244321}">
                <p14:modId xmlns:p14="http://schemas.microsoft.com/office/powerpoint/2010/main" val="1645124092"/>
              </p:ext>
            </p:extLst>
          </p:nvPr>
        </p:nvGraphicFramePr>
        <p:xfrm>
          <a:off x="4643250" y="1721921"/>
          <a:ext cx="7410203" cy="4661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uppieren 9"/>
          <p:cNvGrpSpPr/>
          <p:nvPr/>
        </p:nvGrpSpPr>
        <p:grpSpPr>
          <a:xfrm>
            <a:off x="10463645" y="602500"/>
            <a:ext cx="1104241" cy="1052129"/>
            <a:chOff x="2588071" y="1408667"/>
            <a:chExt cx="1353787" cy="1406212"/>
          </a:xfrm>
        </p:grpSpPr>
        <p:sp>
          <p:nvSpPr>
            <p:cNvPr id="11" name="Ellipse 10"/>
            <p:cNvSpPr/>
            <p:nvPr/>
          </p:nvSpPr>
          <p:spPr>
            <a:xfrm>
              <a:off x="2588071" y="1408667"/>
              <a:ext cx="1353787" cy="140621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Grafik 11"/>
            <p:cNvPicPr>
              <a:picLocks noChangeAspect="1"/>
            </p:cNvPicPr>
            <p:nvPr/>
          </p:nvPicPr>
          <p:blipFill rotWithShape="1">
            <a:blip r:embed="rId7"/>
            <a:srcRect l="10755" t="8811" r="7236" b="9734"/>
            <a:stretch/>
          </p:blipFill>
          <p:spPr>
            <a:xfrm rot="16200000">
              <a:off x="2744782" y="1583659"/>
              <a:ext cx="1068146" cy="1060932"/>
            </a:xfrm>
            <a:prstGeom prst="ellipse">
              <a:avLst/>
            </a:prstGeom>
            <a:ln w="76200">
              <a:solidFill>
                <a:srgbClr val="C00000"/>
              </a:solidFill>
            </a:ln>
          </p:spPr>
        </p:pic>
      </p:grpSp>
    </p:spTree>
    <p:extLst>
      <p:ext uri="{BB962C8B-B14F-4D97-AF65-F5344CB8AC3E}">
        <p14:creationId xmlns:p14="http://schemas.microsoft.com/office/powerpoint/2010/main" val="3901113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SCRUM BENEFITS</a:t>
            </a:r>
            <a:endParaRPr lang="en-GB" dirty="0"/>
          </a:p>
        </p:txBody>
      </p:sp>
      <p:sp>
        <p:nvSpPr>
          <p:cNvPr id="3" name="Inhaltsplatzhalter 2"/>
          <p:cNvSpPr>
            <a:spLocks noGrp="1"/>
          </p:cNvSpPr>
          <p:nvPr>
            <p:ph sz="half" idx="1"/>
          </p:nvPr>
        </p:nvSpPr>
        <p:spPr>
          <a:xfrm>
            <a:off x="838200" y="1825625"/>
            <a:ext cx="5742904" cy="4098657"/>
          </a:xfrm>
        </p:spPr>
        <p:txBody>
          <a:bodyPr>
            <a:normAutofit fontScale="77500" lnSpcReduction="20000"/>
          </a:bodyPr>
          <a:lstStyle/>
          <a:p>
            <a:pPr marL="0" indent="0">
              <a:buNone/>
            </a:pPr>
            <a:r>
              <a:rPr lang="en-US" sz="3300" b="1" dirty="0"/>
              <a:t>Team   </a:t>
            </a:r>
            <a:r>
              <a:rPr lang="en-US" dirty="0"/>
              <a:t> </a:t>
            </a:r>
            <a:endParaRPr lang="hr-HR" dirty="0"/>
          </a:p>
          <a:p>
            <a:r>
              <a:rPr lang="en-US" dirty="0"/>
              <a:t>The teams get focused &gt; One common goal   </a:t>
            </a:r>
            <a:endParaRPr lang="hr-HR" dirty="0"/>
          </a:p>
          <a:p>
            <a:r>
              <a:rPr lang="en-US" dirty="0"/>
              <a:t>Creates self discipline, accountability &amp; responsibility   </a:t>
            </a:r>
            <a:endParaRPr lang="hr-HR" dirty="0"/>
          </a:p>
          <a:p>
            <a:r>
              <a:rPr lang="en-US" dirty="0"/>
              <a:t>Faster, better Communication without barriers   </a:t>
            </a:r>
            <a:endParaRPr lang="hr-HR" dirty="0"/>
          </a:p>
          <a:p>
            <a:r>
              <a:rPr lang="en-US" dirty="0"/>
              <a:t>No Manager-subordinate relationship – flat structure  </a:t>
            </a:r>
            <a:endParaRPr lang="hr-HR" dirty="0"/>
          </a:p>
          <a:p>
            <a:r>
              <a:rPr lang="en-US" dirty="0"/>
              <a:t>Team Work, Commitment and Time &amp; Risk Management               </a:t>
            </a:r>
            <a:endParaRPr lang="hr-HR" dirty="0"/>
          </a:p>
          <a:p>
            <a:pPr marL="0" indent="0">
              <a:buNone/>
            </a:pPr>
            <a:endParaRPr lang="hr-HR" b="1" dirty="0">
              <a:solidFill>
                <a:srgbClr val="C00000"/>
              </a:solidFill>
            </a:endParaRPr>
          </a:p>
          <a:p>
            <a:pPr marL="0" indent="0">
              <a:buNone/>
            </a:pPr>
            <a:r>
              <a:rPr lang="en-US" b="1" dirty="0">
                <a:solidFill>
                  <a:srgbClr val="800000"/>
                </a:solidFill>
              </a:rPr>
              <a:t>There Is No Individual Failure – The Team Fails!              </a:t>
            </a:r>
            <a:endParaRPr lang="hr-HR" b="1" dirty="0">
              <a:solidFill>
                <a:srgbClr val="800000"/>
              </a:solidFill>
            </a:endParaRPr>
          </a:p>
          <a:p>
            <a:pPr marL="0" indent="0">
              <a:buNone/>
            </a:pPr>
            <a:r>
              <a:rPr lang="en-US" b="1" dirty="0">
                <a:solidFill>
                  <a:srgbClr val="800000"/>
                </a:solidFill>
              </a:rPr>
              <a:t>There is No Individual Success –Team Success ( No man of the match)!</a:t>
            </a:r>
          </a:p>
          <a:p>
            <a:endParaRPr lang="en-GB" dirty="0"/>
          </a:p>
        </p:txBody>
      </p:sp>
      <p:sp>
        <p:nvSpPr>
          <p:cNvPr id="4" name="Inhaltsplatzhalter 3"/>
          <p:cNvSpPr>
            <a:spLocks noGrp="1"/>
          </p:cNvSpPr>
          <p:nvPr>
            <p:ph sz="half" idx="2"/>
          </p:nvPr>
        </p:nvSpPr>
        <p:spPr>
          <a:xfrm>
            <a:off x="7250806" y="1825625"/>
            <a:ext cx="4102994" cy="4351338"/>
          </a:xfrm>
        </p:spPr>
        <p:txBody>
          <a:bodyPr>
            <a:normAutofit fontScale="77500" lnSpcReduction="20000"/>
          </a:bodyPr>
          <a:lstStyle/>
          <a:p>
            <a:pPr marL="0" indent="0">
              <a:buNone/>
            </a:pPr>
            <a:r>
              <a:rPr lang="en-US" sz="3300" b="1" dirty="0"/>
              <a:t>Stakeholders </a:t>
            </a:r>
            <a:endParaRPr lang="hr-HR" sz="3300" b="1" dirty="0"/>
          </a:p>
          <a:p>
            <a:r>
              <a:rPr lang="en-US" dirty="0"/>
              <a:t>Higher Visibility any time </a:t>
            </a:r>
            <a:endParaRPr lang="hr-HR" dirty="0"/>
          </a:p>
          <a:p>
            <a:r>
              <a:rPr lang="en-US" dirty="0"/>
              <a:t>Ability to respond and Adapt </a:t>
            </a:r>
            <a:endParaRPr lang="hr-HR" dirty="0"/>
          </a:p>
          <a:p>
            <a:r>
              <a:rPr lang="en-US" dirty="0"/>
              <a:t>Real software code in early phase of </a:t>
            </a:r>
            <a:r>
              <a:rPr lang="hr-HR" dirty="0"/>
              <a:t>development </a:t>
            </a:r>
            <a:r>
              <a:rPr lang="en-US" dirty="0"/>
              <a:t> life cycle </a:t>
            </a:r>
            <a:endParaRPr lang="hr-HR" dirty="0"/>
          </a:p>
          <a:p>
            <a:r>
              <a:rPr lang="en-US" dirty="0"/>
              <a:t>Better evaluation, testing, demonstration purposes. </a:t>
            </a:r>
            <a:endParaRPr lang="hr-HR" dirty="0"/>
          </a:p>
          <a:p>
            <a:pPr marL="0" indent="0">
              <a:buNone/>
            </a:pPr>
            <a:endParaRPr lang="hr-HR" dirty="0"/>
          </a:p>
          <a:p>
            <a:pPr marL="0" indent="0">
              <a:buNone/>
            </a:pPr>
            <a:endParaRPr lang="hr-HR" dirty="0"/>
          </a:p>
          <a:p>
            <a:pPr marL="0" indent="0">
              <a:buNone/>
            </a:pPr>
            <a:r>
              <a:rPr lang="en-US" sz="3300" b="1" dirty="0"/>
              <a:t>Organization </a:t>
            </a:r>
            <a:endParaRPr lang="hr-HR" sz="3300" b="1" dirty="0"/>
          </a:p>
          <a:p>
            <a:r>
              <a:rPr lang="en-US" dirty="0"/>
              <a:t>Business Value - ROI</a:t>
            </a:r>
          </a:p>
          <a:p>
            <a:pPr marL="0" indent="0">
              <a:buNone/>
            </a:pPr>
            <a:endParaRPr lang="en-GB" dirty="0"/>
          </a:p>
        </p:txBody>
      </p:sp>
      <p:sp>
        <p:nvSpPr>
          <p:cNvPr id="5" name="Rechteck 4"/>
          <p:cNvSpPr/>
          <p:nvPr/>
        </p:nvSpPr>
        <p:spPr>
          <a:xfrm>
            <a:off x="682580" y="4623515"/>
            <a:ext cx="6078828" cy="1300767"/>
          </a:xfrm>
          <a:prstGeom prst="rect">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753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 y="-1"/>
            <a:ext cx="4586515" cy="6981371"/>
          </a:xfrm>
          <a:prstGeom prst="rect">
            <a:avLst/>
          </a:prstGeom>
          <a:solidFill>
            <a:srgbClr val="8D8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pic>
        <p:nvPicPr>
          <p:cNvPr id="5" name="Inhaltsplatzhalt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7054" y="1407886"/>
            <a:ext cx="7118397" cy="4238165"/>
          </a:xfrm>
          <a:prstGeom prst="rect">
            <a:avLst/>
          </a:prstGeom>
        </p:spPr>
      </p:pic>
      <p:graphicFrame>
        <p:nvGraphicFramePr>
          <p:cNvPr id="3" name="Tabelle 2"/>
          <p:cNvGraphicFramePr>
            <a:graphicFrameLocks noGrp="1"/>
          </p:cNvGraphicFramePr>
          <p:nvPr/>
        </p:nvGraphicFramePr>
        <p:xfrm>
          <a:off x="420915" y="406405"/>
          <a:ext cx="3643086" cy="6174148"/>
        </p:xfrm>
        <a:graphic>
          <a:graphicData uri="http://schemas.openxmlformats.org/drawingml/2006/table">
            <a:tbl>
              <a:tblPr firstRow="1" bandRow="1">
                <a:tableStyleId>{5C22544A-7EE6-4342-B048-85BDC9FD1C3A}</a:tableStyleId>
              </a:tblPr>
              <a:tblGrid>
                <a:gridCol w="537028">
                  <a:extLst>
                    <a:ext uri="{9D8B030D-6E8A-4147-A177-3AD203B41FA5}">
                      <a16:colId xmlns:a16="http://schemas.microsoft.com/office/drawing/2014/main" val="20000"/>
                    </a:ext>
                  </a:extLst>
                </a:gridCol>
                <a:gridCol w="3106058">
                  <a:extLst>
                    <a:ext uri="{9D8B030D-6E8A-4147-A177-3AD203B41FA5}">
                      <a16:colId xmlns:a16="http://schemas.microsoft.com/office/drawing/2014/main" val="20001"/>
                    </a:ext>
                  </a:extLst>
                </a:gridCol>
              </a:tblGrid>
              <a:tr h="406344">
                <a:tc>
                  <a:txBody>
                    <a:bodyPr/>
                    <a:lstStyle/>
                    <a:p>
                      <a:endParaRPr lang="en-GB"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hr-HR" b="1" dirty="0">
                          <a:solidFill>
                            <a:schemeClr val="bg1"/>
                          </a:solidFill>
                        </a:rPr>
                        <a:t>PRODUCT VISION</a:t>
                      </a:r>
                      <a:endParaRPr lang="en-GB"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1986">
                <a:tc>
                  <a:txBody>
                    <a:bodyPr/>
                    <a:lstStyle/>
                    <a:p>
                      <a:endParaRPr lang="en-GB"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PRODUCT OWNER</a:t>
                      </a:r>
                      <a:endParaRPr lang="en-GB"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1986">
                <a:tc>
                  <a:txBody>
                    <a:bodyPr/>
                    <a:lstStyle/>
                    <a:p>
                      <a:r>
                        <a:rPr lang="hr-HR" b="1" dirty="0">
                          <a:solidFill>
                            <a:schemeClr val="bg1"/>
                          </a:solidFill>
                        </a:rPr>
                        <a:t>A.</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PRODUCT BACKLOG</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1986">
                <a:tc>
                  <a:txBody>
                    <a:bodyPr/>
                    <a:lstStyle/>
                    <a:p>
                      <a:r>
                        <a:rPr lang="hr-HR" b="1" dirty="0">
                          <a:solidFill>
                            <a:schemeClr val="bg1"/>
                          </a:solidFill>
                        </a:rPr>
                        <a:t>C.</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bg1"/>
                          </a:solidFill>
                        </a:rPr>
                        <a:t>PRODUCT INCREMENT</a:t>
                      </a:r>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SCRUM MASTER</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DEVELOPMENT TEAM</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11986">
                <a:tc>
                  <a:txBody>
                    <a:bodyPr/>
                    <a:lstStyle/>
                    <a:p>
                      <a:r>
                        <a:rPr lang="hr-HR" b="1" dirty="0">
                          <a:solidFill>
                            <a:schemeClr val="tx1">
                              <a:lumMod val="65000"/>
                              <a:lumOff val="35000"/>
                            </a:schemeClr>
                          </a:solidFill>
                        </a:rPr>
                        <a:t>1.</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PLANNING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GOAL</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11986">
                <a:tc>
                  <a:txBody>
                    <a:bodyPr/>
                    <a:lstStyle/>
                    <a:p>
                      <a:r>
                        <a:rPr lang="hr-HR" b="1" dirty="0">
                          <a:solidFill>
                            <a:schemeClr val="tx1">
                              <a:lumMod val="65000"/>
                              <a:lumOff val="35000"/>
                            </a:schemeClr>
                          </a:solidFill>
                        </a:rPr>
                        <a:t>B.</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BACKLOG</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11986">
                <a:tc>
                  <a:txBody>
                    <a:bodyPr/>
                    <a:lstStyle/>
                    <a:p>
                      <a:r>
                        <a:rPr lang="hr-HR" b="1" dirty="0">
                          <a:solidFill>
                            <a:schemeClr val="tx1">
                              <a:lumMod val="65000"/>
                              <a:lumOff val="35000"/>
                            </a:schemeClr>
                          </a:solidFill>
                        </a:rPr>
                        <a:t>2.</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DAILY SCRUM /STAND UP</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11986">
                <a:tc>
                  <a:txBody>
                    <a:bodyPr/>
                    <a:lstStyle/>
                    <a:p>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BURNDOWN CHART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411986">
                <a:tc>
                  <a:txBody>
                    <a:bodyPr/>
                    <a:lstStyle/>
                    <a:p>
                      <a:r>
                        <a:rPr lang="hr-HR" b="1" dirty="0">
                          <a:solidFill>
                            <a:schemeClr val="tx1">
                              <a:lumMod val="65000"/>
                              <a:lumOff val="35000"/>
                            </a:schemeClr>
                          </a:solidFill>
                        </a:rPr>
                        <a:t>C.</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PRODUCT INCREMENT</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1986">
                <a:tc>
                  <a:txBody>
                    <a:bodyPr/>
                    <a:lstStyle/>
                    <a:p>
                      <a:r>
                        <a:rPr lang="hr-HR" b="1" dirty="0">
                          <a:solidFill>
                            <a:schemeClr val="tx1">
                              <a:lumMod val="65000"/>
                              <a:lumOff val="35000"/>
                            </a:schemeClr>
                          </a:solidFill>
                        </a:rPr>
                        <a:t>3.</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REVIEW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1986">
                <a:tc>
                  <a:txBody>
                    <a:bodyPr/>
                    <a:lstStyle/>
                    <a:p>
                      <a:r>
                        <a:rPr lang="hr-HR" b="1" dirty="0">
                          <a:solidFill>
                            <a:schemeClr val="tx1">
                              <a:lumMod val="65000"/>
                              <a:lumOff val="35000"/>
                            </a:schemeClr>
                          </a:solidFill>
                        </a:rPr>
                        <a:t>4.</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hr-HR" b="1" dirty="0">
                          <a:solidFill>
                            <a:schemeClr val="tx1">
                              <a:lumMod val="65000"/>
                              <a:lumOff val="35000"/>
                            </a:schemeClr>
                          </a:solidFill>
                        </a:rPr>
                        <a:t>SPRINT RETROSPECTIVE</a:t>
                      </a:r>
                      <a:endParaRPr lang="en-GB" b="1" dirty="0">
                        <a:solidFill>
                          <a:schemeClr val="tx1">
                            <a:lumMod val="65000"/>
                            <a:lumOff val="3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04685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hr-HR" dirty="0"/>
              <a:t>      </a:t>
            </a:r>
            <a:r>
              <a:rPr lang="en-US" dirty="0"/>
              <a:t>PRODUCT VISION (now officially GOAL)</a:t>
            </a:r>
            <a:endParaRPr lang="en-GB" dirty="0"/>
          </a:p>
        </p:txBody>
      </p:sp>
      <p:sp>
        <p:nvSpPr>
          <p:cNvPr id="5" name="Inhaltsplatzhalter 4"/>
          <p:cNvSpPr>
            <a:spLocks noGrp="1"/>
          </p:cNvSpPr>
          <p:nvPr>
            <p:ph sz="half" idx="1"/>
          </p:nvPr>
        </p:nvSpPr>
        <p:spPr/>
        <p:txBody>
          <a:bodyPr>
            <a:normAutofit fontScale="92500" lnSpcReduction="10000"/>
          </a:bodyPr>
          <a:lstStyle/>
          <a:p>
            <a:pPr marL="0" indent="0">
              <a:buNone/>
            </a:pPr>
            <a:r>
              <a:rPr lang="en-US" b="1" dirty="0"/>
              <a:t>Product vision is a short statement which describes end goals, objectives and benefits of the product </a:t>
            </a:r>
            <a:endParaRPr lang="hr-HR" b="1" dirty="0"/>
          </a:p>
          <a:p>
            <a:pPr marL="0" indent="0">
              <a:buNone/>
            </a:pPr>
            <a:endParaRPr lang="hr-HR" b="1" dirty="0"/>
          </a:p>
          <a:p>
            <a:pPr marL="0" indent="0">
              <a:buNone/>
            </a:pPr>
            <a:r>
              <a:rPr lang="en-US" dirty="0"/>
              <a:t>Product vision is needed to ensure the product is moving in the right direction, strategies are aligned and that the development team spends its time creating the right product. </a:t>
            </a:r>
            <a:endParaRPr lang="hr-HR" dirty="0"/>
          </a:p>
          <a:p>
            <a:pPr marL="0" indent="0">
              <a:buNone/>
            </a:pPr>
            <a:endParaRPr lang="hr-HR" dirty="0"/>
          </a:p>
          <a:p>
            <a:pPr marL="0" indent="0">
              <a:buNone/>
            </a:pPr>
            <a:r>
              <a:rPr lang="hr-HR" b="1" dirty="0">
                <a:solidFill>
                  <a:srgbClr val="C00000"/>
                </a:solidFill>
              </a:rPr>
              <a:t>Product vision is owned by Product </a:t>
            </a:r>
            <a:r>
              <a:rPr lang="hr-HR" b="1" dirty="0" err="1">
                <a:solidFill>
                  <a:srgbClr val="C00000"/>
                </a:solidFill>
              </a:rPr>
              <a:t>owner</a:t>
            </a:r>
            <a:r>
              <a:rPr lang="hr-HR" b="1" dirty="0">
                <a:solidFill>
                  <a:srgbClr val="C00000"/>
                </a:solidFill>
              </a:rPr>
              <a:t>. </a:t>
            </a:r>
            <a:endParaRPr lang="hr-HR" b="1" dirty="0"/>
          </a:p>
          <a:p>
            <a:pPr marL="0" indent="0">
              <a:buNone/>
            </a:pPr>
            <a:endParaRPr lang="hr-HR" dirty="0"/>
          </a:p>
          <a:p>
            <a:pPr marL="0" indent="0">
              <a:buNone/>
            </a:pPr>
            <a:endParaRPr lang="en-GB" dirty="0"/>
          </a:p>
        </p:txBody>
      </p:sp>
      <p:sp>
        <p:nvSpPr>
          <p:cNvPr id="6" name="Inhaltsplatzhalter 5"/>
          <p:cNvSpPr>
            <a:spLocks noGrp="1"/>
          </p:cNvSpPr>
          <p:nvPr>
            <p:ph sz="half" idx="2"/>
          </p:nvPr>
        </p:nvSpPr>
        <p:spPr>
          <a:xfrm>
            <a:off x="6386732" y="1825625"/>
            <a:ext cx="4967068" cy="4351338"/>
          </a:xfrm>
        </p:spPr>
        <p:txBody>
          <a:bodyPr>
            <a:normAutofit fontScale="92500" lnSpcReduction="10000"/>
          </a:bodyPr>
          <a:lstStyle/>
          <a:p>
            <a:pPr marL="0" indent="0">
              <a:buNone/>
            </a:pPr>
            <a:endParaRPr lang="hr-HR" b="1" dirty="0"/>
          </a:p>
          <a:p>
            <a:pPr marL="0" indent="0">
              <a:buNone/>
            </a:pPr>
            <a:endParaRPr lang="hr-HR" b="1" dirty="0"/>
          </a:p>
          <a:p>
            <a:pPr marL="0" indent="0">
              <a:buNone/>
            </a:pPr>
            <a:endParaRPr lang="hr-HR" b="1" dirty="0"/>
          </a:p>
          <a:p>
            <a:pPr marL="0" indent="0">
              <a:buNone/>
            </a:pPr>
            <a:endParaRPr lang="hr-HR" b="1" dirty="0"/>
          </a:p>
          <a:p>
            <a:pPr marL="0" indent="0">
              <a:buNone/>
            </a:pPr>
            <a:endParaRPr lang="hr-HR" b="1" dirty="0"/>
          </a:p>
          <a:p>
            <a:pPr marL="0" indent="0">
              <a:buNone/>
            </a:pPr>
            <a:endParaRPr lang="hr-HR" b="1" dirty="0"/>
          </a:p>
          <a:p>
            <a:pPr marL="0" indent="0">
              <a:buNone/>
            </a:pPr>
            <a:r>
              <a:rPr lang="hr-HR" b="1" dirty="0"/>
              <a:t>TRY! Elevator pitch: </a:t>
            </a:r>
          </a:p>
          <a:p>
            <a:pPr marL="0" indent="0">
              <a:buNone/>
            </a:pPr>
            <a:r>
              <a:rPr lang="en-US" b="1" dirty="0"/>
              <a:t>“Can you explain your product in the time it takes to ride up in an elevator?” </a:t>
            </a:r>
            <a:endParaRPr lang="hr-HR" b="1" dirty="0"/>
          </a:p>
          <a:p>
            <a:pPr marL="0" indent="0" algn="r">
              <a:buNone/>
            </a:pPr>
            <a:r>
              <a:rPr lang="hr-HR" sz="2000" i="1" dirty="0"/>
              <a:t>...</a:t>
            </a:r>
            <a:r>
              <a:rPr lang="en-US" sz="2000" i="1" dirty="0"/>
              <a:t>Passing this test ensures that your product vision is clear, engaging, and brief.</a:t>
            </a:r>
          </a:p>
          <a:p>
            <a:pPr marL="0" indent="0">
              <a:buNone/>
            </a:pPr>
            <a:endParaRPr lang="en-GB" dirty="0"/>
          </a:p>
        </p:txBody>
      </p:sp>
      <p:cxnSp>
        <p:nvCxnSpPr>
          <p:cNvPr id="8" name="Gerader Verbinder 7"/>
          <p:cNvCxnSpPr/>
          <p:nvPr/>
        </p:nvCxnSpPr>
        <p:spPr>
          <a:xfrm>
            <a:off x="6019800" y="1553029"/>
            <a:ext cx="0" cy="4804228"/>
          </a:xfrm>
          <a:prstGeom prst="line">
            <a:avLst/>
          </a:prstGeom>
          <a:ln w="57150">
            <a:solidFill>
              <a:srgbClr val="6C287C"/>
            </a:solidFill>
          </a:ln>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4005" y="1553029"/>
            <a:ext cx="3108803" cy="2189535"/>
          </a:xfrm>
          <a:prstGeom prst="rect">
            <a:avLst/>
          </a:prstGeom>
          <a:solidFill>
            <a:schemeClr val="bg1">
              <a:lumMod val="85000"/>
            </a:schemeClr>
          </a:solidFill>
        </p:spPr>
      </p:pic>
    </p:spTree>
    <p:extLst>
      <p:ext uri="{BB962C8B-B14F-4D97-AF65-F5344CB8AC3E}">
        <p14:creationId xmlns:p14="http://schemas.microsoft.com/office/powerpoint/2010/main" val="3018656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hr-HR" dirty="0"/>
              <a:t>      PRODUCT GOAL ( is a commitment for the Product Backlog)</a:t>
            </a:r>
            <a:endParaRPr lang="en-GB" dirty="0"/>
          </a:p>
        </p:txBody>
      </p:sp>
      <p:sp>
        <p:nvSpPr>
          <p:cNvPr id="3" name="Inhaltsplatzhalter 2"/>
          <p:cNvSpPr>
            <a:spLocks noGrp="1"/>
          </p:cNvSpPr>
          <p:nvPr>
            <p:ph sz="half" idx="1"/>
          </p:nvPr>
        </p:nvSpPr>
        <p:spPr>
          <a:xfrm>
            <a:off x="838200" y="1412776"/>
            <a:ext cx="5181600" cy="4623934"/>
          </a:xfrm>
        </p:spPr>
        <p:txBody>
          <a:bodyPr>
            <a:normAutofit lnSpcReduction="10000"/>
          </a:bodyPr>
          <a:lstStyle/>
          <a:p>
            <a:pPr marL="0" indent="0">
              <a:buNone/>
            </a:pPr>
            <a:r>
              <a:rPr lang="en-US" b="1" dirty="0"/>
              <a:t>Product Goal</a:t>
            </a:r>
            <a:r>
              <a:rPr lang="en-US" dirty="0"/>
              <a:t>: The Product Goal describes a future state of the product which can serve as a target for the Scrum Team to plan against</a:t>
            </a:r>
            <a:endParaRPr lang="en-GB" dirty="0"/>
          </a:p>
        </p:txBody>
      </p:sp>
      <p:sp>
        <p:nvSpPr>
          <p:cNvPr id="4" name="Inhaltsplatzhalter 3"/>
          <p:cNvSpPr>
            <a:spLocks noGrp="1"/>
          </p:cNvSpPr>
          <p:nvPr>
            <p:ph sz="half" idx="2"/>
          </p:nvPr>
        </p:nvSpPr>
        <p:spPr>
          <a:xfrm>
            <a:off x="6326944" y="1525934"/>
            <a:ext cx="5457687" cy="4942664"/>
          </a:xfrm>
        </p:spPr>
        <p:txBody>
          <a:bodyPr>
            <a:normAutofit lnSpcReduction="10000"/>
          </a:bodyPr>
          <a:lstStyle/>
          <a:p>
            <a:pPr marL="0" lvl="0" indent="0">
              <a:buNone/>
            </a:pPr>
            <a:r>
              <a:rPr lang="hr-HR" b="1" dirty="0"/>
              <a:t>Product Goal is a </a:t>
            </a:r>
            <a:r>
              <a:rPr lang="hr-HR" b="1" dirty="0" err="1"/>
              <a:t>commitment</a:t>
            </a:r>
            <a:r>
              <a:rPr lang="hr-HR" b="1" dirty="0"/>
              <a:t> f</a:t>
            </a:r>
            <a:r>
              <a:rPr lang="en-US" b="1" dirty="0"/>
              <a:t>or the Product Backlog</a:t>
            </a:r>
            <a:endParaRPr lang="en-GB" b="1" dirty="0"/>
          </a:p>
          <a:p>
            <a:pPr marL="0" indent="0">
              <a:buNone/>
            </a:pPr>
            <a:endParaRPr lang="hr-HR" dirty="0"/>
          </a:p>
          <a:p>
            <a:pPr marL="0" indent="0">
              <a:buNone/>
            </a:pPr>
            <a:r>
              <a:rPr lang="en-GB" dirty="0"/>
              <a:t>Context to the </a:t>
            </a:r>
            <a:r>
              <a:rPr lang="en-GB" b="1" dirty="0"/>
              <a:t>Product</a:t>
            </a:r>
            <a:r>
              <a:rPr lang="en-GB" dirty="0"/>
              <a:t> Backlog. </a:t>
            </a:r>
            <a:r>
              <a:rPr lang="en-GB" b="1" dirty="0"/>
              <a:t>’Why</a:t>
            </a:r>
            <a:r>
              <a:rPr lang="en-GB" dirty="0"/>
              <a:t>' we </a:t>
            </a:r>
            <a:r>
              <a:rPr lang="en-GB" b="1" dirty="0"/>
              <a:t>are doing</a:t>
            </a:r>
            <a:r>
              <a:rPr lang="en-GB" dirty="0"/>
              <a:t> all of this work. </a:t>
            </a:r>
          </a:p>
          <a:p>
            <a:pPr marL="0" indent="0">
              <a:buNone/>
            </a:pPr>
            <a:r>
              <a:rPr lang="en-GB" dirty="0"/>
              <a:t>'what </a:t>
            </a:r>
            <a:r>
              <a:rPr lang="en-GB" b="1" dirty="0"/>
              <a:t>is the Scrum Team</a:t>
            </a:r>
            <a:r>
              <a:rPr lang="en-GB" dirty="0"/>
              <a:t> working on? </a:t>
            </a:r>
          </a:p>
          <a:p>
            <a:pPr marL="0" indent="0">
              <a:buNone/>
            </a:pPr>
            <a:endParaRPr lang="hr-HR" sz="2000" dirty="0"/>
          </a:p>
          <a:p>
            <a:pPr marL="0" indent="0">
              <a:buNone/>
            </a:pPr>
            <a:r>
              <a:rPr lang="en-US" dirty="0"/>
              <a:t>The Product Goal is in the Product Backlog. The rest of the Product Backlog emerges to define “what” will fulfill the Product Goal. = Minimal Product Backlog</a:t>
            </a:r>
            <a:endParaRPr lang="en-GB" dirty="0"/>
          </a:p>
        </p:txBody>
      </p:sp>
      <p:cxnSp>
        <p:nvCxnSpPr>
          <p:cNvPr id="5" name="Gerader Verbinder 4"/>
          <p:cNvCxnSpPr/>
          <p:nvPr/>
        </p:nvCxnSpPr>
        <p:spPr>
          <a:xfrm>
            <a:off x="6168008" y="1553029"/>
            <a:ext cx="0" cy="4804228"/>
          </a:xfrm>
          <a:prstGeom prst="line">
            <a:avLst/>
          </a:prstGeom>
          <a:ln w="57150">
            <a:solidFill>
              <a:srgbClr val="6C287C"/>
            </a:solidFill>
          </a:ln>
        </p:spPr>
        <p:style>
          <a:lnRef idx="1">
            <a:schemeClr val="accent1"/>
          </a:lnRef>
          <a:fillRef idx="0">
            <a:schemeClr val="accent1"/>
          </a:fillRef>
          <a:effectRef idx="0">
            <a:schemeClr val="accent1"/>
          </a:effectRef>
          <a:fontRef idx="minor">
            <a:schemeClr val="tx1"/>
          </a:fontRef>
        </p:style>
      </p:cxnSp>
      <p:pic>
        <p:nvPicPr>
          <p:cNvPr id="9" name="Inhaltsplatzhalt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7143" y="2636912"/>
            <a:ext cx="2423885" cy="3164867"/>
          </a:xfrm>
          <a:prstGeom prst="rect">
            <a:avLst/>
          </a:prstGeom>
        </p:spPr>
      </p:pic>
      <p:pic>
        <p:nvPicPr>
          <p:cNvPr id="8" name="Grafik 7"/>
          <p:cNvPicPr>
            <a:picLocks noChangeAspect="1"/>
          </p:cNvPicPr>
          <p:nvPr/>
        </p:nvPicPr>
        <p:blipFill rotWithShape="1">
          <a:blip r:embed="rId4" cstate="print">
            <a:extLst>
              <a:ext uri="{28A0092B-C50C-407E-A947-70E740481C1C}">
                <a14:useLocalDpi xmlns:a14="http://schemas.microsoft.com/office/drawing/2010/main" val="0"/>
              </a:ext>
            </a:extLst>
          </a:blip>
          <a:srcRect t="18446"/>
          <a:stretch/>
        </p:blipFill>
        <p:spPr>
          <a:xfrm>
            <a:off x="2641600" y="4202974"/>
            <a:ext cx="1686634" cy="1443084"/>
          </a:xfrm>
          <a:prstGeom prst="rect">
            <a:avLst/>
          </a:prstGeom>
        </p:spPr>
      </p:pic>
      <p:sp>
        <p:nvSpPr>
          <p:cNvPr id="10" name="Ellipse 9"/>
          <p:cNvSpPr/>
          <p:nvPr/>
        </p:nvSpPr>
        <p:spPr>
          <a:xfrm>
            <a:off x="801760"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CBFF8B6-0FD7-C94D-86D6-BEB971DCDE69}"/>
              </a:ext>
            </a:extLst>
          </p:cNvPr>
          <p:cNvSpPr/>
          <p:nvPr/>
        </p:nvSpPr>
        <p:spPr>
          <a:xfrm>
            <a:off x="436917" y="5746030"/>
            <a:ext cx="6096000" cy="923330"/>
          </a:xfrm>
          <a:prstGeom prst="rect">
            <a:avLst/>
          </a:prstGeom>
        </p:spPr>
        <p:txBody>
          <a:bodyPr>
            <a:spAutoFit/>
          </a:bodyPr>
          <a:lstStyle/>
          <a:p>
            <a:r>
              <a:rPr lang="en-GB" i="1" dirty="0">
                <a:solidFill>
                  <a:srgbClr val="415970"/>
                </a:solidFill>
                <a:latin typeface="Raleway"/>
              </a:rPr>
              <a:t>Ex.: We commit to building an accessible and internationalized purchasing platform with advanced inventory management capabilities.</a:t>
            </a:r>
            <a:endParaRPr lang="en-GB" b="0" i="0" u="none" strike="noStrike" dirty="0">
              <a:solidFill>
                <a:srgbClr val="415970"/>
              </a:solidFill>
              <a:effectLst/>
              <a:latin typeface="Raleway"/>
            </a:endParaRPr>
          </a:p>
        </p:txBody>
      </p:sp>
    </p:spTree>
    <p:extLst>
      <p:ext uri="{BB962C8B-B14F-4D97-AF65-F5344CB8AC3E}">
        <p14:creationId xmlns:p14="http://schemas.microsoft.com/office/powerpoint/2010/main" val="25436725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PRODUCT VISION – MOOR’s MODEL</a:t>
            </a:r>
            <a:endParaRPr lang="en-GB" dirty="0"/>
          </a:p>
        </p:txBody>
      </p:sp>
      <p:sp>
        <p:nvSpPr>
          <p:cNvPr id="4" name="Inhaltsplatzhalter 3"/>
          <p:cNvSpPr>
            <a:spLocks noGrp="1"/>
          </p:cNvSpPr>
          <p:nvPr>
            <p:ph sz="half" idx="1"/>
          </p:nvPr>
        </p:nvSpPr>
        <p:spPr/>
        <p:txBody>
          <a:bodyPr>
            <a:normAutofit fontScale="85000" lnSpcReduction="20000"/>
          </a:bodyPr>
          <a:lstStyle/>
          <a:p>
            <a:pPr marL="0" indent="0">
              <a:buNone/>
            </a:pPr>
            <a:r>
              <a:rPr lang="hr-HR" b="1" dirty="0"/>
              <a:t>MOOR’s MODEL:</a:t>
            </a:r>
          </a:p>
          <a:p>
            <a:pPr marL="0" indent="0">
              <a:buNone/>
            </a:pPr>
            <a:endParaRPr lang="hr-HR" b="1" dirty="0"/>
          </a:p>
          <a:p>
            <a:pPr marL="0" indent="0">
              <a:buNone/>
            </a:pPr>
            <a:r>
              <a:rPr lang="en-US" b="1" dirty="0"/>
              <a:t>FOR: </a:t>
            </a:r>
            <a:r>
              <a:rPr lang="en-US" dirty="0"/>
              <a:t>«target customer» </a:t>
            </a:r>
            <a:endParaRPr lang="hr-HR" dirty="0"/>
          </a:p>
          <a:p>
            <a:pPr marL="0" indent="0">
              <a:buNone/>
            </a:pPr>
            <a:r>
              <a:rPr lang="en-US" b="1" dirty="0"/>
              <a:t>WHO</a:t>
            </a:r>
            <a:r>
              <a:rPr lang="en-US" dirty="0"/>
              <a:t>: «needs» </a:t>
            </a:r>
            <a:endParaRPr lang="hr-HR" dirty="0"/>
          </a:p>
          <a:p>
            <a:pPr marL="0" indent="0">
              <a:buNone/>
            </a:pPr>
            <a:r>
              <a:rPr lang="en-US" b="1" dirty="0"/>
              <a:t>THE: </a:t>
            </a:r>
            <a:r>
              <a:rPr lang="en-US" dirty="0"/>
              <a:t>«product name» </a:t>
            </a:r>
            <a:endParaRPr lang="hr-HR" dirty="0"/>
          </a:p>
          <a:p>
            <a:pPr marL="0" indent="0">
              <a:buNone/>
            </a:pPr>
            <a:r>
              <a:rPr lang="en-US" b="1" dirty="0"/>
              <a:t>IS A</a:t>
            </a:r>
            <a:r>
              <a:rPr lang="en-US" dirty="0"/>
              <a:t>: «product category» </a:t>
            </a:r>
            <a:endParaRPr lang="hr-HR" dirty="0"/>
          </a:p>
          <a:p>
            <a:pPr marL="0" indent="0">
              <a:buNone/>
            </a:pPr>
            <a:r>
              <a:rPr lang="en-US" b="1" dirty="0"/>
              <a:t>THAT</a:t>
            </a:r>
            <a:r>
              <a:rPr lang="en-US" dirty="0"/>
              <a:t>: «product benefit. Reason to buy» </a:t>
            </a:r>
            <a:endParaRPr lang="hr-HR" dirty="0"/>
          </a:p>
          <a:p>
            <a:pPr marL="0" indent="0">
              <a:buNone/>
            </a:pPr>
            <a:r>
              <a:rPr lang="en-US" b="1" dirty="0"/>
              <a:t>UNLIKE: </a:t>
            </a:r>
            <a:r>
              <a:rPr lang="en-US" dirty="0"/>
              <a:t>«competitors» </a:t>
            </a:r>
            <a:endParaRPr lang="hr-HR" dirty="0"/>
          </a:p>
          <a:p>
            <a:pPr marL="0" indent="0">
              <a:buNone/>
            </a:pPr>
            <a:r>
              <a:rPr lang="en-US" b="1" dirty="0"/>
              <a:t>OUR PRODUCT: </a:t>
            </a:r>
            <a:r>
              <a:rPr lang="en-US" dirty="0"/>
              <a:t>«differentiation or value proposition». </a:t>
            </a:r>
          </a:p>
          <a:p>
            <a:pPr marL="0" indent="0">
              <a:buNone/>
            </a:pPr>
            <a:endParaRPr lang="en-GB" dirty="0"/>
          </a:p>
        </p:txBody>
      </p:sp>
      <p:sp>
        <p:nvSpPr>
          <p:cNvPr id="5" name="Inhaltsplatzhalter 4"/>
          <p:cNvSpPr>
            <a:spLocks noGrp="1"/>
          </p:cNvSpPr>
          <p:nvPr>
            <p:ph sz="half" idx="2"/>
          </p:nvPr>
        </p:nvSpPr>
        <p:spPr>
          <a:xfrm>
            <a:off x="6491508" y="1825625"/>
            <a:ext cx="5181600" cy="4351338"/>
          </a:xfrm>
        </p:spPr>
        <p:txBody>
          <a:bodyPr>
            <a:normAutofit fontScale="85000" lnSpcReduction="20000"/>
          </a:bodyPr>
          <a:lstStyle/>
          <a:p>
            <a:pPr marL="0" indent="0">
              <a:buNone/>
            </a:pPr>
            <a:r>
              <a:rPr lang="hr-HR" b="1" dirty="0"/>
              <a:t>EXAMPLE:</a:t>
            </a:r>
          </a:p>
          <a:p>
            <a:pPr marL="0" indent="0">
              <a:buNone/>
            </a:pPr>
            <a:endParaRPr lang="hr-HR" dirty="0"/>
          </a:p>
          <a:p>
            <a:pPr marL="0" indent="0">
              <a:buNone/>
            </a:pPr>
            <a:r>
              <a:rPr lang="en-US" b="1" dirty="0"/>
              <a:t>FOR</a:t>
            </a:r>
            <a:r>
              <a:rPr lang="en-US" dirty="0"/>
              <a:t> a mid-sized company's marketing and sales departments  </a:t>
            </a:r>
            <a:endParaRPr lang="hr-HR" dirty="0"/>
          </a:p>
          <a:p>
            <a:pPr marL="0" indent="0">
              <a:buNone/>
            </a:pPr>
            <a:r>
              <a:rPr lang="en-US" b="1" dirty="0"/>
              <a:t>WHO</a:t>
            </a:r>
            <a:r>
              <a:rPr lang="en-US" dirty="0"/>
              <a:t> need basic CRM functionality,</a:t>
            </a:r>
            <a:endParaRPr lang="hr-HR" dirty="0"/>
          </a:p>
          <a:p>
            <a:pPr marL="0" indent="0">
              <a:buNone/>
            </a:pPr>
            <a:r>
              <a:rPr lang="en-US" b="1" dirty="0"/>
              <a:t>THE</a:t>
            </a:r>
            <a:r>
              <a:rPr lang="en-US" dirty="0"/>
              <a:t> CRM-Innovator </a:t>
            </a:r>
            <a:endParaRPr lang="hr-HR" dirty="0"/>
          </a:p>
          <a:p>
            <a:pPr marL="0" indent="0">
              <a:buNone/>
            </a:pPr>
            <a:r>
              <a:rPr lang="en-US" b="1" dirty="0"/>
              <a:t>IS A </a:t>
            </a:r>
            <a:r>
              <a:rPr lang="en-US" dirty="0"/>
              <a:t>web-based service </a:t>
            </a:r>
            <a:endParaRPr lang="hr-HR" dirty="0"/>
          </a:p>
          <a:p>
            <a:pPr marL="0" indent="0">
              <a:buNone/>
            </a:pPr>
            <a:r>
              <a:rPr lang="en-US" b="1" dirty="0"/>
              <a:t>THAT </a:t>
            </a:r>
            <a:r>
              <a:rPr lang="en-US" dirty="0"/>
              <a:t>provides sales tracking, lead generation, and sales representative support features that improve customer relationships at critical touch points. </a:t>
            </a:r>
            <a:endParaRPr lang="hr-HR" dirty="0"/>
          </a:p>
          <a:p>
            <a:pPr marL="0" indent="0">
              <a:buNone/>
            </a:pPr>
            <a:r>
              <a:rPr lang="en-US" b="1" dirty="0"/>
              <a:t>UNLIKE</a:t>
            </a:r>
            <a:r>
              <a:rPr lang="en-US" dirty="0"/>
              <a:t> other services or package software products, </a:t>
            </a:r>
            <a:endParaRPr lang="hr-HR" dirty="0"/>
          </a:p>
          <a:p>
            <a:pPr marL="0" indent="0">
              <a:buNone/>
            </a:pPr>
            <a:r>
              <a:rPr lang="en-US" b="1" dirty="0"/>
              <a:t>OUR PRODUCT </a:t>
            </a:r>
            <a:r>
              <a:rPr lang="en-US" dirty="0"/>
              <a:t>provides very capable services at a moderate cost</a:t>
            </a:r>
            <a:endParaRPr lang="en-GB" dirty="0"/>
          </a:p>
        </p:txBody>
      </p:sp>
      <p:cxnSp>
        <p:nvCxnSpPr>
          <p:cNvPr id="6" name="Gerader Verbinder 5"/>
          <p:cNvCxnSpPr/>
          <p:nvPr/>
        </p:nvCxnSpPr>
        <p:spPr>
          <a:xfrm>
            <a:off x="6019800" y="1553029"/>
            <a:ext cx="0" cy="4804228"/>
          </a:xfrm>
          <a:prstGeom prst="line">
            <a:avLst/>
          </a:prstGeom>
          <a:ln w="57150">
            <a:solidFill>
              <a:srgbClr val="6C287C"/>
            </a:solidFill>
          </a:ln>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140" y="626371"/>
            <a:ext cx="1970968" cy="1388156"/>
          </a:xfrm>
          <a:prstGeom prst="rect">
            <a:avLst/>
          </a:prstGeom>
          <a:solidFill>
            <a:schemeClr val="bg1">
              <a:lumMod val="85000"/>
            </a:schemeClr>
          </a:solidFill>
        </p:spPr>
      </p:pic>
    </p:spTree>
    <p:extLst>
      <p:ext uri="{BB962C8B-B14F-4D97-AF65-F5344CB8AC3E}">
        <p14:creationId xmlns:p14="http://schemas.microsoft.com/office/powerpoint/2010/main" val="586969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normAutofit/>
          </a:bodyPr>
          <a:lstStyle/>
          <a:p>
            <a:r>
              <a:rPr lang="en-US" dirty="0">
                <a:solidFill>
                  <a:schemeClr val="tx1">
                    <a:lumMod val="95000"/>
                    <a:lumOff val="5000"/>
                  </a:schemeClr>
                </a:solidFill>
                <a:latin typeface="Calibri" pitchFamily="34" charset="0"/>
              </a:rPr>
              <a:t>What is User Story?</a:t>
            </a:r>
          </a:p>
        </p:txBody>
      </p:sp>
      <p:sp>
        <p:nvSpPr>
          <p:cNvPr id="4" name="Tijdelijke aanduiding voor dianumm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8955C-CD5B-48B6-8B6A-03B65A7B649E}" type="slidenum">
              <a:rPr kumimoji="0" lang="fr-BE" sz="1200" b="0" i="0" u="none" strike="noStrike" kern="1200" cap="none" spc="0" normalizeH="0" baseline="0" noProof="0" smtClean="0">
                <a:ln>
                  <a:noFill/>
                </a:ln>
                <a:solidFill>
                  <a:srgbClr val="19171C">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fr-BE" sz="1200" b="0" i="0" u="none" strike="noStrike" kern="1200" cap="none" spc="0" normalizeH="0" baseline="0" noProof="0">
              <a:ln>
                <a:noFill/>
              </a:ln>
              <a:solidFill>
                <a:srgbClr val="19171C">
                  <a:tint val="75000"/>
                </a:srgbClr>
              </a:solidFill>
              <a:effectLst/>
              <a:uLnTx/>
              <a:uFillTx/>
              <a:latin typeface="Calibri"/>
              <a:ea typeface="+mn-ea"/>
              <a:cs typeface="+mn-cs"/>
            </a:endParaRPr>
          </a:p>
        </p:txBody>
      </p:sp>
      <p:sp>
        <p:nvSpPr>
          <p:cNvPr id="9" name="Espace réservé du contenu 2"/>
          <p:cNvSpPr>
            <a:spLocks noGrp="1"/>
          </p:cNvSpPr>
          <p:nvPr>
            <p:ph idx="1"/>
          </p:nvPr>
        </p:nvSpPr>
        <p:spPr>
          <a:xfrm>
            <a:off x="1981200" y="1772816"/>
            <a:ext cx="8229600" cy="4176464"/>
          </a:xfrm>
        </p:spPr>
        <p:txBody>
          <a:bodyPr>
            <a:normAutofit/>
          </a:bodyPr>
          <a:lstStyle/>
          <a:p>
            <a:r>
              <a:rPr lang="en-US" dirty="0"/>
              <a:t>The 3C:</a:t>
            </a:r>
          </a:p>
          <a:p>
            <a:pPr lvl="1"/>
            <a:r>
              <a:rPr lang="en-US" dirty="0"/>
              <a:t>Card</a:t>
            </a:r>
          </a:p>
          <a:p>
            <a:pPr lvl="1"/>
            <a:r>
              <a:rPr lang="en-US" dirty="0"/>
              <a:t>Conversation</a:t>
            </a:r>
          </a:p>
          <a:p>
            <a:pPr lvl="1"/>
            <a:r>
              <a:rPr lang="en-US" dirty="0"/>
              <a:t>Confirmation  (~Acceptance Test)</a:t>
            </a:r>
          </a:p>
          <a:p>
            <a:endParaRPr lang="en-US" dirty="0"/>
          </a:p>
        </p:txBody>
      </p:sp>
      <p:pic>
        <p:nvPicPr>
          <p:cNvPr id="2" name="Image 1"/>
          <p:cNvPicPr>
            <a:picLocks noChangeAspect="1"/>
          </p:cNvPicPr>
          <p:nvPr/>
        </p:nvPicPr>
        <p:blipFill>
          <a:blip r:embed="rId3"/>
          <a:stretch>
            <a:fillRect/>
          </a:stretch>
        </p:blipFill>
        <p:spPr>
          <a:xfrm>
            <a:off x="4799857" y="2204865"/>
            <a:ext cx="4880967" cy="3671785"/>
          </a:xfrm>
          <a:prstGeom prst="rect">
            <a:avLst/>
          </a:prstGeom>
        </p:spPr>
      </p:pic>
    </p:spTree>
    <p:extLst>
      <p:ext uri="{BB962C8B-B14F-4D97-AF65-F5344CB8AC3E}">
        <p14:creationId xmlns:p14="http://schemas.microsoft.com/office/powerpoint/2010/main" val="2283373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normAutofit/>
          </a:bodyPr>
          <a:lstStyle/>
          <a:p>
            <a:r>
              <a:rPr lang="en-US" dirty="0">
                <a:solidFill>
                  <a:schemeClr val="tx1">
                    <a:lumMod val="95000"/>
                    <a:lumOff val="5000"/>
                  </a:schemeClr>
                </a:solidFill>
                <a:latin typeface="Calibri" pitchFamily="34" charset="0"/>
              </a:rPr>
              <a:t>What is User Story?</a:t>
            </a:r>
          </a:p>
        </p:txBody>
      </p:sp>
      <p:sp>
        <p:nvSpPr>
          <p:cNvPr id="4" name="Tijdelijke aanduiding voor dianumm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8955C-CD5B-48B6-8B6A-03B65A7B649E}" type="slidenum">
              <a:rPr kumimoji="0" lang="fr-BE" sz="1200" b="0" i="0" u="none" strike="noStrike" kern="1200" cap="none" spc="0" normalizeH="0" baseline="0" noProof="0" smtClean="0">
                <a:ln>
                  <a:noFill/>
                </a:ln>
                <a:solidFill>
                  <a:srgbClr val="19171C">
                    <a:tint val="75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fr-BE" sz="1200" b="0" i="0" u="none" strike="noStrike" kern="1200" cap="none" spc="0" normalizeH="0" baseline="0" noProof="0">
              <a:ln>
                <a:noFill/>
              </a:ln>
              <a:solidFill>
                <a:srgbClr val="19171C">
                  <a:tint val="75000"/>
                </a:srgbClr>
              </a:solidFill>
              <a:effectLst/>
              <a:uLnTx/>
              <a:uFillTx/>
              <a:latin typeface="Calibri"/>
              <a:ea typeface="+mn-ea"/>
              <a:cs typeface="+mn-cs"/>
            </a:endParaRPr>
          </a:p>
        </p:txBody>
      </p:sp>
      <p:sp>
        <p:nvSpPr>
          <p:cNvPr id="9" name="Espace réservé du contenu 2"/>
          <p:cNvSpPr>
            <a:spLocks noGrp="1"/>
          </p:cNvSpPr>
          <p:nvPr>
            <p:ph idx="1"/>
          </p:nvPr>
        </p:nvSpPr>
        <p:spPr>
          <a:xfrm>
            <a:off x="839416" y="1184265"/>
            <a:ext cx="10742984" cy="4765015"/>
          </a:xfrm>
        </p:spPr>
        <p:txBody>
          <a:bodyPr>
            <a:normAutofit/>
          </a:bodyPr>
          <a:lstStyle/>
          <a:p>
            <a:r>
              <a:rPr lang="en-US" dirty="0"/>
              <a:t>The 3C:</a:t>
            </a:r>
          </a:p>
          <a:p>
            <a:pPr lvl="1"/>
            <a:r>
              <a:rPr lang="en-US" dirty="0"/>
              <a:t>Card : </a:t>
            </a:r>
            <a:r>
              <a:rPr lang="en-GB" dirty="0"/>
              <a:t>tangible and durable form otherwise only an abstraction</a:t>
            </a:r>
            <a:endParaRPr lang="en-US" dirty="0"/>
          </a:p>
          <a:p>
            <a:pPr lvl="1"/>
            <a:r>
              <a:rPr lang="en-US" dirty="0"/>
              <a:t>Conversation : </a:t>
            </a:r>
            <a:r>
              <a:rPr lang="en-GB" dirty="0"/>
              <a:t>a “conversation” taking place at different time and places during a project between the various people concerned by a given feature of a software product: customers, users, developers, testers, …</a:t>
            </a:r>
            <a:endParaRPr lang="en-US" dirty="0"/>
          </a:p>
          <a:p>
            <a:pPr lvl="1"/>
            <a:r>
              <a:rPr lang="en-US" dirty="0"/>
              <a:t>Confirmation  (~Acceptance Test): </a:t>
            </a:r>
            <a:r>
              <a:rPr lang="en-GB" b="0" dirty="0"/>
              <a:t>objectives the conversation revolved around have been reached.</a:t>
            </a:r>
          </a:p>
          <a:p>
            <a:pPr lvl="1"/>
            <a:endParaRPr lang="en-US" dirty="0"/>
          </a:p>
          <a:p>
            <a:endParaRPr lang="en-US" dirty="0"/>
          </a:p>
        </p:txBody>
      </p:sp>
      <p:pic>
        <p:nvPicPr>
          <p:cNvPr id="10" name="Picture 2" descr="Image result for user story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16" y="4063838"/>
            <a:ext cx="6768752" cy="253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3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hr-HR" dirty="0"/>
              <a:t>      </a:t>
            </a:r>
            <a:r>
              <a:rPr lang="en-US" dirty="0"/>
              <a:t>USER STORY</a:t>
            </a:r>
            <a:endParaRPr lang="en-GB" dirty="0"/>
          </a:p>
        </p:txBody>
      </p:sp>
      <p:sp>
        <p:nvSpPr>
          <p:cNvPr id="6" name="Inhaltsplatzhalter 5"/>
          <p:cNvSpPr>
            <a:spLocks noGrp="1"/>
          </p:cNvSpPr>
          <p:nvPr>
            <p:ph sz="half" idx="1"/>
          </p:nvPr>
        </p:nvSpPr>
        <p:spPr>
          <a:xfrm>
            <a:off x="838200" y="1825625"/>
            <a:ext cx="4953000" cy="4351338"/>
          </a:xfrm>
        </p:spPr>
        <p:txBody>
          <a:bodyPr>
            <a:normAutofit fontScale="85000" lnSpcReduction="20000"/>
          </a:bodyPr>
          <a:lstStyle/>
          <a:p>
            <a:pPr marL="0" indent="0">
              <a:buNone/>
            </a:pPr>
            <a:r>
              <a:rPr lang="en-US" b="1" dirty="0"/>
              <a:t>User story is an agile technique to facilitate requirement management</a:t>
            </a:r>
            <a:r>
              <a:rPr lang="hr-HR" b="1" dirty="0"/>
              <a:t>.</a:t>
            </a:r>
          </a:p>
          <a:p>
            <a:pPr marL="0" indent="0">
              <a:buNone/>
            </a:pPr>
            <a:endParaRPr lang="hr-HR" b="1" dirty="0"/>
          </a:p>
          <a:p>
            <a:pPr marL="0" indent="0">
              <a:buNone/>
            </a:pPr>
            <a:r>
              <a:rPr lang="hr-HR" b="1" dirty="0"/>
              <a:t>Usual format:</a:t>
            </a:r>
          </a:p>
          <a:p>
            <a:pPr marL="0" indent="0">
              <a:buNone/>
            </a:pPr>
            <a:endParaRPr lang="hr-HR" dirty="0">
              <a:solidFill>
                <a:srgbClr val="FF0000"/>
              </a:solidFill>
            </a:endParaRPr>
          </a:p>
          <a:p>
            <a:pPr marL="0" indent="0">
              <a:buNone/>
            </a:pPr>
            <a:r>
              <a:rPr lang="en-US" sz="3300" b="1" dirty="0">
                <a:solidFill>
                  <a:srgbClr val="FF0000"/>
                </a:solidFill>
              </a:rPr>
              <a:t>As a </a:t>
            </a:r>
            <a:r>
              <a:rPr lang="en-US" sz="3300" dirty="0">
                <a:solidFill>
                  <a:srgbClr val="FF0000"/>
                </a:solidFill>
              </a:rPr>
              <a:t>&lt;user role&gt;, </a:t>
            </a:r>
            <a:endParaRPr lang="hr-HR" sz="3300" dirty="0">
              <a:solidFill>
                <a:srgbClr val="FF0000"/>
              </a:solidFill>
            </a:endParaRPr>
          </a:p>
          <a:p>
            <a:pPr marL="0" indent="0">
              <a:buNone/>
            </a:pPr>
            <a:r>
              <a:rPr lang="en-US" sz="3300" b="1" dirty="0">
                <a:solidFill>
                  <a:srgbClr val="FF0000"/>
                </a:solidFill>
              </a:rPr>
              <a:t>I want </a:t>
            </a:r>
            <a:r>
              <a:rPr lang="en-US" sz="3300" dirty="0">
                <a:solidFill>
                  <a:srgbClr val="FF0000"/>
                </a:solidFill>
              </a:rPr>
              <a:t>&lt;goal/desire&gt; </a:t>
            </a:r>
            <a:endParaRPr lang="hr-HR" sz="3300" dirty="0">
              <a:solidFill>
                <a:srgbClr val="FF0000"/>
              </a:solidFill>
            </a:endParaRPr>
          </a:p>
          <a:p>
            <a:pPr marL="0" indent="0">
              <a:buNone/>
            </a:pPr>
            <a:r>
              <a:rPr lang="en-US" sz="3300" b="1" dirty="0">
                <a:solidFill>
                  <a:srgbClr val="FF0000"/>
                </a:solidFill>
              </a:rPr>
              <a:t>so that </a:t>
            </a:r>
            <a:r>
              <a:rPr lang="en-US" sz="3300" dirty="0">
                <a:solidFill>
                  <a:srgbClr val="FF0000"/>
                </a:solidFill>
              </a:rPr>
              <a:t>&lt;benefit&gt;</a:t>
            </a:r>
            <a:endParaRPr lang="en-GB" sz="3300" dirty="0">
              <a:solidFill>
                <a:srgbClr val="FF0000"/>
              </a:solidFill>
            </a:endParaRPr>
          </a:p>
        </p:txBody>
      </p:sp>
      <p:sp>
        <p:nvSpPr>
          <p:cNvPr id="7" name="Inhaltsplatzhalter 6"/>
          <p:cNvSpPr>
            <a:spLocks noGrp="1"/>
          </p:cNvSpPr>
          <p:nvPr>
            <p:ph sz="half" idx="2"/>
          </p:nvPr>
        </p:nvSpPr>
        <p:spPr>
          <a:xfrm>
            <a:off x="6443002" y="942534"/>
            <a:ext cx="4910797" cy="5915466"/>
          </a:xfrm>
        </p:spPr>
        <p:txBody>
          <a:bodyPr>
            <a:normAutofit fontScale="85000" lnSpcReduction="20000"/>
          </a:bodyPr>
          <a:lstStyle/>
          <a:p>
            <a:pPr marL="0" indent="0">
              <a:buNone/>
            </a:pPr>
            <a:r>
              <a:rPr lang="hr-HR" b="1" dirty="0"/>
              <a:t>User story formats:</a:t>
            </a:r>
          </a:p>
          <a:p>
            <a:pPr marL="0" indent="0">
              <a:buNone/>
            </a:pPr>
            <a:endParaRPr lang="hr-HR" dirty="0"/>
          </a:p>
          <a:p>
            <a:pPr marL="0" indent="0">
              <a:buNone/>
            </a:pPr>
            <a:r>
              <a:rPr lang="en-US" dirty="0"/>
              <a:t>[Beginner] – </a:t>
            </a:r>
            <a:endParaRPr lang="hr-HR" dirty="0"/>
          </a:p>
          <a:p>
            <a:pPr marL="0" indent="0">
              <a:buNone/>
            </a:pPr>
            <a:r>
              <a:rPr lang="en-US" dirty="0"/>
              <a:t>Simple statement of functionality which needs to be build. example: ‘View email history.’ </a:t>
            </a:r>
            <a:endParaRPr lang="hr-HR" dirty="0"/>
          </a:p>
          <a:p>
            <a:pPr marL="0" indent="0">
              <a:buNone/>
            </a:pPr>
            <a:endParaRPr lang="hr-HR" dirty="0"/>
          </a:p>
          <a:p>
            <a:pPr marL="0" indent="0">
              <a:buNone/>
            </a:pPr>
            <a:r>
              <a:rPr lang="en-US" dirty="0"/>
              <a:t>[Classic] – </a:t>
            </a:r>
            <a:endParaRPr lang="hr-HR" dirty="0"/>
          </a:p>
          <a:p>
            <a:pPr marL="0" indent="0">
              <a:buNone/>
            </a:pPr>
            <a:r>
              <a:rPr lang="en-US" dirty="0"/>
              <a:t>As a &lt;user role&gt;, I want &lt;goal/desire&gt; so that &lt;benefit&gt;. example: ‘As a senior support agent I want to view the emails send to the customer, so I know which communication took place.’ </a:t>
            </a:r>
            <a:endParaRPr lang="hr-HR" dirty="0"/>
          </a:p>
          <a:p>
            <a:pPr marL="0" indent="0">
              <a:buNone/>
            </a:pPr>
            <a:endParaRPr lang="hr-HR" dirty="0"/>
          </a:p>
          <a:p>
            <a:pPr marL="0" indent="0">
              <a:buNone/>
            </a:pPr>
            <a:r>
              <a:rPr lang="en-US" dirty="0"/>
              <a:t>[Advanced] – </a:t>
            </a:r>
            <a:endParaRPr lang="hr-HR" dirty="0"/>
          </a:p>
          <a:p>
            <a:pPr marL="0" indent="0">
              <a:buNone/>
            </a:pPr>
            <a:r>
              <a:rPr lang="en-US" dirty="0"/>
              <a:t>In order to &lt;receive benefit&gt; as a &lt;user role&gt; I want &lt;goal/desire&gt;. example: ‘In order to be able to assist customer promptly, as a senior support agent I want to view previous customer email communication on my agent dashboard.’ </a:t>
            </a:r>
          </a:p>
        </p:txBody>
      </p:sp>
      <p:sp>
        <p:nvSpPr>
          <p:cNvPr id="8" name="Ellipse 7"/>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Gerader Verbinder 8"/>
          <p:cNvCxnSpPr/>
          <p:nvPr/>
        </p:nvCxnSpPr>
        <p:spPr>
          <a:xfrm>
            <a:off x="6005732" y="1553029"/>
            <a:ext cx="0" cy="4804228"/>
          </a:xfrm>
          <a:prstGeom prst="line">
            <a:avLst/>
          </a:prstGeom>
          <a:ln w="57150">
            <a:solidFill>
              <a:srgbClr val="6C28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918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User Story </a:t>
            </a:r>
            <a:r>
              <a:rPr lang="fr-FR" dirty="0" err="1"/>
              <a:t>Templates</a:t>
            </a:r>
            <a:endParaRPr lang="en-US" dirty="0"/>
          </a:p>
        </p:txBody>
      </p:sp>
      <p:sp>
        <p:nvSpPr>
          <p:cNvPr id="5" name="Espace réservé du contenu 4"/>
          <p:cNvSpPr>
            <a:spLocks noGrp="1"/>
          </p:cNvSpPr>
          <p:nvPr>
            <p:ph idx="4294967295"/>
          </p:nvPr>
        </p:nvSpPr>
        <p:spPr>
          <a:xfrm>
            <a:off x="803275" y="1124744"/>
            <a:ext cx="11053365" cy="5341144"/>
          </a:xfrm>
        </p:spPr>
        <p:txBody>
          <a:bodyPr>
            <a:normAutofit/>
          </a:bodyPr>
          <a:lstStyle/>
          <a:p>
            <a:r>
              <a:rPr lang="en-US" sz="2800" dirty="0">
                <a:sym typeface="Helvetica Neue" charset="0"/>
              </a:rPr>
              <a:t>User Stories are written by following a template.</a:t>
            </a:r>
          </a:p>
          <a:p>
            <a:r>
              <a:rPr lang="en-US" sz="2800" dirty="0">
                <a:sym typeface="Helvetica Neue" charset="0"/>
              </a:rPr>
              <a:t>Generic Structure: </a:t>
            </a:r>
            <a:r>
              <a:rPr lang="en-US" sz="2800" i="1" dirty="0">
                <a:sym typeface="Helvetica Neue" charset="0"/>
              </a:rPr>
              <a:t>As </a:t>
            </a:r>
            <a:r>
              <a:rPr lang="en-US" sz="2800" b="1" i="1" dirty="0">
                <a:sym typeface="Helvetica Neue" charset="0"/>
              </a:rPr>
              <a:t>[WHO]</a:t>
            </a:r>
            <a:r>
              <a:rPr lang="en-US" sz="2800" i="1" dirty="0">
                <a:sym typeface="Helvetica Neue" charset="0"/>
              </a:rPr>
              <a:t>, I want </a:t>
            </a:r>
            <a:r>
              <a:rPr lang="en-US" sz="2800" b="1" i="1" dirty="0">
                <a:sym typeface="Helvetica Neue" charset="0"/>
              </a:rPr>
              <a:t>[WHAT]</a:t>
            </a:r>
            <a:r>
              <a:rPr lang="en-US" sz="2800" i="1" dirty="0">
                <a:sym typeface="Helvetica Neue" charset="0"/>
              </a:rPr>
              <a:t>, so that </a:t>
            </a:r>
            <a:r>
              <a:rPr lang="en-US" sz="2800" b="1" i="1" dirty="0">
                <a:sym typeface="Helvetica Neue" charset="0"/>
              </a:rPr>
              <a:t>[WHY]</a:t>
            </a:r>
          </a:p>
          <a:p>
            <a:r>
              <a:rPr lang="en-US" sz="2800" dirty="0">
                <a:sym typeface="Helvetica Neue" charset="0"/>
              </a:rPr>
              <a:t> User story templates proposed by Mike Cohn:</a:t>
            </a:r>
          </a:p>
          <a:p>
            <a:endParaRPr lang="fr-FR" sz="2800" dirty="0">
              <a:sym typeface="Helvetica Neue" charset="0"/>
            </a:endParaRPr>
          </a:p>
          <a:p>
            <a:endParaRPr lang="fr-FR" sz="2800" dirty="0">
              <a:sym typeface="Helvetica Neue" charset="0"/>
            </a:endParaRPr>
          </a:p>
          <a:p>
            <a:endParaRPr lang="fr-FR" sz="2800" dirty="0">
              <a:sym typeface="Helvetica Neue" charset="0"/>
            </a:endParaRPr>
          </a:p>
          <a:p>
            <a:endParaRPr lang="fr-FR" sz="2800" dirty="0">
              <a:sym typeface="Helvetica Neue" charset="0"/>
            </a:endParaRPr>
          </a:p>
          <a:p>
            <a:endParaRPr lang="fr-FR" sz="2800" dirty="0">
              <a:sym typeface="Helvetica Neue" charset="0"/>
            </a:endParaRPr>
          </a:p>
          <a:p>
            <a:endParaRPr lang="en-US" sz="1800" dirty="0"/>
          </a:p>
        </p:txBody>
      </p:sp>
      <p:grpSp>
        <p:nvGrpSpPr>
          <p:cNvPr id="28" name="Groupe 6"/>
          <p:cNvGrpSpPr>
            <a:grpSpLocks/>
          </p:cNvGrpSpPr>
          <p:nvPr/>
        </p:nvGrpSpPr>
        <p:grpSpPr bwMode="auto">
          <a:xfrm>
            <a:off x="1641778" y="2673748"/>
            <a:ext cx="3240087" cy="1037262"/>
            <a:chOff x="827584" y="1705971"/>
            <a:chExt cx="3024336" cy="1362990"/>
          </a:xfrm>
        </p:grpSpPr>
        <p:pic>
          <p:nvPicPr>
            <p:cNvPr id="29" name="Picture 2" descr="Image result for Post-it"/>
            <p:cNvPicPr>
              <a:picLocks noChangeAspect="1" noChangeArrowheads="1"/>
            </p:cNvPicPr>
            <p:nvPr/>
          </p:nvPicPr>
          <p:blipFill>
            <a:blip r:embed="rId2">
              <a:extLst>
                <a:ext uri="{28A0092B-C50C-407E-A947-70E740481C1C}">
                  <a14:useLocalDpi xmlns:a14="http://schemas.microsoft.com/office/drawing/2010/main" val="0"/>
                </a:ext>
              </a:extLst>
            </a:blip>
            <a:srcRect l="13979" t="12714" r="9171" b="11636"/>
            <a:stretch>
              <a:fillRect/>
            </a:stretch>
          </p:blipFill>
          <p:spPr bwMode="auto">
            <a:xfrm>
              <a:off x="827584" y="1705971"/>
              <a:ext cx="3024336" cy="136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ZoneTexte 1"/>
            <p:cNvSpPr txBox="1">
              <a:spLocks noChangeArrowheads="1"/>
            </p:cNvSpPr>
            <p:nvPr/>
          </p:nvSpPr>
          <p:spPr bwMode="auto">
            <a:xfrm>
              <a:off x="971600" y="1876182"/>
              <a:ext cx="2452673" cy="83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as a </a:t>
              </a:r>
              <a:r>
                <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&lt;role&gt;</a:t>
              </a: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want </a:t>
              </a:r>
              <a:r>
                <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&lt;function&gt;,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a:t>
              </a:r>
              <a:r>
                <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&lt;business value&gt;.</a:t>
              </a:r>
            </a:p>
          </p:txBody>
        </p:sp>
      </p:grpSp>
      <p:grpSp>
        <p:nvGrpSpPr>
          <p:cNvPr id="31" name="Groupe 9"/>
          <p:cNvGrpSpPr>
            <a:grpSpLocks/>
          </p:cNvGrpSpPr>
          <p:nvPr/>
        </p:nvGrpSpPr>
        <p:grpSpPr bwMode="auto">
          <a:xfrm>
            <a:off x="6690005" y="2673748"/>
            <a:ext cx="3582988" cy="1093625"/>
            <a:chOff x="4288034" y="2003615"/>
            <a:chExt cx="3240360" cy="1362990"/>
          </a:xfrm>
        </p:grpSpPr>
        <p:pic>
          <p:nvPicPr>
            <p:cNvPr id="32" name="Picture 2" descr="Image result for Post-it"/>
            <p:cNvPicPr>
              <a:picLocks noChangeAspect="1" noChangeArrowheads="1"/>
            </p:cNvPicPr>
            <p:nvPr/>
          </p:nvPicPr>
          <p:blipFill>
            <a:blip r:embed="rId3">
              <a:extLst>
                <a:ext uri="{28A0092B-C50C-407E-A947-70E740481C1C}">
                  <a14:useLocalDpi xmlns:a14="http://schemas.microsoft.com/office/drawing/2010/main" val="0"/>
                </a:ext>
              </a:extLst>
            </a:blip>
            <a:srcRect l="13979" t="12714" r="9171" b="11636"/>
            <a:stretch>
              <a:fillRect/>
            </a:stretch>
          </p:blipFill>
          <p:spPr bwMode="auto">
            <a:xfrm>
              <a:off x="4288034" y="2003615"/>
              <a:ext cx="3240360" cy="136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ZoneTexte 8"/>
            <p:cNvSpPr txBox="1">
              <a:spLocks noChangeArrowheads="1"/>
            </p:cNvSpPr>
            <p:nvPr/>
          </p:nvSpPr>
          <p:spPr bwMode="auto">
            <a:xfrm>
              <a:off x="4583597" y="2078561"/>
              <a:ext cx="2551786" cy="88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As a creator,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want to upload a video,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any users can view it.</a:t>
              </a:r>
              <a:endPar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endParaRPr>
            </a:p>
          </p:txBody>
        </p:sp>
      </p:grpSp>
      <p:grpSp>
        <p:nvGrpSpPr>
          <p:cNvPr id="34" name="Groupe 11"/>
          <p:cNvGrpSpPr>
            <a:grpSpLocks/>
          </p:cNvGrpSpPr>
          <p:nvPr/>
        </p:nvGrpSpPr>
        <p:grpSpPr bwMode="auto">
          <a:xfrm>
            <a:off x="1641778" y="3926248"/>
            <a:ext cx="3313112" cy="1106921"/>
            <a:chOff x="827584" y="1705971"/>
            <a:chExt cx="3024336" cy="1362990"/>
          </a:xfrm>
        </p:grpSpPr>
        <p:pic>
          <p:nvPicPr>
            <p:cNvPr id="35" name="Picture 2" descr="Image result for Post-it"/>
            <p:cNvPicPr>
              <a:picLocks noChangeAspect="1" noChangeArrowheads="1"/>
            </p:cNvPicPr>
            <p:nvPr/>
          </p:nvPicPr>
          <p:blipFill>
            <a:blip r:embed="rId2">
              <a:extLst>
                <a:ext uri="{28A0092B-C50C-407E-A947-70E740481C1C}">
                  <a14:useLocalDpi xmlns:a14="http://schemas.microsoft.com/office/drawing/2010/main" val="0"/>
                </a:ext>
              </a:extLst>
            </a:blip>
            <a:srcRect l="13979" t="12714" r="9171" b="11636"/>
            <a:stretch>
              <a:fillRect/>
            </a:stretch>
          </p:blipFill>
          <p:spPr bwMode="auto">
            <a:xfrm>
              <a:off x="827584" y="1705971"/>
              <a:ext cx="3024336" cy="136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ZoneTexte 13"/>
            <p:cNvSpPr txBox="1">
              <a:spLocks noChangeArrowheads="1"/>
            </p:cNvSpPr>
            <p:nvPr/>
          </p:nvSpPr>
          <p:spPr bwMode="auto">
            <a:xfrm>
              <a:off x="971600" y="1796901"/>
              <a:ext cx="2398613" cy="83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As a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&lt;type of user&gt;,</a:t>
              </a: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want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&lt;capability&gt;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&lt;business value&gt;.</a:t>
              </a:r>
              <a:endPar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endParaRPr>
            </a:p>
          </p:txBody>
        </p:sp>
      </p:grpSp>
      <p:grpSp>
        <p:nvGrpSpPr>
          <p:cNvPr id="37" name="Groupe 14"/>
          <p:cNvGrpSpPr>
            <a:grpSpLocks/>
          </p:cNvGrpSpPr>
          <p:nvPr/>
        </p:nvGrpSpPr>
        <p:grpSpPr bwMode="auto">
          <a:xfrm>
            <a:off x="6765131" y="3889862"/>
            <a:ext cx="4043363" cy="1211444"/>
            <a:chOff x="4355976" y="1761944"/>
            <a:chExt cx="3240360" cy="1362990"/>
          </a:xfrm>
        </p:grpSpPr>
        <p:pic>
          <p:nvPicPr>
            <p:cNvPr id="38" name="Picture 2" descr="Image result for Post-it"/>
            <p:cNvPicPr>
              <a:picLocks noChangeAspect="1" noChangeArrowheads="1"/>
            </p:cNvPicPr>
            <p:nvPr/>
          </p:nvPicPr>
          <p:blipFill>
            <a:blip r:embed="rId4">
              <a:extLst>
                <a:ext uri="{28A0092B-C50C-407E-A947-70E740481C1C}">
                  <a14:useLocalDpi xmlns:a14="http://schemas.microsoft.com/office/drawing/2010/main" val="0"/>
                </a:ext>
              </a:extLst>
            </a:blip>
            <a:srcRect l="13979" t="12714" r="9171" b="11636"/>
            <a:stretch>
              <a:fillRect/>
            </a:stretch>
          </p:blipFill>
          <p:spPr bwMode="auto">
            <a:xfrm>
              <a:off x="4355976" y="1761944"/>
              <a:ext cx="3240360" cy="136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ZoneTexte 16"/>
            <p:cNvSpPr txBox="1">
              <a:spLocks noChangeArrowheads="1"/>
            </p:cNvSpPr>
            <p:nvPr/>
          </p:nvSpPr>
          <p:spPr bwMode="auto">
            <a:xfrm>
              <a:off x="4403663" y="1925801"/>
              <a:ext cx="2981262" cy="9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As a book buyer,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want to search for a book by ISBN,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I can find the right book quickly.</a:t>
              </a:r>
              <a:endPar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endParaRPr>
            </a:p>
          </p:txBody>
        </p:sp>
      </p:grpSp>
      <p:grpSp>
        <p:nvGrpSpPr>
          <p:cNvPr id="40" name="Groupe 17"/>
          <p:cNvGrpSpPr>
            <a:grpSpLocks/>
          </p:cNvGrpSpPr>
          <p:nvPr/>
        </p:nvGrpSpPr>
        <p:grpSpPr bwMode="auto">
          <a:xfrm>
            <a:off x="1663791" y="5239794"/>
            <a:ext cx="3240087" cy="1064604"/>
            <a:chOff x="929087" y="1668031"/>
            <a:chExt cx="3024336" cy="1065319"/>
          </a:xfrm>
        </p:grpSpPr>
        <p:pic>
          <p:nvPicPr>
            <p:cNvPr id="41" name="Picture 2" descr="Image result for Post-it"/>
            <p:cNvPicPr>
              <a:picLocks noChangeAspect="1" noChangeArrowheads="1"/>
            </p:cNvPicPr>
            <p:nvPr/>
          </p:nvPicPr>
          <p:blipFill>
            <a:blip r:embed="rId2">
              <a:extLst>
                <a:ext uri="{28A0092B-C50C-407E-A947-70E740481C1C}">
                  <a14:useLocalDpi xmlns:a14="http://schemas.microsoft.com/office/drawing/2010/main" val="0"/>
                </a:ext>
              </a:extLst>
            </a:blip>
            <a:srcRect l="13979" t="12714" r="9171" b="11636"/>
            <a:stretch>
              <a:fillRect/>
            </a:stretch>
          </p:blipFill>
          <p:spPr bwMode="auto">
            <a:xfrm>
              <a:off x="929087" y="1668031"/>
              <a:ext cx="3024336" cy="106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ZoneTexte 19"/>
            <p:cNvSpPr txBox="1">
              <a:spLocks noChangeArrowheads="1"/>
            </p:cNvSpPr>
            <p:nvPr/>
          </p:nvSpPr>
          <p:spPr bwMode="auto">
            <a:xfrm>
              <a:off x="971600" y="1784913"/>
              <a:ext cx="2261151" cy="83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As a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&lt;type of user&gt;</a:t>
              </a: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want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&lt;some goal&gt;</a:t>
              </a: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a:t>
              </a:r>
              <a:r>
                <a:rPr kumimoji="0" lang="en-US" altLang="en-US" sz="1600" b="1"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&lt;some reason&gt;</a:t>
              </a:r>
              <a:r>
                <a:rPr kumimoji="0" lang="en-US" altLang="en-US" sz="1600" b="0" i="1" u="none" strike="noStrike" kern="1200" cap="none" spc="0" normalizeH="0" baseline="0" noProof="0" dirty="0">
                  <a:ln>
                    <a:noFill/>
                  </a:ln>
                  <a:solidFill>
                    <a:srgbClr val="19171C"/>
                  </a:solidFill>
                  <a:effectLst/>
                  <a:uLnTx/>
                  <a:uFillTx/>
                  <a:latin typeface="Arial" panose="020B0604020202020204" pitchFamily="34" charset="0"/>
                  <a:ea typeface="+mn-ea"/>
                  <a:cs typeface="+mn-cs"/>
                </a:rPr>
                <a:t>.</a:t>
              </a:r>
              <a:endParaRPr kumimoji="0" lang="en-US" altLang="en-US" sz="1600" b="1" i="0" u="none" strike="noStrike" kern="1200" cap="none" spc="0" normalizeH="0" baseline="0" noProof="0" dirty="0">
                <a:ln>
                  <a:noFill/>
                </a:ln>
                <a:solidFill>
                  <a:srgbClr val="19171C"/>
                </a:solidFill>
                <a:effectLst/>
                <a:uLnTx/>
                <a:uFillTx/>
                <a:latin typeface="Arial" panose="020B0604020202020204" pitchFamily="34" charset="0"/>
                <a:ea typeface="+mn-ea"/>
                <a:cs typeface="+mn-cs"/>
              </a:endParaRPr>
            </a:p>
          </p:txBody>
        </p:sp>
      </p:grpSp>
      <p:sp>
        <p:nvSpPr>
          <p:cNvPr id="43" name="Flèche droite 10"/>
          <p:cNvSpPr/>
          <p:nvPr/>
        </p:nvSpPr>
        <p:spPr>
          <a:xfrm>
            <a:off x="5506244" y="3126497"/>
            <a:ext cx="360362" cy="131763"/>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71C"/>
              </a:solidFill>
              <a:effectLst/>
              <a:uLnTx/>
              <a:uFillTx/>
              <a:latin typeface="Calibri"/>
              <a:ea typeface="+mn-ea"/>
              <a:cs typeface="+mn-cs"/>
            </a:endParaRPr>
          </a:p>
        </p:txBody>
      </p:sp>
      <p:sp>
        <p:nvSpPr>
          <p:cNvPr id="44" name="Flèche droite 27"/>
          <p:cNvSpPr/>
          <p:nvPr/>
        </p:nvSpPr>
        <p:spPr>
          <a:xfrm>
            <a:off x="5506244" y="4469676"/>
            <a:ext cx="360362" cy="13335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71C"/>
              </a:solidFill>
              <a:effectLst/>
              <a:uLnTx/>
              <a:uFillTx/>
              <a:latin typeface="Calibri"/>
              <a:ea typeface="+mn-ea"/>
              <a:cs typeface="+mn-cs"/>
            </a:endParaRPr>
          </a:p>
        </p:txBody>
      </p:sp>
      <p:sp>
        <p:nvSpPr>
          <p:cNvPr id="45" name="Flèche droite 28"/>
          <p:cNvSpPr/>
          <p:nvPr/>
        </p:nvSpPr>
        <p:spPr>
          <a:xfrm>
            <a:off x="5506244" y="5740143"/>
            <a:ext cx="360362" cy="13335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171C"/>
              </a:solidFill>
              <a:effectLst/>
              <a:uLnTx/>
              <a:uFillTx/>
              <a:latin typeface="Calibri"/>
              <a:ea typeface="+mn-ea"/>
              <a:cs typeface="+mn-cs"/>
            </a:endParaRPr>
          </a:p>
        </p:txBody>
      </p:sp>
      <p:grpSp>
        <p:nvGrpSpPr>
          <p:cNvPr id="46" name="Groupe 23"/>
          <p:cNvGrpSpPr>
            <a:grpSpLocks/>
          </p:cNvGrpSpPr>
          <p:nvPr/>
        </p:nvGrpSpPr>
        <p:grpSpPr bwMode="auto">
          <a:xfrm>
            <a:off x="6690005" y="5296594"/>
            <a:ext cx="4548188" cy="1222566"/>
            <a:chOff x="4355976" y="1761944"/>
            <a:chExt cx="3776845" cy="1362990"/>
          </a:xfrm>
        </p:grpSpPr>
        <p:pic>
          <p:nvPicPr>
            <p:cNvPr id="47" name="Picture 2" descr="Image result for Post-it"/>
            <p:cNvPicPr>
              <a:picLocks noChangeAspect="1" noChangeArrowheads="1"/>
            </p:cNvPicPr>
            <p:nvPr/>
          </p:nvPicPr>
          <p:blipFill>
            <a:blip r:embed="rId5">
              <a:extLst>
                <a:ext uri="{28A0092B-C50C-407E-A947-70E740481C1C}">
                  <a14:useLocalDpi xmlns:a14="http://schemas.microsoft.com/office/drawing/2010/main" val="0"/>
                </a:ext>
              </a:extLst>
            </a:blip>
            <a:srcRect l="13979" t="12714" r="9171" b="11636"/>
            <a:stretch>
              <a:fillRect/>
            </a:stretch>
          </p:blipFill>
          <p:spPr bwMode="auto">
            <a:xfrm>
              <a:off x="4355976" y="1761944"/>
              <a:ext cx="3776845" cy="136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ZoneTexte 25"/>
            <p:cNvSpPr txBox="1">
              <a:spLocks noChangeArrowheads="1"/>
            </p:cNvSpPr>
            <p:nvPr/>
          </p:nvSpPr>
          <p:spPr bwMode="auto">
            <a:xfrm>
              <a:off x="4444052" y="1816059"/>
              <a:ext cx="2980698" cy="97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As a user,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I can indicate folders not to backup,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so that my backup drive isn't filled up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9171C"/>
                  </a:solidFill>
                  <a:effectLst/>
                  <a:uLnTx/>
                  <a:uFillTx/>
                  <a:latin typeface="Arial" panose="020B0604020202020204" pitchFamily="34" charset="0"/>
                  <a:ea typeface="+mn-ea"/>
                  <a:cs typeface="+mn-cs"/>
                </a:rPr>
                <a:t>with things I don't need saved.</a:t>
              </a:r>
            </a:p>
          </p:txBody>
        </p:sp>
      </p:grpSp>
    </p:spTree>
    <p:extLst>
      <p:ext uri="{BB962C8B-B14F-4D97-AF65-F5344CB8AC3E}">
        <p14:creationId xmlns:p14="http://schemas.microsoft.com/office/powerpoint/2010/main" val="3436404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USER STORY - EXAMPLES</a:t>
            </a:r>
            <a:endParaRPr lang="en-GB" dirty="0"/>
          </a:p>
        </p:txBody>
      </p:sp>
      <p:graphicFrame>
        <p:nvGraphicFramePr>
          <p:cNvPr id="3" name="Inhaltsplatzhalter 2"/>
          <p:cNvGraphicFramePr>
            <a:graphicFrameLocks noGrp="1"/>
          </p:cNvGraphicFramePr>
          <p:nvPr>
            <p:ph idx="1"/>
          </p:nvPr>
        </p:nvGraphicFramePr>
        <p:xfrm>
          <a:off x="838200" y="1487224"/>
          <a:ext cx="10515600" cy="4689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92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a:extLst>
              <a:ext uri="{FF2B5EF4-FFF2-40B4-BE49-F238E27FC236}">
                <a16:creationId xmlns:a16="http://schemas.microsoft.com/office/drawing/2014/main" id="{5579E768-7922-4BD3-9AE2-F15A47AB33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fr-FR" sz="900"/>
              <a:t>Copyright © Manuel Kolp - LSM</a:t>
            </a:r>
          </a:p>
          <a:p>
            <a:pPr>
              <a:spcBef>
                <a:spcPct val="0"/>
              </a:spcBef>
              <a:buFontTx/>
              <a:buNone/>
            </a:pPr>
            <a:endParaRPr lang="en-US" altLang="fr-FR" sz="900"/>
          </a:p>
        </p:txBody>
      </p:sp>
      <p:sp>
        <p:nvSpPr>
          <p:cNvPr id="6147" name="Slide Number Placeholder 5">
            <a:extLst>
              <a:ext uri="{FF2B5EF4-FFF2-40B4-BE49-F238E27FC236}">
                <a16:creationId xmlns:a16="http://schemas.microsoft.com/office/drawing/2014/main" id="{3A64DE1F-6EE0-44FC-A469-A4D3D5777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4188D6ED-C83B-4681-A5ED-83C78AF1D75D}" type="slidenum">
              <a:rPr lang="en-US" altLang="fr-FR" sz="900"/>
              <a:pPr>
                <a:spcBef>
                  <a:spcPct val="0"/>
                </a:spcBef>
                <a:buFontTx/>
                <a:buNone/>
              </a:pPr>
              <a:t>9</a:t>
            </a:fld>
            <a:endParaRPr lang="en-US" altLang="fr-FR" sz="900"/>
          </a:p>
        </p:txBody>
      </p:sp>
      <p:sp>
        <p:nvSpPr>
          <p:cNvPr id="6148" name="Rectangle 2">
            <a:extLst>
              <a:ext uri="{FF2B5EF4-FFF2-40B4-BE49-F238E27FC236}">
                <a16:creationId xmlns:a16="http://schemas.microsoft.com/office/drawing/2014/main" id="{8D38A6A6-AA8A-4E8B-8582-08A6D92A7E9C}"/>
              </a:ext>
            </a:extLst>
          </p:cNvPr>
          <p:cNvSpPr>
            <a:spLocks noGrp="1" noChangeArrowheads="1"/>
          </p:cNvSpPr>
          <p:nvPr>
            <p:ph type="title"/>
          </p:nvPr>
        </p:nvSpPr>
        <p:spPr>
          <a:xfrm>
            <a:off x="2133600" y="274638"/>
            <a:ext cx="8077200" cy="1143000"/>
          </a:xfrm>
        </p:spPr>
        <p:txBody>
          <a:bodyPr/>
          <a:lstStyle/>
          <a:p>
            <a:pPr eaLnBrk="1" hangingPunct="1"/>
            <a:r>
              <a:rPr lang="en-US" altLang="fr-FR" dirty="0"/>
              <a:t>Waterfall Model: other phases</a:t>
            </a:r>
          </a:p>
        </p:txBody>
      </p:sp>
      <p:pic>
        <p:nvPicPr>
          <p:cNvPr id="3" name="Picture 2">
            <a:extLst>
              <a:ext uri="{FF2B5EF4-FFF2-40B4-BE49-F238E27FC236}">
                <a16:creationId xmlns:a16="http://schemas.microsoft.com/office/drawing/2014/main" id="{67F0B9A6-98D2-44D6-801D-BDF79D6D1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3" y="2070581"/>
            <a:ext cx="5583943" cy="3140968"/>
          </a:xfrm>
          <a:prstGeom prst="rect">
            <a:avLst/>
          </a:prstGeom>
          <a:pattFill prst="pct5">
            <a:fgClr>
              <a:schemeClr val="accent1"/>
            </a:fgClr>
            <a:bgClr>
              <a:schemeClr val="bg1"/>
            </a:bgClr>
          </a:pattFill>
        </p:spPr>
      </p:pic>
      <p:pic>
        <p:nvPicPr>
          <p:cNvPr id="5" name="Picture 4">
            <a:extLst>
              <a:ext uri="{FF2B5EF4-FFF2-40B4-BE49-F238E27FC236}">
                <a16:creationId xmlns:a16="http://schemas.microsoft.com/office/drawing/2014/main" id="{22CDCEE8-BB8B-47C4-999A-CAF9212DC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148" y="1866178"/>
            <a:ext cx="6085327" cy="3549774"/>
          </a:xfrm>
          <a:prstGeom prst="rect">
            <a:avLst/>
          </a:prstGeom>
        </p:spPr>
      </p:pic>
    </p:spTree>
    <p:extLst>
      <p:ext uri="{BB962C8B-B14F-4D97-AF65-F5344CB8AC3E}">
        <p14:creationId xmlns:p14="http://schemas.microsoft.com/office/powerpoint/2010/main" val="10587821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USER STORY -  A GOOD ONE!</a:t>
            </a:r>
            <a:endParaRPr lang="en-GB" dirty="0"/>
          </a:p>
        </p:txBody>
      </p:sp>
      <p:sp>
        <p:nvSpPr>
          <p:cNvPr id="3" name="Inhaltsplatzhalter 2"/>
          <p:cNvSpPr>
            <a:spLocks noGrp="1"/>
          </p:cNvSpPr>
          <p:nvPr>
            <p:ph sz="half" idx="1"/>
          </p:nvPr>
        </p:nvSpPr>
        <p:spPr>
          <a:xfrm>
            <a:off x="1033272" y="1825625"/>
            <a:ext cx="1088136" cy="4351338"/>
          </a:xfrm>
          <a:solidFill>
            <a:srgbClr val="6C287C"/>
          </a:solidFill>
        </p:spPr>
        <p:txBody>
          <a:bodyPr vert="wordArtVert" anchor="ctr">
            <a:normAutofit/>
          </a:bodyPr>
          <a:lstStyle/>
          <a:p>
            <a:pPr marL="0" indent="0" algn="ctr">
              <a:buNone/>
            </a:pPr>
            <a:r>
              <a:rPr lang="hr-HR" b="1" dirty="0">
                <a:solidFill>
                  <a:schemeClr val="bg1"/>
                </a:solidFill>
              </a:rPr>
              <a:t>INVEST</a:t>
            </a:r>
            <a:endParaRPr lang="en-GB" b="1" dirty="0">
              <a:solidFill>
                <a:schemeClr val="bg1"/>
              </a:solidFill>
            </a:endParaRPr>
          </a:p>
        </p:txBody>
      </p:sp>
      <p:sp>
        <p:nvSpPr>
          <p:cNvPr id="4" name="Inhaltsplatzhalter 3"/>
          <p:cNvSpPr>
            <a:spLocks noGrp="1"/>
          </p:cNvSpPr>
          <p:nvPr>
            <p:ph sz="half" idx="2"/>
          </p:nvPr>
        </p:nvSpPr>
        <p:spPr>
          <a:xfrm>
            <a:off x="2121408" y="1837500"/>
            <a:ext cx="8476488" cy="4242666"/>
          </a:xfrm>
          <a:solidFill>
            <a:schemeClr val="bg1">
              <a:lumMod val="95000"/>
            </a:schemeClr>
          </a:solidFill>
        </p:spPr>
        <p:txBody>
          <a:bodyPr/>
          <a:lstStyle/>
          <a:p>
            <a:pPr marL="569913" indent="-225425">
              <a:buNone/>
            </a:pPr>
            <a:endParaRPr lang="hr-HR" dirty="0"/>
          </a:p>
          <a:p>
            <a:pPr marL="569913" indent="-225425">
              <a:buNone/>
            </a:pPr>
            <a:r>
              <a:rPr lang="en-US" dirty="0"/>
              <a:t>A good user story is: </a:t>
            </a:r>
            <a:endParaRPr lang="hr-HR" dirty="0"/>
          </a:p>
          <a:p>
            <a:pPr marL="569913" indent="-225425"/>
            <a:r>
              <a:rPr lang="en-US" b="1" dirty="0"/>
              <a:t>Independent / immediately actionable</a:t>
            </a:r>
            <a:r>
              <a:rPr lang="hr-HR" b="1" dirty="0"/>
              <a:t> - </a:t>
            </a:r>
            <a:r>
              <a:rPr lang="en-US" dirty="0"/>
              <a:t>ideally can be implemented in any order </a:t>
            </a:r>
            <a:endParaRPr lang="hr-HR" dirty="0"/>
          </a:p>
          <a:p>
            <a:pPr marL="569913" indent="-225425"/>
            <a:r>
              <a:rPr lang="en-US" b="1" dirty="0"/>
              <a:t>Negotiable</a:t>
            </a:r>
            <a:r>
              <a:rPr lang="hr-HR" dirty="0"/>
              <a:t> - </a:t>
            </a:r>
            <a:r>
              <a:rPr lang="en-US" dirty="0"/>
              <a:t>and negotiated </a:t>
            </a:r>
            <a:endParaRPr lang="hr-HR" dirty="0"/>
          </a:p>
          <a:p>
            <a:pPr marL="569913" indent="-225425"/>
            <a:r>
              <a:rPr lang="en-US" b="1" dirty="0"/>
              <a:t>Valuable</a:t>
            </a:r>
            <a:r>
              <a:rPr lang="hr-HR" dirty="0"/>
              <a:t> - </a:t>
            </a:r>
            <a:r>
              <a:rPr lang="en-US" dirty="0"/>
              <a:t>to the customer </a:t>
            </a:r>
            <a:endParaRPr lang="hr-HR" dirty="0"/>
          </a:p>
          <a:p>
            <a:pPr marL="569913" indent="-225425"/>
            <a:r>
              <a:rPr lang="en-US" b="1" dirty="0" err="1"/>
              <a:t>Estimatable</a:t>
            </a:r>
            <a:r>
              <a:rPr lang="hr-HR" dirty="0"/>
              <a:t> - </a:t>
            </a:r>
            <a:r>
              <a:rPr lang="en-US" dirty="0"/>
              <a:t>enough to rank and schedule it </a:t>
            </a:r>
            <a:endParaRPr lang="hr-HR" dirty="0"/>
          </a:p>
          <a:p>
            <a:pPr marL="569913" indent="-225425"/>
            <a:r>
              <a:rPr lang="en-US" b="1" dirty="0"/>
              <a:t>Small</a:t>
            </a:r>
            <a:r>
              <a:rPr lang="hr-HR" dirty="0"/>
              <a:t> - </a:t>
            </a:r>
            <a:r>
              <a:rPr lang="en-US" dirty="0"/>
              <a:t>and with short descriptions </a:t>
            </a:r>
            <a:endParaRPr lang="hr-HR" dirty="0"/>
          </a:p>
          <a:p>
            <a:pPr marL="569913" indent="-225425"/>
            <a:r>
              <a:rPr lang="en-US" b="1" dirty="0"/>
              <a:t>Testable</a:t>
            </a:r>
            <a:r>
              <a:rPr lang="hr-HR" dirty="0"/>
              <a:t> - </a:t>
            </a:r>
            <a:r>
              <a:rPr lang="en-US" dirty="0"/>
              <a:t>I could write a test for it </a:t>
            </a:r>
            <a:endParaRPr lang="en-GB" dirty="0"/>
          </a:p>
          <a:p>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419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hr-HR" dirty="0"/>
              <a:t>      </a:t>
            </a:r>
            <a:r>
              <a:rPr lang="en-US" dirty="0"/>
              <a:t>ACCEPTANCE CRITERIA</a:t>
            </a:r>
            <a:endParaRPr lang="en-GB" dirty="0"/>
          </a:p>
        </p:txBody>
      </p:sp>
      <p:sp>
        <p:nvSpPr>
          <p:cNvPr id="6" name="Inhaltsplatzhalter 5"/>
          <p:cNvSpPr>
            <a:spLocks noGrp="1"/>
          </p:cNvSpPr>
          <p:nvPr>
            <p:ph sz="half" idx="1"/>
          </p:nvPr>
        </p:nvSpPr>
        <p:spPr/>
        <p:txBody>
          <a:bodyPr>
            <a:normAutofit fontScale="70000" lnSpcReduction="20000"/>
          </a:bodyPr>
          <a:lstStyle/>
          <a:p>
            <a:pPr marL="0" indent="0">
              <a:buNone/>
            </a:pPr>
            <a:r>
              <a:rPr lang="en-US" b="1" dirty="0"/>
              <a:t>Acceptance criteria—checklist which defines acceptance testing for </a:t>
            </a:r>
            <a:r>
              <a:rPr lang="hr-HR" b="1" dirty="0"/>
              <a:t>a </a:t>
            </a:r>
            <a:r>
              <a:rPr lang="en-US" b="1" dirty="0"/>
              <a:t>particular story </a:t>
            </a:r>
          </a:p>
          <a:p>
            <a:pPr marL="0" indent="0">
              <a:buNone/>
            </a:pPr>
            <a:endParaRPr lang="en-GB" dirty="0"/>
          </a:p>
        </p:txBody>
      </p:sp>
      <p:sp>
        <p:nvSpPr>
          <p:cNvPr id="7" name="Inhaltsplatzhalter 6"/>
          <p:cNvSpPr>
            <a:spLocks noGrp="1"/>
          </p:cNvSpPr>
          <p:nvPr>
            <p:ph sz="half" idx="2"/>
          </p:nvPr>
        </p:nvSpPr>
        <p:spPr/>
        <p:txBody>
          <a:bodyPr>
            <a:normAutofit fontScale="70000" lnSpcReduction="20000"/>
          </a:bodyPr>
          <a:lstStyle/>
          <a:p>
            <a:pPr marL="0" indent="0">
              <a:buNone/>
            </a:pPr>
            <a:r>
              <a:rPr lang="hr-HR" b="1" dirty="0"/>
              <a:t>Acceptance criteria formats:</a:t>
            </a:r>
          </a:p>
          <a:p>
            <a:pPr marL="0" indent="0">
              <a:buNone/>
            </a:pPr>
            <a:endParaRPr lang="hr-HR" dirty="0"/>
          </a:p>
          <a:p>
            <a:pPr marL="0" indent="0">
              <a:buNone/>
            </a:pPr>
            <a:r>
              <a:rPr lang="en-US" b="1" dirty="0"/>
              <a:t>[Beginner] </a:t>
            </a:r>
            <a:r>
              <a:rPr lang="en-US" dirty="0"/>
              <a:t>– </a:t>
            </a:r>
            <a:endParaRPr lang="hr-HR" dirty="0"/>
          </a:p>
          <a:p>
            <a:pPr marL="0" indent="0">
              <a:buNone/>
            </a:pPr>
            <a:r>
              <a:rPr lang="en-US" b="1" dirty="0"/>
              <a:t>Simple description on how functionality should work. </a:t>
            </a:r>
            <a:endParaRPr lang="hr-HR" b="1" dirty="0"/>
          </a:p>
          <a:p>
            <a:pPr marL="0" indent="0">
              <a:buNone/>
            </a:pPr>
            <a:r>
              <a:rPr lang="hr-HR" i="1" dirty="0"/>
              <a:t>E</a:t>
            </a:r>
            <a:r>
              <a:rPr lang="en-US" i="1" dirty="0" err="1"/>
              <a:t>xample</a:t>
            </a:r>
            <a:r>
              <a:rPr lang="en-US" i="1" dirty="0"/>
              <a:t>: ‘Only show last 2 emails sent to the customer’ ‘When pressing “resend email”, show example of email sent’ </a:t>
            </a:r>
            <a:endParaRPr lang="hr-HR" i="1" dirty="0"/>
          </a:p>
          <a:p>
            <a:pPr marL="0" indent="0">
              <a:buNone/>
            </a:pPr>
            <a:endParaRPr lang="hr-HR" dirty="0"/>
          </a:p>
          <a:p>
            <a:pPr marL="0" indent="0">
              <a:buNone/>
            </a:pPr>
            <a:r>
              <a:rPr lang="en-US" b="1" dirty="0"/>
              <a:t>[Advanced] </a:t>
            </a:r>
            <a:r>
              <a:rPr lang="en-US" dirty="0"/>
              <a:t>– </a:t>
            </a:r>
            <a:endParaRPr lang="hr-HR" dirty="0"/>
          </a:p>
          <a:p>
            <a:pPr marL="0" indent="0">
              <a:buNone/>
            </a:pPr>
            <a:r>
              <a:rPr lang="en-US" b="1" dirty="0"/>
              <a:t>Given &lt;precondition&gt; When &lt;scenario&gt; Then &lt;expected result&gt;. </a:t>
            </a:r>
            <a:endParaRPr lang="hr-HR" b="1" dirty="0"/>
          </a:p>
          <a:p>
            <a:pPr marL="0" indent="0">
              <a:buNone/>
            </a:pPr>
            <a:r>
              <a:rPr lang="hr-HR" i="1" dirty="0"/>
              <a:t>E</a:t>
            </a:r>
            <a:r>
              <a:rPr lang="en-US" i="1" dirty="0" err="1"/>
              <a:t>xample</a:t>
            </a:r>
            <a:r>
              <a:rPr lang="en-US" i="1" dirty="0"/>
              <a:t>: ‘Given that customer didn’t receive any emails yet, when agent opens dashboard, then ‘no previous emails’ message is displayed.’ </a:t>
            </a:r>
            <a:endParaRPr lang="en-GB" i="1" dirty="0"/>
          </a:p>
        </p:txBody>
      </p:sp>
      <p:sp>
        <p:nvSpPr>
          <p:cNvPr id="8" name="Ellipse 7"/>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hteck 8"/>
          <p:cNvSpPr/>
          <p:nvPr/>
        </p:nvSpPr>
        <p:spPr>
          <a:xfrm>
            <a:off x="1040234" y="3509817"/>
            <a:ext cx="1318992" cy="570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a:t>
            </a:r>
            <a:endParaRPr kumimoji="0" lang="en-GB"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3015886" y="3414814"/>
            <a:ext cx="1448789" cy="235131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3111487" y="3485082"/>
            <a:ext cx="15675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800" b="1" i="0" u="none" strike="noStrike" kern="1200" cap="none" spc="0" normalizeH="0" baseline="0" noProof="0" dirty="0">
                <a:ln>
                  <a:noFill/>
                </a:ln>
                <a:solidFill>
                  <a:prstClr val="black"/>
                </a:solidFill>
                <a:effectLst/>
                <a:uLnTx/>
                <a:uFillTx/>
                <a:latin typeface="Calibri" panose="020F0502020204030204"/>
                <a:ea typeface="+mn-ea"/>
                <a:cs typeface="+mn-cs"/>
              </a:rPr>
              <a:t>Acceptance criteria</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hteck 13"/>
          <p:cNvSpPr/>
          <p:nvPr/>
        </p:nvSpPr>
        <p:spPr>
          <a:xfrm>
            <a:off x="3315850" y="4236251"/>
            <a:ext cx="261336" cy="185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p:cNvSpPr/>
          <p:nvPr/>
        </p:nvSpPr>
        <p:spPr>
          <a:xfrm>
            <a:off x="3313050" y="4483652"/>
            <a:ext cx="261336" cy="185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hteck 15"/>
          <p:cNvSpPr/>
          <p:nvPr/>
        </p:nvSpPr>
        <p:spPr>
          <a:xfrm>
            <a:off x="3312513" y="4743822"/>
            <a:ext cx="261336" cy="185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hteck 16"/>
          <p:cNvSpPr/>
          <p:nvPr/>
        </p:nvSpPr>
        <p:spPr>
          <a:xfrm>
            <a:off x="3312513" y="5279196"/>
            <a:ext cx="261336" cy="185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Pfeil nach unten 17"/>
          <p:cNvSpPr/>
          <p:nvPr/>
        </p:nvSpPr>
        <p:spPr>
          <a:xfrm rot="16200000">
            <a:off x="2502474" y="3576549"/>
            <a:ext cx="393495" cy="436549"/>
          </a:xfrm>
          <a:prstGeom prst="downArrow">
            <a:avLst>
              <a:gd name="adj1" fmla="val 44860"/>
              <a:gd name="adj2" fmla="val 45745"/>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Gerader Verbinder 20"/>
          <p:cNvCxnSpPr/>
          <p:nvPr/>
        </p:nvCxnSpPr>
        <p:spPr>
          <a:xfrm>
            <a:off x="3669873" y="4364338"/>
            <a:ext cx="6553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3669873" y="4627136"/>
            <a:ext cx="6553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3671749" y="4887149"/>
            <a:ext cx="6553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a:off x="3669844" y="5422961"/>
            <a:ext cx="6553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feil nach unten 24"/>
          <p:cNvSpPr/>
          <p:nvPr/>
        </p:nvSpPr>
        <p:spPr>
          <a:xfrm rot="16200000">
            <a:off x="4608941" y="3586272"/>
            <a:ext cx="393495" cy="436549"/>
          </a:xfrm>
          <a:prstGeom prst="downArrow">
            <a:avLst>
              <a:gd name="adj1" fmla="val 44860"/>
              <a:gd name="adj2" fmla="val 45745"/>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ultiplizieren 1"/>
          <p:cNvSpPr/>
          <p:nvPr/>
        </p:nvSpPr>
        <p:spPr>
          <a:xfrm>
            <a:off x="5125493" y="3100291"/>
            <a:ext cx="667657" cy="81905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hteck 2"/>
          <p:cNvSpPr/>
          <p:nvPr/>
        </p:nvSpPr>
        <p:spPr>
          <a:xfrm rot="18311771">
            <a:off x="5282644" y="4075417"/>
            <a:ext cx="623615" cy="124094"/>
          </a:xfrm>
          <a:prstGeom prst="rect">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hteck 25"/>
          <p:cNvSpPr/>
          <p:nvPr/>
        </p:nvSpPr>
        <p:spPr>
          <a:xfrm rot="4052786">
            <a:off x="5241704" y="4129922"/>
            <a:ext cx="272339" cy="142912"/>
          </a:xfrm>
          <a:prstGeom prst="rect">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5620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PRODUCT OWNER (PO)</a:t>
            </a:r>
            <a:endParaRPr lang="en-GB" dirty="0"/>
          </a:p>
        </p:txBody>
      </p:sp>
      <p:sp>
        <p:nvSpPr>
          <p:cNvPr id="3" name="Inhaltsplatzhalter 2"/>
          <p:cNvSpPr>
            <a:spLocks noGrp="1"/>
          </p:cNvSpPr>
          <p:nvPr>
            <p:ph idx="1"/>
          </p:nvPr>
        </p:nvSpPr>
        <p:spPr>
          <a:xfrm>
            <a:off x="551384" y="1487224"/>
            <a:ext cx="6192688" cy="5110128"/>
          </a:xfrm>
        </p:spPr>
        <p:txBody>
          <a:bodyPr>
            <a:normAutofit fontScale="92500" lnSpcReduction="10000"/>
          </a:bodyPr>
          <a:lstStyle/>
          <a:p>
            <a:pPr marL="0" indent="0">
              <a:buNone/>
            </a:pPr>
            <a:r>
              <a:rPr lang="en-US" b="1" dirty="0"/>
              <a:t>The Product Owner is accountable for maximizing the value of the product resulting from the work of the Scrum Team. </a:t>
            </a:r>
            <a:endParaRPr lang="hr-HR" b="1" dirty="0"/>
          </a:p>
          <a:p>
            <a:pPr marL="0" indent="0">
              <a:buNone/>
            </a:pPr>
            <a:endParaRPr lang="hr-HR" b="1" dirty="0"/>
          </a:p>
          <a:p>
            <a:pPr marL="0" indent="0">
              <a:buNone/>
            </a:pPr>
            <a:r>
              <a:rPr lang="en-GB" b="1" dirty="0"/>
              <a:t>PO represents the interests of stakeholders, sets priorities, manages the Product backlog and is </a:t>
            </a:r>
            <a:r>
              <a:rPr lang="en-US" b="1" dirty="0"/>
              <a:t>accountable for effective Product Backlog management</a:t>
            </a:r>
            <a:r>
              <a:rPr lang="hr-HR" b="1" dirty="0"/>
              <a:t> </a:t>
            </a:r>
            <a:r>
              <a:rPr lang="en-GB" b="1" dirty="0"/>
              <a:t>i.e.</a:t>
            </a:r>
          </a:p>
          <a:p>
            <a:pPr marL="0" indent="0">
              <a:buNone/>
            </a:pPr>
            <a:endParaRPr lang="en-GB" b="1" dirty="0"/>
          </a:p>
          <a:p>
            <a:pPr lvl="0"/>
            <a:r>
              <a:rPr lang="en-GB" dirty="0"/>
              <a:t>elicits product requirements</a:t>
            </a:r>
          </a:p>
          <a:p>
            <a:pPr lvl="0"/>
            <a:r>
              <a:rPr lang="en-GB" dirty="0"/>
              <a:t>creates &amp; prioritizes Product backlog</a:t>
            </a:r>
          </a:p>
          <a:p>
            <a:pPr lvl="0"/>
            <a:r>
              <a:rPr lang="en-GB" dirty="0"/>
              <a:t>manages Releases</a:t>
            </a:r>
          </a:p>
          <a:p>
            <a:pPr lvl="0"/>
            <a:r>
              <a:rPr lang="en-GB" dirty="0"/>
              <a:t>describes features to the </a:t>
            </a:r>
            <a:r>
              <a:rPr lang="hr-HR" dirty="0"/>
              <a:t>Development t</a:t>
            </a:r>
            <a:r>
              <a:rPr lang="en-GB" dirty="0" err="1"/>
              <a:t>eam</a:t>
            </a:r>
            <a:endParaRPr lang="en-GB" dirty="0"/>
          </a:p>
          <a:p>
            <a:pPr lvl="0"/>
            <a:r>
              <a:rPr lang="en-GB" dirty="0"/>
              <a:t>accepts or rejects work results</a:t>
            </a:r>
          </a:p>
          <a:p>
            <a:endParaRPr lang="en-GB" dirty="0"/>
          </a:p>
        </p:txBody>
      </p:sp>
      <p:sp>
        <p:nvSpPr>
          <p:cNvPr id="4" name="Ellipse 3"/>
          <p:cNvSpPr/>
          <p:nvPr/>
        </p:nvSpPr>
        <p:spPr>
          <a:xfrm>
            <a:off x="801760" y="660429"/>
            <a:ext cx="566671" cy="553792"/>
          </a:xfrm>
          <a:prstGeom prst="ellipse">
            <a:avLst/>
          </a:prstGeom>
          <a:solidFill>
            <a:srgbClr val="374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9323" y="421149"/>
            <a:ext cx="1709408" cy="1728192"/>
          </a:xfrm>
          <a:prstGeom prst="rect">
            <a:avLst/>
          </a:prstGeom>
        </p:spPr>
      </p:pic>
      <p:pic>
        <p:nvPicPr>
          <p:cNvPr id="9" name="Picture 8">
            <a:extLst>
              <a:ext uri="{FF2B5EF4-FFF2-40B4-BE49-F238E27FC236}">
                <a16:creationId xmlns:a16="http://schemas.microsoft.com/office/drawing/2014/main" id="{9122F352-274A-9B48-8355-348A36736F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1944" y="2334430"/>
            <a:ext cx="6494799" cy="4283928"/>
          </a:xfrm>
          <a:prstGeom prst="rect">
            <a:avLst/>
          </a:prstGeom>
        </p:spPr>
      </p:pic>
    </p:spTree>
    <p:extLst>
      <p:ext uri="{BB962C8B-B14F-4D97-AF65-F5344CB8AC3E}">
        <p14:creationId xmlns:p14="http://schemas.microsoft.com/office/powerpoint/2010/main" val="1040793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76002" y="673308"/>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A </a:t>
            </a:r>
            <a:r>
              <a:rPr lang="en-US" dirty="0">
                <a:solidFill>
                  <a:schemeClr val="bg1"/>
                </a:solidFill>
              </a:rPr>
              <a:t> </a:t>
            </a:r>
            <a:r>
              <a:rPr lang="en-US" dirty="0"/>
              <a:t> PRODUCT BACKLOG</a:t>
            </a:r>
            <a:endParaRPr lang="en-GB" dirty="0"/>
          </a:p>
        </p:txBody>
      </p:sp>
      <p:sp>
        <p:nvSpPr>
          <p:cNvPr id="3" name="Inhaltsplatzhalter 2"/>
          <p:cNvSpPr>
            <a:spLocks noGrp="1"/>
          </p:cNvSpPr>
          <p:nvPr>
            <p:ph sz="half" idx="1"/>
          </p:nvPr>
        </p:nvSpPr>
        <p:spPr/>
        <p:txBody>
          <a:bodyPr>
            <a:normAutofit fontScale="77500" lnSpcReduction="20000"/>
          </a:bodyPr>
          <a:lstStyle/>
          <a:p>
            <a:pPr marL="0" indent="0">
              <a:buNone/>
            </a:pPr>
            <a:r>
              <a:rPr lang="en-US" b="1" dirty="0"/>
              <a:t>The Product Backlog is an emergent, ordered list of what is needed to improve the product. It is the single source of work undertaken by the Scrum Team.</a:t>
            </a:r>
            <a:endParaRPr lang="en-GB" b="1" dirty="0"/>
          </a:p>
          <a:p>
            <a:pPr marL="0" indent="0">
              <a:buNone/>
            </a:pPr>
            <a:endParaRPr lang="hr-HR" dirty="0"/>
          </a:p>
          <a:p>
            <a:pPr marL="0" indent="0">
              <a:buNone/>
            </a:pPr>
            <a:r>
              <a:rPr lang="hr-HR" dirty="0"/>
              <a:t>Product backlog...</a:t>
            </a:r>
          </a:p>
          <a:p>
            <a:r>
              <a:rPr lang="en-US" dirty="0"/>
              <a:t>Contains features, defects, technical work, knowledge acquisition </a:t>
            </a:r>
            <a:endParaRPr lang="hr-HR" dirty="0"/>
          </a:p>
          <a:p>
            <a:r>
              <a:rPr lang="en-US" dirty="0"/>
              <a:t>Ordered by priority </a:t>
            </a:r>
            <a:endParaRPr lang="hr-HR" dirty="0"/>
          </a:p>
          <a:p>
            <a:r>
              <a:rPr lang="en-US" dirty="0" err="1"/>
              <a:t>Prioritised</a:t>
            </a:r>
            <a:r>
              <a:rPr lang="en-US" dirty="0"/>
              <a:t> by product owner with help from the development team and stakeholders</a:t>
            </a:r>
            <a:endParaRPr lang="hr-HR" dirty="0"/>
          </a:p>
          <a:p>
            <a:pPr marL="0" indent="0">
              <a:buNone/>
            </a:pPr>
            <a:endParaRPr lang="en-GB" dirty="0"/>
          </a:p>
          <a:p>
            <a:pPr marL="0" indent="0">
              <a:buNone/>
            </a:pPr>
            <a:r>
              <a:rPr lang="en-GB" i="1" dirty="0"/>
              <a:t>Product Backlog is owned &amp; prioritized by Product Owner</a:t>
            </a:r>
            <a:r>
              <a:rPr lang="hr-HR" i="1" dirty="0"/>
              <a:t> - </a:t>
            </a:r>
            <a:r>
              <a:rPr lang="en-US" i="1" dirty="0"/>
              <a:t>Those wanting to change the Product Backlog can do so by trying to convince the Product Owner.</a:t>
            </a:r>
            <a:endParaRPr lang="en-GB" i="1" dirty="0"/>
          </a:p>
          <a:p>
            <a:endParaRPr lang="en-GB" dirty="0"/>
          </a:p>
        </p:txBody>
      </p:sp>
      <p:pic>
        <p:nvPicPr>
          <p:cNvPr id="4" name="Inhaltsplatzhalt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212624" y="1529410"/>
            <a:ext cx="3760175" cy="4909659"/>
          </a:xfrm>
        </p:spPr>
      </p:pic>
      <p:graphicFrame>
        <p:nvGraphicFramePr>
          <p:cNvPr id="6" name="Tabelle 5"/>
          <p:cNvGraphicFramePr>
            <a:graphicFrameLocks noGrp="1"/>
          </p:cNvGraphicFramePr>
          <p:nvPr/>
        </p:nvGraphicFramePr>
        <p:xfrm>
          <a:off x="8169857" y="2576504"/>
          <a:ext cx="2254992" cy="247904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Feature A   (FA)</a:t>
                      </a:r>
                    </a:p>
                    <a:p>
                      <a:endParaRPr lang="hr-HR" sz="1200"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Feature</a:t>
                      </a:r>
                      <a:r>
                        <a:rPr lang="hr-HR" b="1" baseline="0" dirty="0">
                          <a:solidFill>
                            <a:schemeClr val="bg1"/>
                          </a:solidFill>
                        </a:rPr>
                        <a:t> B   (FB)</a:t>
                      </a:r>
                    </a:p>
                    <a:p>
                      <a:endParaRPr lang="hr-HR" sz="1800" b="1" dirty="0">
                        <a:solidFill>
                          <a:schemeClr val="bg1"/>
                        </a:solidFill>
                      </a:endParaRPr>
                    </a:p>
                    <a:p>
                      <a:r>
                        <a:rPr lang="hr-HR" b="1" dirty="0">
                          <a:solidFill>
                            <a:schemeClr val="bg1"/>
                          </a:solidFill>
                        </a:rPr>
                        <a:t>Feature</a:t>
                      </a:r>
                      <a:r>
                        <a:rPr lang="hr-HR" b="1" baseline="0" dirty="0">
                          <a:solidFill>
                            <a:schemeClr val="bg1"/>
                          </a:solidFill>
                        </a:rPr>
                        <a:t> C   (FC)</a:t>
                      </a:r>
                    </a:p>
                    <a:p>
                      <a:endParaRPr lang="hr-HR"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0233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788881"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en-US" dirty="0">
                <a:solidFill>
                  <a:schemeClr val="bg1"/>
                </a:solidFill>
              </a:rPr>
              <a:t>A</a:t>
            </a:r>
            <a:r>
              <a:rPr lang="hr-HR" dirty="0">
                <a:solidFill>
                  <a:schemeClr val="bg1"/>
                </a:solidFill>
              </a:rPr>
              <a:t> </a:t>
            </a:r>
            <a:r>
              <a:rPr lang="en-US" dirty="0"/>
              <a:t>  PRODUCT BACKLOG</a:t>
            </a:r>
            <a:r>
              <a:rPr lang="hr-HR" dirty="0"/>
              <a:t> - PRIORITIZATION</a:t>
            </a:r>
            <a:endParaRPr lang="en-GB" dirty="0"/>
          </a:p>
        </p:txBody>
      </p:sp>
      <p:sp>
        <p:nvSpPr>
          <p:cNvPr id="3" name="Inhaltsplatzhalter 2"/>
          <p:cNvSpPr>
            <a:spLocks noGrp="1"/>
          </p:cNvSpPr>
          <p:nvPr>
            <p:ph sz="half" idx="1"/>
          </p:nvPr>
        </p:nvSpPr>
        <p:spPr/>
        <p:txBody>
          <a:bodyPr>
            <a:normAutofit fontScale="85000" lnSpcReduction="10000"/>
          </a:bodyPr>
          <a:lstStyle/>
          <a:p>
            <a:pPr marL="0" indent="0">
              <a:buNone/>
            </a:pPr>
            <a:r>
              <a:rPr lang="hr-HR" dirty="0"/>
              <a:t>Prioritization techniques: </a:t>
            </a:r>
            <a:r>
              <a:rPr lang="en-US" dirty="0" err="1"/>
              <a:t>MoSCow</a:t>
            </a:r>
            <a:r>
              <a:rPr lang="hr-HR" dirty="0"/>
              <a:t>, </a:t>
            </a:r>
            <a:r>
              <a:rPr lang="en-US" dirty="0"/>
              <a:t> Kano, Buy-a-feature, </a:t>
            </a:r>
            <a:r>
              <a:rPr lang="hr-HR" dirty="0"/>
              <a:t>t</a:t>
            </a:r>
            <a:r>
              <a:rPr lang="en-US" dirty="0"/>
              <a:t>he Product tree</a:t>
            </a:r>
            <a:r>
              <a:rPr lang="hr-HR" dirty="0"/>
              <a:t> etc.</a:t>
            </a:r>
          </a:p>
          <a:p>
            <a:pPr marL="0" indent="0">
              <a:buNone/>
            </a:pPr>
            <a:endParaRPr lang="hr-HR" dirty="0"/>
          </a:p>
          <a:p>
            <a:pPr marL="0" indent="0">
              <a:buNone/>
            </a:pPr>
            <a:r>
              <a:rPr lang="hr-HR" b="1" dirty="0"/>
              <a:t>Example: MOSCoW Prioritization:</a:t>
            </a:r>
          </a:p>
          <a:p>
            <a:r>
              <a:rPr lang="en-US" b="1" dirty="0"/>
              <a:t>Must have</a:t>
            </a:r>
            <a:r>
              <a:rPr lang="hr-HR" b="1" dirty="0"/>
              <a:t> </a:t>
            </a:r>
            <a:r>
              <a:rPr lang="en-US" dirty="0"/>
              <a:t>—</a:t>
            </a:r>
            <a:r>
              <a:rPr lang="hr-HR" dirty="0"/>
              <a:t> </a:t>
            </a:r>
            <a:r>
              <a:rPr lang="en-US" dirty="0"/>
              <a:t>all “must have” stories form the minimal viable product (MVP) and good enough for the first release </a:t>
            </a:r>
            <a:endParaRPr lang="hr-HR" dirty="0"/>
          </a:p>
          <a:p>
            <a:r>
              <a:rPr lang="en-US" b="1" dirty="0"/>
              <a:t>Should have</a:t>
            </a:r>
            <a:r>
              <a:rPr lang="hr-HR" b="1" dirty="0"/>
              <a:t> </a:t>
            </a:r>
            <a:r>
              <a:rPr lang="en-US" dirty="0"/>
              <a:t>—</a:t>
            </a:r>
            <a:r>
              <a:rPr lang="hr-HR" dirty="0"/>
              <a:t> </a:t>
            </a:r>
            <a:r>
              <a:rPr lang="en-US" dirty="0"/>
              <a:t>all “should have” stories make this product competitive </a:t>
            </a:r>
            <a:endParaRPr lang="hr-HR" dirty="0"/>
          </a:p>
          <a:p>
            <a:r>
              <a:rPr lang="en-US" b="1" dirty="0"/>
              <a:t>Could Have</a:t>
            </a:r>
            <a:r>
              <a:rPr lang="hr-HR" b="1" dirty="0"/>
              <a:t> </a:t>
            </a:r>
            <a:r>
              <a:rPr lang="en-US" dirty="0"/>
              <a:t>—</a:t>
            </a:r>
            <a:r>
              <a:rPr lang="hr-HR" dirty="0"/>
              <a:t> </a:t>
            </a:r>
            <a:r>
              <a:rPr lang="en-US" dirty="0"/>
              <a:t>all “could have” stories delight the customer </a:t>
            </a:r>
            <a:endParaRPr lang="hr-HR" dirty="0"/>
          </a:p>
          <a:p>
            <a:r>
              <a:rPr lang="en-US" b="1" dirty="0"/>
              <a:t>Won’t Have</a:t>
            </a:r>
            <a:r>
              <a:rPr lang="hr-HR" b="1" dirty="0"/>
              <a:t> </a:t>
            </a:r>
            <a:r>
              <a:rPr lang="en-US" dirty="0"/>
              <a:t>—</a:t>
            </a:r>
            <a:r>
              <a:rPr lang="hr-HR" dirty="0"/>
              <a:t> a</a:t>
            </a:r>
            <a:r>
              <a:rPr lang="en-US" dirty="0" err="1"/>
              <a:t>ll</a:t>
            </a:r>
            <a:r>
              <a:rPr lang="en-US" dirty="0"/>
              <a:t> “won’t have” stories aren’t worth doing.  The majority of stories (65%) should fall into the “won’t have” pile </a:t>
            </a:r>
          </a:p>
          <a:p>
            <a:endParaRPr lang="en-GB" dirty="0"/>
          </a:p>
        </p:txBody>
      </p:sp>
      <p:pic>
        <p:nvPicPr>
          <p:cNvPr id="4" name="Inhaltsplatzhalt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654604" y="1811773"/>
            <a:ext cx="2969654" cy="3877477"/>
          </a:xfrm>
        </p:spPr>
      </p:pic>
      <p:sp>
        <p:nvSpPr>
          <p:cNvPr id="6" name="Ellipse 5"/>
          <p:cNvSpPr/>
          <p:nvPr/>
        </p:nvSpPr>
        <p:spPr bwMode="auto">
          <a:xfrm>
            <a:off x="6141861" y="3402779"/>
            <a:ext cx="2664296" cy="2592288"/>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77" y="3480613"/>
            <a:ext cx="1987863" cy="1987863"/>
          </a:xfrm>
          <a:prstGeom prst="rect">
            <a:avLst/>
          </a:prstGeom>
        </p:spPr>
      </p:pic>
      <p:graphicFrame>
        <p:nvGraphicFramePr>
          <p:cNvPr id="8" name="Tabelle 7"/>
          <p:cNvGraphicFramePr>
            <a:graphicFrameLocks noGrp="1"/>
          </p:cNvGraphicFramePr>
          <p:nvPr/>
        </p:nvGraphicFramePr>
        <p:xfrm>
          <a:off x="9416766" y="2612130"/>
          <a:ext cx="2254992" cy="222758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Feature A   (FA)</a:t>
                      </a:r>
                    </a:p>
                    <a:p>
                      <a:endParaRPr lang="hr-HR" sz="300"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Feature</a:t>
                      </a:r>
                      <a:r>
                        <a:rPr lang="hr-HR" b="1" baseline="0" dirty="0">
                          <a:solidFill>
                            <a:schemeClr val="bg1"/>
                          </a:solidFill>
                        </a:rPr>
                        <a:t> B   (FB)</a:t>
                      </a:r>
                    </a:p>
                    <a:p>
                      <a:endParaRPr lang="hr-HR" sz="1050" b="1" dirty="0">
                        <a:solidFill>
                          <a:schemeClr val="bg1"/>
                        </a:solidFill>
                      </a:endParaRPr>
                    </a:p>
                    <a:p>
                      <a:r>
                        <a:rPr lang="hr-HR" b="1" dirty="0">
                          <a:solidFill>
                            <a:schemeClr val="bg1"/>
                          </a:solidFill>
                        </a:rPr>
                        <a:t>Feature</a:t>
                      </a:r>
                      <a:r>
                        <a:rPr lang="hr-HR" b="1" baseline="0" dirty="0">
                          <a:solidFill>
                            <a:schemeClr val="bg1"/>
                          </a:solidFill>
                        </a:rPr>
                        <a:t> C   (FC)</a:t>
                      </a:r>
                    </a:p>
                    <a:p>
                      <a:endParaRPr lang="hr-HR"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31091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PRODUCT BACKLOG - EXAMPLE</a:t>
            </a:r>
            <a:endParaRPr lang="en-GB" dirty="0"/>
          </a:p>
        </p:txBody>
      </p:sp>
      <p:pic>
        <p:nvPicPr>
          <p:cNvPr id="5" name="Inhaltsplatzhalter 3"/>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1150718" y="1797259"/>
            <a:ext cx="2969654" cy="3877477"/>
          </a:xfrm>
          <a:prstGeom prst="rect">
            <a:avLst/>
          </a:prstGeom>
        </p:spPr>
      </p:pic>
      <p:graphicFrame>
        <p:nvGraphicFramePr>
          <p:cNvPr id="6" name="Tabelle 5"/>
          <p:cNvGraphicFramePr>
            <a:graphicFrameLocks noGrp="1"/>
          </p:cNvGraphicFramePr>
          <p:nvPr/>
        </p:nvGraphicFramePr>
        <p:xfrm>
          <a:off x="1912880" y="2597616"/>
          <a:ext cx="2254992" cy="2227580"/>
        </p:xfrm>
        <a:graphic>
          <a:graphicData uri="http://schemas.openxmlformats.org/drawingml/2006/table">
            <a:tbl>
              <a:tblPr firstRow="1" bandRow="1">
                <a:tableStyleId>{5C22544A-7EE6-4342-B048-85BDC9FD1C3A}</a:tableStyleId>
              </a:tblPr>
              <a:tblGrid>
                <a:gridCol w="2254992">
                  <a:extLst>
                    <a:ext uri="{9D8B030D-6E8A-4147-A177-3AD203B41FA5}">
                      <a16:colId xmlns:a16="http://schemas.microsoft.com/office/drawing/2014/main" val="20000"/>
                    </a:ext>
                  </a:extLst>
                </a:gridCol>
              </a:tblGrid>
              <a:tr h="370840">
                <a:tc>
                  <a:txBody>
                    <a:bodyPr/>
                    <a:lstStyle/>
                    <a:p>
                      <a:r>
                        <a:rPr lang="hr-HR" b="1" dirty="0">
                          <a:solidFill>
                            <a:schemeClr val="bg1"/>
                          </a:solidFill>
                        </a:rPr>
                        <a:t>Feature A   (FA)</a:t>
                      </a:r>
                    </a:p>
                    <a:p>
                      <a:endParaRPr lang="hr-HR" sz="300"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hr-HR" b="1" dirty="0">
                          <a:solidFill>
                            <a:schemeClr val="bg1"/>
                          </a:solidFill>
                        </a:rPr>
                        <a:t>Feature</a:t>
                      </a:r>
                      <a:r>
                        <a:rPr lang="hr-HR" b="1" baseline="0" dirty="0">
                          <a:solidFill>
                            <a:schemeClr val="bg1"/>
                          </a:solidFill>
                        </a:rPr>
                        <a:t> B   (FB)</a:t>
                      </a:r>
                    </a:p>
                    <a:p>
                      <a:endParaRPr lang="hr-HR" sz="1050" b="1" dirty="0">
                        <a:solidFill>
                          <a:schemeClr val="bg1"/>
                        </a:solidFill>
                      </a:endParaRPr>
                    </a:p>
                    <a:p>
                      <a:r>
                        <a:rPr lang="hr-HR" b="1" dirty="0">
                          <a:solidFill>
                            <a:schemeClr val="bg1"/>
                          </a:solidFill>
                        </a:rPr>
                        <a:t>Feature</a:t>
                      </a:r>
                      <a:r>
                        <a:rPr lang="hr-HR" b="1" baseline="0" dirty="0">
                          <a:solidFill>
                            <a:schemeClr val="bg1"/>
                          </a:solidFill>
                        </a:rPr>
                        <a:t> C   (FC)</a:t>
                      </a:r>
                    </a:p>
                    <a:p>
                      <a:endParaRPr lang="hr-HR"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endParaRPr lang="hr-HR" sz="12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endParaRPr lang="en-GB"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3" name="Tabelle 2"/>
          <p:cNvGraphicFramePr>
            <a:graphicFrameLocks noGrp="1"/>
          </p:cNvGraphicFramePr>
          <p:nvPr/>
        </p:nvGraphicFramePr>
        <p:xfrm>
          <a:off x="4992913" y="1912277"/>
          <a:ext cx="5954487" cy="4079240"/>
        </p:xfrm>
        <a:graphic>
          <a:graphicData uri="http://schemas.openxmlformats.org/drawingml/2006/table">
            <a:tbl>
              <a:tblPr firstRow="1" bandRow="1">
                <a:tableStyleId>{5C22544A-7EE6-4342-B048-85BDC9FD1C3A}</a:tableStyleId>
              </a:tblPr>
              <a:tblGrid>
                <a:gridCol w="5954487">
                  <a:extLst>
                    <a:ext uri="{9D8B030D-6E8A-4147-A177-3AD203B41FA5}">
                      <a16:colId xmlns:a16="http://schemas.microsoft.com/office/drawing/2014/main" val="20000"/>
                    </a:ext>
                  </a:extLst>
                </a:gridCol>
              </a:tblGrid>
              <a:tr h="370840">
                <a:tc>
                  <a:txBody>
                    <a:bodyPr/>
                    <a:lstStyle/>
                    <a:p>
                      <a:r>
                        <a:rPr lang="hr-HR" dirty="0"/>
                        <a:t>Product Backlog</a:t>
                      </a:r>
                      <a:endParaRPr lang="en-GB" dirty="0"/>
                    </a:p>
                  </a:txBody>
                  <a:tcPr>
                    <a:solidFill>
                      <a:srgbClr val="C00000"/>
                    </a:solidFill>
                  </a:tcPr>
                </a:tc>
                <a:extLst>
                  <a:ext uri="{0D108BD9-81ED-4DB2-BD59-A6C34878D82A}">
                    <a16:rowId xmlns:a16="http://schemas.microsoft.com/office/drawing/2014/main" val="10000"/>
                  </a:ext>
                </a:extLst>
              </a:tr>
              <a:tr h="370840">
                <a:tc>
                  <a:txBody>
                    <a:bodyPr/>
                    <a:lstStyle/>
                    <a:p>
                      <a:r>
                        <a:rPr lang="hr-HR" b="1" dirty="0">
                          <a:solidFill>
                            <a:schemeClr val="bg1"/>
                          </a:solidFill>
                        </a:rPr>
                        <a:t>As a guest,</a:t>
                      </a:r>
                      <a:r>
                        <a:rPr lang="hr-HR" b="1" baseline="0" dirty="0">
                          <a:solidFill>
                            <a:schemeClr val="bg1"/>
                          </a:solidFill>
                        </a:rPr>
                        <a:t> I want to make a reservation.</a:t>
                      </a:r>
                      <a:endParaRPr lang="en-GB" b="1" dirty="0">
                        <a:solidFill>
                          <a:schemeClr val="bg1"/>
                        </a:solidFill>
                      </a:endParaRPr>
                    </a:p>
                  </a:txBody>
                  <a:tcPr>
                    <a:solidFill>
                      <a:srgbClr val="004899"/>
                    </a:solidFill>
                  </a:tcPr>
                </a:tc>
                <a:extLst>
                  <a:ext uri="{0D108BD9-81ED-4DB2-BD59-A6C34878D82A}">
                    <a16:rowId xmlns:a16="http://schemas.microsoft.com/office/drawing/2014/main" val="10001"/>
                  </a:ext>
                </a:extLst>
              </a:tr>
              <a:tr h="370840">
                <a:tc>
                  <a:txBody>
                    <a:bodyPr/>
                    <a:lstStyle/>
                    <a:p>
                      <a:r>
                        <a:rPr lang="hr-HR" b="1" dirty="0">
                          <a:solidFill>
                            <a:schemeClr val="bg1"/>
                          </a:solidFill>
                        </a:rPr>
                        <a:t>As a guest,</a:t>
                      </a:r>
                      <a:r>
                        <a:rPr lang="hr-HR" b="1" baseline="0" dirty="0">
                          <a:solidFill>
                            <a:schemeClr val="bg1"/>
                          </a:solidFill>
                        </a:rPr>
                        <a:t> I want to cancel a reservation.</a:t>
                      </a:r>
                      <a:endParaRPr lang="en-GB" b="1" dirty="0">
                        <a:solidFill>
                          <a:schemeClr val="bg1"/>
                        </a:solidFill>
                      </a:endParaRPr>
                    </a:p>
                  </a:txBody>
                  <a:tcPr>
                    <a:solidFill>
                      <a:srgbClr val="004899"/>
                    </a:solidFill>
                  </a:tcPr>
                </a:tc>
                <a:extLst>
                  <a:ext uri="{0D108BD9-81ED-4DB2-BD59-A6C34878D82A}">
                    <a16:rowId xmlns:a16="http://schemas.microsoft.com/office/drawing/2014/main" val="10002"/>
                  </a:ext>
                </a:extLst>
              </a:tr>
              <a:tr h="370840">
                <a:tc>
                  <a:txBody>
                    <a:bodyPr/>
                    <a:lstStyle/>
                    <a:p>
                      <a:r>
                        <a:rPr lang="hr-HR" b="1" dirty="0">
                          <a:solidFill>
                            <a:schemeClr val="bg1"/>
                          </a:solidFill>
                        </a:rPr>
                        <a:t>As a guest,</a:t>
                      </a:r>
                      <a:r>
                        <a:rPr lang="hr-HR" b="1" baseline="0" dirty="0">
                          <a:solidFill>
                            <a:schemeClr val="bg1"/>
                          </a:solidFill>
                        </a:rPr>
                        <a:t> I want to change the dates of reservation.</a:t>
                      </a:r>
                      <a:endParaRPr lang="en-GB" b="1" dirty="0">
                        <a:solidFill>
                          <a:schemeClr val="bg1"/>
                        </a:solidFill>
                      </a:endParaRPr>
                    </a:p>
                  </a:txBody>
                  <a:tcPr>
                    <a:solidFill>
                      <a:srgbClr val="004899"/>
                    </a:solidFill>
                  </a:tcPr>
                </a:tc>
                <a:extLst>
                  <a:ext uri="{0D108BD9-81ED-4DB2-BD59-A6C34878D82A}">
                    <a16:rowId xmlns:a16="http://schemas.microsoft.com/office/drawing/2014/main" val="10003"/>
                  </a:ext>
                </a:extLst>
              </a:tr>
              <a:tr h="370840">
                <a:tc>
                  <a:txBody>
                    <a:bodyPr/>
                    <a:lstStyle/>
                    <a:p>
                      <a:r>
                        <a:rPr lang="hr-HR" b="1" dirty="0">
                          <a:solidFill>
                            <a:schemeClr val="bg1"/>
                          </a:solidFill>
                        </a:rPr>
                        <a:t>As a hotel employee, I want</a:t>
                      </a:r>
                      <a:r>
                        <a:rPr lang="hr-HR" b="1" baseline="0" dirty="0">
                          <a:solidFill>
                            <a:schemeClr val="bg1"/>
                          </a:solidFill>
                        </a:rPr>
                        <a:t> to see room availability.</a:t>
                      </a:r>
                      <a:endParaRPr lang="en-GB" b="1" dirty="0">
                        <a:solidFill>
                          <a:schemeClr val="bg1"/>
                        </a:solidFill>
                      </a:endParaRPr>
                    </a:p>
                  </a:txBody>
                  <a:tcPr>
                    <a:solidFill>
                      <a:srgbClr val="004899"/>
                    </a:solidFill>
                  </a:tcPr>
                </a:tc>
                <a:extLst>
                  <a:ext uri="{0D108BD9-81ED-4DB2-BD59-A6C34878D82A}">
                    <a16:rowId xmlns:a16="http://schemas.microsoft.com/office/drawing/2014/main" val="10004"/>
                  </a:ext>
                </a:extLst>
              </a:tr>
              <a:tr h="370840">
                <a:tc>
                  <a:txBody>
                    <a:bodyPr/>
                    <a:lstStyle/>
                    <a:p>
                      <a:r>
                        <a:rPr lang="hr-HR" b="1" dirty="0">
                          <a:solidFill>
                            <a:schemeClr val="bg1"/>
                          </a:solidFill>
                        </a:rPr>
                        <a:t>Investigate solution for speeding up credit card validation.</a:t>
                      </a:r>
                      <a:endParaRPr lang="en-GB" b="1" dirty="0">
                        <a:solidFill>
                          <a:schemeClr val="bg1"/>
                        </a:solidFill>
                      </a:endParaRPr>
                    </a:p>
                  </a:txBody>
                  <a:tcPr>
                    <a:solidFill>
                      <a:srgbClr val="0075BE"/>
                    </a:solidFill>
                  </a:tcPr>
                </a:tc>
                <a:extLst>
                  <a:ext uri="{0D108BD9-81ED-4DB2-BD59-A6C34878D82A}">
                    <a16:rowId xmlns:a16="http://schemas.microsoft.com/office/drawing/2014/main" val="10005"/>
                  </a:ext>
                </a:extLst>
              </a:tr>
              <a:tr h="370840">
                <a:tc>
                  <a:txBody>
                    <a:bodyPr/>
                    <a:lstStyle/>
                    <a:p>
                      <a:r>
                        <a:rPr lang="hr-HR" b="1" dirty="0">
                          <a:solidFill>
                            <a:schemeClr val="bg1"/>
                          </a:solidFill>
                        </a:rPr>
                        <a:t>Diagnose and fix  booking processing script errors.</a:t>
                      </a:r>
                      <a:endParaRPr lang="en-GB" b="1" dirty="0">
                        <a:solidFill>
                          <a:schemeClr val="bg1"/>
                        </a:solidFill>
                      </a:endParaRPr>
                    </a:p>
                  </a:txBody>
                  <a:tcPr>
                    <a:solidFill>
                      <a:srgbClr val="0075BE"/>
                    </a:solidFill>
                  </a:tcPr>
                </a:tc>
                <a:extLst>
                  <a:ext uri="{0D108BD9-81ED-4DB2-BD59-A6C34878D82A}">
                    <a16:rowId xmlns:a16="http://schemas.microsoft.com/office/drawing/2014/main" val="10006"/>
                  </a:ext>
                </a:extLst>
              </a:tr>
              <a:tr h="370840">
                <a:tc>
                  <a:txBody>
                    <a:bodyPr/>
                    <a:lstStyle/>
                    <a:p>
                      <a:endParaRPr lang="en-GB" dirty="0"/>
                    </a:p>
                  </a:txBody>
                  <a:tcPr>
                    <a:solidFill>
                      <a:srgbClr val="0075BE"/>
                    </a:solidFill>
                  </a:tcPr>
                </a:tc>
                <a:extLst>
                  <a:ext uri="{0D108BD9-81ED-4DB2-BD59-A6C34878D82A}">
                    <a16:rowId xmlns:a16="http://schemas.microsoft.com/office/drawing/2014/main" val="10007"/>
                  </a:ext>
                </a:extLst>
              </a:tr>
              <a:tr h="370840">
                <a:tc>
                  <a:txBody>
                    <a:bodyPr/>
                    <a:lstStyle/>
                    <a:p>
                      <a:endParaRPr lang="en-GB" dirty="0"/>
                    </a:p>
                  </a:txBody>
                  <a:tcPr>
                    <a:solidFill>
                      <a:srgbClr val="08A5E0"/>
                    </a:solidFill>
                  </a:tcPr>
                </a:tc>
                <a:extLst>
                  <a:ext uri="{0D108BD9-81ED-4DB2-BD59-A6C34878D82A}">
                    <a16:rowId xmlns:a16="http://schemas.microsoft.com/office/drawing/2014/main" val="10008"/>
                  </a:ext>
                </a:extLst>
              </a:tr>
              <a:tr h="370840">
                <a:tc>
                  <a:txBody>
                    <a:bodyPr/>
                    <a:lstStyle/>
                    <a:p>
                      <a:endParaRPr lang="en-GB" dirty="0"/>
                    </a:p>
                  </a:txBody>
                  <a:tcPr>
                    <a:solidFill>
                      <a:srgbClr val="08A5E0"/>
                    </a:solidFill>
                  </a:tcPr>
                </a:tc>
                <a:extLst>
                  <a:ext uri="{0D108BD9-81ED-4DB2-BD59-A6C34878D82A}">
                    <a16:rowId xmlns:a16="http://schemas.microsoft.com/office/drawing/2014/main" val="10009"/>
                  </a:ext>
                </a:extLst>
              </a:tr>
              <a:tr h="370840">
                <a:tc>
                  <a:txBody>
                    <a:bodyPr/>
                    <a:lstStyle/>
                    <a:p>
                      <a:endParaRPr lang="en-GB" dirty="0"/>
                    </a:p>
                  </a:txBody>
                  <a:tcPr>
                    <a:solidFill>
                      <a:srgbClr val="08A5E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36880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258296" y="569044"/>
            <a:ext cx="5095504" cy="736562"/>
          </a:xfrm>
        </p:spPr>
        <p:txBody>
          <a:bodyPr/>
          <a:lstStyle/>
          <a:p>
            <a:r>
              <a:rPr lang="hr-HR" dirty="0"/>
              <a:t>BETAS...</a:t>
            </a:r>
            <a:endParaRPr lang="en-GB" dirty="0"/>
          </a:p>
        </p:txBody>
      </p:sp>
      <p:pic>
        <p:nvPicPr>
          <p:cNvPr id="5" name="Inhaltsplatzhalter 4"/>
          <p:cNvPicPr>
            <a:picLocks noGrp="1" noChangeAspect="1"/>
          </p:cNvPicPr>
          <p:nvPr>
            <p:ph sz="half"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8200" y="1825625"/>
            <a:ext cx="4458195" cy="3347184"/>
          </a:xfrm>
        </p:spPr>
      </p:pic>
      <p:sp>
        <p:nvSpPr>
          <p:cNvPr id="4" name="Inhaltsplatzhalter 3"/>
          <p:cNvSpPr>
            <a:spLocks noGrp="1"/>
          </p:cNvSpPr>
          <p:nvPr>
            <p:ph sz="half" idx="2"/>
          </p:nvPr>
        </p:nvSpPr>
        <p:spPr>
          <a:xfrm>
            <a:off x="6172200" y="1825625"/>
            <a:ext cx="4553857" cy="4351338"/>
          </a:xfrm>
        </p:spPr>
        <p:txBody>
          <a:bodyPr>
            <a:normAutofit/>
          </a:bodyPr>
          <a:lstStyle/>
          <a:p>
            <a:pPr marL="0" indent="0">
              <a:buNone/>
            </a:pPr>
            <a:endParaRPr lang="hr-HR" dirty="0"/>
          </a:p>
          <a:p>
            <a:pPr marL="0" indent="0">
              <a:buNone/>
            </a:pPr>
            <a:r>
              <a:rPr lang="en-US" sz="2800" b="1" dirty="0"/>
              <a:t>“Never do betas. </a:t>
            </a:r>
            <a:endParaRPr lang="hr-HR" sz="2800" b="1" dirty="0"/>
          </a:p>
          <a:p>
            <a:pPr marL="0" indent="0">
              <a:buNone/>
            </a:pPr>
            <a:r>
              <a:rPr lang="en-US" sz="2800" b="1" dirty="0"/>
              <a:t>Never do work that you don’t think is good. You either give your customer something good, or you don’t. There is no ‘try’.” </a:t>
            </a:r>
            <a:endParaRPr lang="hr-HR" sz="2800" b="1" dirty="0"/>
          </a:p>
          <a:p>
            <a:pPr marL="0" indent="0">
              <a:buNone/>
            </a:pPr>
            <a:br>
              <a:rPr lang="en-US" dirty="0"/>
            </a:br>
            <a:r>
              <a:rPr lang="en-US" dirty="0"/>
              <a:t>― Jeff Sutherland</a:t>
            </a:r>
            <a:endParaRPr lang="hr-HR" dirty="0"/>
          </a:p>
          <a:p>
            <a:pPr marL="0" indent="0">
              <a:buNone/>
            </a:pPr>
            <a:endParaRPr lang="hr-HR" dirty="0"/>
          </a:p>
        </p:txBody>
      </p:sp>
      <p:cxnSp>
        <p:nvCxnSpPr>
          <p:cNvPr id="6" name="Gerader Verbinder 5"/>
          <p:cNvCxnSpPr/>
          <p:nvPr/>
        </p:nvCxnSpPr>
        <p:spPr>
          <a:xfrm>
            <a:off x="5913912" y="795647"/>
            <a:ext cx="11875" cy="4987636"/>
          </a:xfrm>
          <a:prstGeom prst="line">
            <a:avLst/>
          </a:prstGeom>
          <a:ln w="31750">
            <a:solidFill>
              <a:srgbClr val="FDC9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118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776002" y="660429"/>
            <a:ext cx="566671" cy="553792"/>
          </a:xfrm>
          <a:prstGeom prst="ellipse">
            <a:avLst/>
          </a:prstGeom>
          <a:solidFill>
            <a:srgbClr val="0581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p:txBody>
          <a:bodyPr/>
          <a:lstStyle/>
          <a:p>
            <a:r>
              <a:rPr lang="hr-HR" dirty="0">
                <a:solidFill>
                  <a:schemeClr val="bg1"/>
                </a:solidFill>
              </a:rPr>
              <a:t>C</a:t>
            </a:r>
            <a:r>
              <a:rPr lang="hr-HR" dirty="0"/>
              <a:t>  </a:t>
            </a:r>
            <a:r>
              <a:rPr lang="en-GB" dirty="0"/>
              <a:t> INCREMENT – “VERSION OF THE PRODUCT”</a:t>
            </a:r>
          </a:p>
        </p:txBody>
      </p:sp>
      <p:pic>
        <p:nvPicPr>
          <p:cNvPr id="4" name="Inhaltsplatzhalter 3"/>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14432"/>
          <a:stretch/>
        </p:blipFill>
        <p:spPr>
          <a:xfrm>
            <a:off x="1342673" y="2349305"/>
            <a:ext cx="3562598" cy="3104892"/>
          </a:xfrm>
        </p:spPr>
      </p:pic>
      <p:sp>
        <p:nvSpPr>
          <p:cNvPr id="5" name="Inhaltsplatzhalter 4"/>
          <p:cNvSpPr>
            <a:spLocks noGrp="1"/>
          </p:cNvSpPr>
          <p:nvPr>
            <p:ph sz="half" idx="2"/>
          </p:nvPr>
        </p:nvSpPr>
        <p:spPr/>
        <p:txBody>
          <a:bodyPr/>
          <a:lstStyle/>
          <a:p>
            <a:pPr marL="0" indent="0">
              <a:buNone/>
            </a:pPr>
            <a:r>
              <a:rPr lang="en-GB" dirty="0"/>
              <a:t>The Increment is the sum of all the Product Backlog items completed during a Sprint and the value of the increments of all previous Sprints. At the end of a Sprint, the new Increment must be "Done" – i.e. in useable condition and meet the Definition of Done (</a:t>
            </a:r>
            <a:r>
              <a:rPr lang="en-GB" dirty="0" err="1"/>
              <a:t>DoD</a:t>
            </a:r>
            <a:r>
              <a:rPr lang="en-GB" dirty="0"/>
              <a:t>).</a:t>
            </a:r>
          </a:p>
          <a:p>
            <a:pPr marL="0" indent="0">
              <a:buNone/>
            </a:pPr>
            <a:endParaRPr lang="en-GB" dirty="0"/>
          </a:p>
          <a:p>
            <a:r>
              <a:rPr lang="en-GB" i="1" dirty="0"/>
              <a:t>*Sum of all Increments - as a whole - form a product.</a:t>
            </a:r>
            <a:endParaRPr lang="en-GB" dirty="0"/>
          </a:p>
          <a:p>
            <a:pPr marL="0" indent="0">
              <a:buNone/>
            </a:pPr>
            <a:endParaRPr lang="en-GB" dirty="0"/>
          </a:p>
        </p:txBody>
      </p:sp>
    </p:spTree>
    <p:extLst>
      <p:ext uri="{BB962C8B-B14F-4D97-AF65-F5344CB8AC3E}">
        <p14:creationId xmlns:p14="http://schemas.microsoft.com/office/powerpoint/2010/main" val="3477237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hr-HR" dirty="0"/>
              <a:t>      </a:t>
            </a:r>
            <a:r>
              <a:rPr lang="en-US" dirty="0"/>
              <a:t>DEFINITION OF DONE (</a:t>
            </a:r>
            <a:r>
              <a:rPr lang="en-US" dirty="0" err="1"/>
              <a:t>DoD</a:t>
            </a:r>
            <a:r>
              <a:rPr lang="en-US" dirty="0"/>
              <a:t>)</a:t>
            </a:r>
            <a:endParaRPr lang="en-GB" dirty="0"/>
          </a:p>
        </p:txBody>
      </p:sp>
      <p:sp>
        <p:nvSpPr>
          <p:cNvPr id="6" name="Inhaltsplatzhalter 5"/>
          <p:cNvSpPr>
            <a:spLocks noGrp="1"/>
          </p:cNvSpPr>
          <p:nvPr>
            <p:ph sz="half" idx="1"/>
          </p:nvPr>
        </p:nvSpPr>
        <p:spPr>
          <a:xfrm>
            <a:off x="838200" y="1825625"/>
            <a:ext cx="4658640" cy="4351338"/>
          </a:xfrm>
        </p:spPr>
        <p:txBody>
          <a:bodyPr>
            <a:normAutofit fontScale="92500" lnSpcReduction="20000"/>
          </a:bodyPr>
          <a:lstStyle/>
          <a:p>
            <a:pPr marL="0" indent="0">
              <a:buNone/>
            </a:pPr>
            <a:r>
              <a:rPr lang="en-US" b="1" dirty="0"/>
              <a:t>Definition of Done: a shared understanding of expectations that the Increment must live up to in order to be releasable into production. </a:t>
            </a:r>
            <a:endParaRPr lang="hr-HR" b="1" dirty="0"/>
          </a:p>
          <a:p>
            <a:pPr marL="0" indent="0">
              <a:buNone/>
            </a:pPr>
            <a:endParaRPr lang="hr-HR" b="1" dirty="0"/>
          </a:p>
          <a:p>
            <a:r>
              <a:rPr lang="hr-HR" b="1" dirty="0"/>
              <a:t>DoD </a:t>
            </a:r>
            <a:r>
              <a:rPr lang="en-US" b="1" dirty="0"/>
              <a:t>is unique per team</a:t>
            </a:r>
            <a:r>
              <a:rPr lang="hr-HR" dirty="0"/>
              <a:t>.</a:t>
            </a:r>
            <a:r>
              <a:rPr lang="en-US" dirty="0"/>
              <a:t> </a:t>
            </a:r>
            <a:endParaRPr lang="hr-HR" dirty="0"/>
          </a:p>
          <a:p>
            <a:r>
              <a:rPr lang="hr-HR" b="1" dirty="0"/>
              <a:t>DoD is m</a:t>
            </a:r>
            <a:r>
              <a:rPr lang="en-US" b="1" dirty="0" err="1"/>
              <a:t>anaged</a:t>
            </a:r>
            <a:r>
              <a:rPr lang="en-US" b="1" dirty="0"/>
              <a:t> by the Development Team.</a:t>
            </a:r>
            <a:r>
              <a:rPr lang="hr-HR" b="1" dirty="0"/>
              <a:t> </a:t>
            </a:r>
            <a:endParaRPr lang="hr-HR" dirty="0"/>
          </a:p>
          <a:p>
            <a:r>
              <a:rPr lang="hr-HR" b="1" dirty="0"/>
              <a:t>DoD </a:t>
            </a:r>
            <a:r>
              <a:rPr lang="en-US" b="1" dirty="0"/>
              <a:t>may change over time</a:t>
            </a:r>
            <a:r>
              <a:rPr lang="en-US" dirty="0"/>
              <a:t> as the team learn from the process. </a:t>
            </a:r>
            <a:endParaRPr lang="hr-HR" dirty="0"/>
          </a:p>
          <a:p>
            <a:r>
              <a:rPr lang="hr-HR" b="1" dirty="0"/>
              <a:t>DoD </a:t>
            </a:r>
            <a:r>
              <a:rPr lang="en-US" b="1" dirty="0"/>
              <a:t>is reviewed by the </a:t>
            </a:r>
            <a:r>
              <a:rPr lang="hr-HR" b="1" dirty="0"/>
              <a:t>development </a:t>
            </a:r>
            <a:r>
              <a:rPr lang="en-US" b="1" dirty="0"/>
              <a:t>team</a:t>
            </a:r>
            <a:r>
              <a:rPr lang="en-US" dirty="0"/>
              <a:t> at sprint retrospective or sprint planning. </a:t>
            </a:r>
            <a:endParaRPr lang="en-GB" dirty="0"/>
          </a:p>
        </p:txBody>
      </p:sp>
      <p:sp>
        <p:nvSpPr>
          <p:cNvPr id="3" name="Rechteck 2"/>
          <p:cNvSpPr/>
          <p:nvPr/>
        </p:nvSpPr>
        <p:spPr>
          <a:xfrm>
            <a:off x="6656832" y="4598082"/>
            <a:ext cx="479145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Definition of Done vs. Acceptance 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Definition of done is generic and applicable to all stories. </a:t>
            </a:r>
            <a:endParaRPr kumimoji="0" lang="hr-HR"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Acceptance criteria is specific and is different for different user stories</a:t>
            </a:r>
          </a:p>
        </p:txBody>
      </p:sp>
      <p:sp>
        <p:nvSpPr>
          <p:cNvPr id="7" name="Ellipse 6"/>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hteck 3"/>
          <p:cNvSpPr/>
          <p:nvPr/>
        </p:nvSpPr>
        <p:spPr>
          <a:xfrm>
            <a:off x="5509733" y="1710047"/>
            <a:ext cx="1318992" cy="570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1</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5515613" y="2374773"/>
            <a:ext cx="1318992" cy="570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2</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5545717" y="3396343"/>
            <a:ext cx="1318992" cy="570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x</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hteck 10"/>
          <p:cNvSpPr/>
          <p:nvPr/>
        </p:nvSpPr>
        <p:spPr>
          <a:xfrm>
            <a:off x="10034808" y="1728540"/>
            <a:ext cx="1318992" cy="5700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1</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hteck 11"/>
          <p:cNvSpPr/>
          <p:nvPr/>
        </p:nvSpPr>
        <p:spPr>
          <a:xfrm>
            <a:off x="10042062" y="2404026"/>
            <a:ext cx="1318992" cy="570015"/>
          </a:xfrm>
          <a:prstGeom prst="rect">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2</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hteck 12"/>
          <p:cNvSpPr/>
          <p:nvPr/>
        </p:nvSpPr>
        <p:spPr>
          <a:xfrm>
            <a:off x="10051967" y="3403659"/>
            <a:ext cx="1318992" cy="570015"/>
          </a:xfrm>
          <a:prstGeom prst="rect">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User story x</a:t>
            </a:r>
            <a:endParaRPr kumimoji="0" lang="en-GB"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Textfeld 14"/>
          <p:cNvSpPr txBox="1"/>
          <p:nvPr/>
        </p:nvSpPr>
        <p:spPr>
          <a:xfrm>
            <a:off x="11353800" y="3489429"/>
            <a:ext cx="7539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Done</a:t>
            </a:r>
            <a:endParaRPr kumimoji="0" lang="en-GB"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Textfeld 15"/>
          <p:cNvSpPr txBox="1"/>
          <p:nvPr/>
        </p:nvSpPr>
        <p:spPr>
          <a:xfrm>
            <a:off x="11353800" y="2536822"/>
            <a:ext cx="7539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Done</a:t>
            </a:r>
            <a:endParaRPr kumimoji="0" lang="en-GB"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feld 16"/>
          <p:cNvSpPr txBox="1"/>
          <p:nvPr/>
        </p:nvSpPr>
        <p:spPr>
          <a:xfrm>
            <a:off x="11346935" y="1759343"/>
            <a:ext cx="7539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 Done</a:t>
            </a:r>
            <a:endParaRPr kumimoji="0" lang="en-GB"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Pfeil nach unten 21"/>
          <p:cNvSpPr/>
          <p:nvPr/>
        </p:nvSpPr>
        <p:spPr>
          <a:xfrm rot="16200000">
            <a:off x="6971973" y="1776779"/>
            <a:ext cx="393495" cy="436549"/>
          </a:xfrm>
          <a:prstGeom prst="downArrow">
            <a:avLst>
              <a:gd name="adj1" fmla="val 44860"/>
              <a:gd name="adj2" fmla="val 45745"/>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Pfeil nach unten 22"/>
          <p:cNvSpPr/>
          <p:nvPr/>
        </p:nvSpPr>
        <p:spPr>
          <a:xfrm rot="16200000">
            <a:off x="6967767" y="2435204"/>
            <a:ext cx="393495" cy="436549"/>
          </a:xfrm>
          <a:prstGeom prst="downArrow">
            <a:avLst>
              <a:gd name="adj1" fmla="val 44860"/>
              <a:gd name="adj2" fmla="val 45745"/>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Pfeil nach unten 23"/>
          <p:cNvSpPr/>
          <p:nvPr/>
        </p:nvSpPr>
        <p:spPr>
          <a:xfrm rot="16200000">
            <a:off x="6971972" y="3502990"/>
            <a:ext cx="393495" cy="436549"/>
          </a:xfrm>
          <a:prstGeom prst="downArrow">
            <a:avLst>
              <a:gd name="adj1" fmla="val 44860"/>
              <a:gd name="adj2" fmla="val 45745"/>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Pfeil nach unten 24"/>
          <p:cNvSpPr/>
          <p:nvPr/>
        </p:nvSpPr>
        <p:spPr>
          <a:xfrm rot="16200000">
            <a:off x="9606734" y="1754930"/>
            <a:ext cx="393495" cy="436549"/>
          </a:xfrm>
          <a:prstGeom prst="downArrow">
            <a:avLst>
              <a:gd name="adj1" fmla="val 44860"/>
              <a:gd name="adj2" fmla="val 4574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Pfeil nach unten 25"/>
          <p:cNvSpPr/>
          <p:nvPr/>
        </p:nvSpPr>
        <p:spPr>
          <a:xfrm rot="16200000">
            <a:off x="9606541" y="3502786"/>
            <a:ext cx="393495" cy="436549"/>
          </a:xfrm>
          <a:prstGeom prst="downArrow">
            <a:avLst>
              <a:gd name="adj1" fmla="val 51315"/>
              <a:gd name="adj2" fmla="val 45745"/>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Pfeil nach unten 26"/>
          <p:cNvSpPr/>
          <p:nvPr/>
        </p:nvSpPr>
        <p:spPr>
          <a:xfrm rot="16200000">
            <a:off x="9606541" y="2444786"/>
            <a:ext cx="393495" cy="436549"/>
          </a:xfrm>
          <a:prstGeom prst="downArrow">
            <a:avLst>
              <a:gd name="adj1" fmla="val 48088"/>
              <a:gd name="adj2" fmla="val 45745"/>
            </a:avLst>
          </a:prstGeom>
          <a:solidFill>
            <a:srgbClr val="06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Nach oben gekrümmter Pfeil 27"/>
          <p:cNvSpPr/>
          <p:nvPr/>
        </p:nvSpPr>
        <p:spPr>
          <a:xfrm flipH="1" flipV="1">
            <a:off x="6799126" y="788573"/>
            <a:ext cx="3600018" cy="888301"/>
          </a:xfrm>
          <a:prstGeom prst="curved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0208" y="1850259"/>
            <a:ext cx="1948982" cy="1886063"/>
          </a:xfrm>
          <a:prstGeom prst="rect">
            <a:avLst/>
          </a:prstGeom>
        </p:spPr>
      </p:pic>
      <p:sp>
        <p:nvSpPr>
          <p:cNvPr id="29" name="Rechteck 28"/>
          <p:cNvSpPr/>
          <p:nvPr/>
        </p:nvSpPr>
        <p:spPr>
          <a:xfrm>
            <a:off x="7666812" y="2498406"/>
            <a:ext cx="1638425" cy="14558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331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hr-HR" dirty="0"/>
              <a:t>      </a:t>
            </a:r>
            <a:r>
              <a:rPr lang="en-US" dirty="0"/>
              <a:t>DEFINITION OF DONE (</a:t>
            </a:r>
            <a:r>
              <a:rPr lang="en-US" dirty="0" err="1"/>
              <a:t>DoD</a:t>
            </a:r>
            <a:r>
              <a:rPr lang="en-US" dirty="0"/>
              <a:t>)</a:t>
            </a:r>
            <a:r>
              <a:rPr lang="hr-HR" dirty="0"/>
              <a:t> - EXAMPLE</a:t>
            </a:r>
            <a:endParaRPr lang="en-GB" dirty="0"/>
          </a:p>
        </p:txBody>
      </p:sp>
      <p:sp>
        <p:nvSpPr>
          <p:cNvPr id="3" name="Inhaltsplatzhalter 2"/>
          <p:cNvSpPr>
            <a:spLocks noGrp="1"/>
          </p:cNvSpPr>
          <p:nvPr>
            <p:ph sz="half" idx="1"/>
          </p:nvPr>
        </p:nvSpPr>
        <p:spPr>
          <a:xfrm>
            <a:off x="4953000" y="1772816"/>
            <a:ext cx="6400800" cy="4775825"/>
          </a:xfrm>
        </p:spPr>
        <p:txBody>
          <a:bodyPr>
            <a:normAutofit fontScale="85000" lnSpcReduction="10000"/>
          </a:bodyPr>
          <a:lstStyle/>
          <a:p>
            <a:pPr marL="0" indent="0">
              <a:buNone/>
            </a:pPr>
            <a:r>
              <a:rPr lang="hr-HR" dirty="0"/>
              <a:t>Example Definition of Done (DoD):</a:t>
            </a:r>
          </a:p>
          <a:p>
            <a:pPr marL="0" indent="0">
              <a:buNone/>
            </a:pPr>
            <a:endParaRPr lang="hr-HR" dirty="0"/>
          </a:p>
          <a:p>
            <a:pPr marL="685800" indent="-685800">
              <a:buFont typeface="Wingdings" panose="05000000000000000000" pitchFamily="2" charset="2"/>
              <a:buChar char="q"/>
            </a:pPr>
            <a:r>
              <a:rPr lang="en-US" dirty="0"/>
              <a:t>All development has been completed </a:t>
            </a:r>
            <a:endParaRPr lang="hr-HR" dirty="0"/>
          </a:p>
          <a:p>
            <a:pPr marL="685800" indent="-685800">
              <a:buFont typeface="Wingdings" panose="05000000000000000000" pitchFamily="2" charset="2"/>
              <a:buChar char="q"/>
            </a:pPr>
            <a:r>
              <a:rPr lang="en-US" dirty="0"/>
              <a:t>Functionality has been tested by developer </a:t>
            </a:r>
            <a:endParaRPr lang="hr-HR" dirty="0"/>
          </a:p>
          <a:p>
            <a:pPr marL="685800" indent="-685800">
              <a:buFont typeface="Wingdings" panose="05000000000000000000" pitchFamily="2" charset="2"/>
              <a:buChar char="q"/>
            </a:pPr>
            <a:r>
              <a:rPr lang="en-US" dirty="0"/>
              <a:t>Unit tests have been completed </a:t>
            </a:r>
          </a:p>
          <a:p>
            <a:pPr marL="685800" indent="-685800">
              <a:buFont typeface="Wingdings" panose="05000000000000000000" pitchFamily="2" charset="2"/>
              <a:buChar char="q"/>
            </a:pPr>
            <a:r>
              <a:rPr lang="en-US" dirty="0"/>
              <a:t>New business functionality satisfies acceptance criteria in </a:t>
            </a:r>
            <a:r>
              <a:rPr lang="en-US" dirty="0" err="1"/>
              <a:t>Websphere</a:t>
            </a:r>
            <a:r>
              <a:rPr lang="en-US" dirty="0"/>
              <a:t>* </a:t>
            </a:r>
            <a:endParaRPr lang="hr-HR" dirty="0"/>
          </a:p>
          <a:p>
            <a:pPr marL="685800" indent="-685800">
              <a:buFont typeface="Wingdings" panose="05000000000000000000" pitchFamily="2" charset="2"/>
              <a:buChar char="q"/>
            </a:pPr>
            <a:r>
              <a:rPr lang="en-US" dirty="0"/>
              <a:t>All features have been tested in IE8** and IE9** </a:t>
            </a:r>
            <a:endParaRPr lang="hr-HR" dirty="0"/>
          </a:p>
          <a:p>
            <a:pPr marL="685800" indent="-685800">
              <a:buFont typeface="Wingdings" panose="05000000000000000000" pitchFamily="2" charset="2"/>
              <a:buChar char="q"/>
            </a:pPr>
            <a:r>
              <a:rPr lang="en-US" dirty="0"/>
              <a:t>Regression tested in IE8** &amp; IE9** test environment </a:t>
            </a:r>
            <a:endParaRPr lang="hr-HR" dirty="0"/>
          </a:p>
          <a:p>
            <a:pPr marL="685800" indent="-685800">
              <a:buFont typeface="Wingdings" panose="05000000000000000000" pitchFamily="2" charset="2"/>
              <a:buChar char="q"/>
            </a:pPr>
            <a:r>
              <a:rPr lang="en-US" dirty="0"/>
              <a:t>Code has been reviewed by another developer </a:t>
            </a:r>
            <a:endParaRPr lang="hr-HR" dirty="0"/>
          </a:p>
          <a:p>
            <a:pPr marL="685800" indent="-685800">
              <a:buFont typeface="Wingdings" panose="05000000000000000000" pitchFamily="2" charset="2"/>
              <a:buChar char="q"/>
            </a:pPr>
            <a:r>
              <a:rPr lang="en-US" dirty="0"/>
              <a:t>Story has been reviewed by product owner, and product owner has accepted all open issues, if any </a:t>
            </a:r>
          </a:p>
          <a:p>
            <a:pPr>
              <a:buFont typeface="Wingdings" panose="05000000000000000000" pitchFamily="2" charset="2"/>
              <a:buChar char="q"/>
            </a:pPr>
            <a:endParaRPr lang="en-GB" dirty="0"/>
          </a:p>
        </p:txBody>
      </p:sp>
      <p:sp>
        <p:nvSpPr>
          <p:cNvPr id="5" name="Ellipse 4"/>
          <p:cNvSpPr/>
          <p:nvPr/>
        </p:nvSpPr>
        <p:spPr>
          <a:xfrm>
            <a:off x="801760" y="660429"/>
            <a:ext cx="566671" cy="553792"/>
          </a:xfrm>
          <a:prstGeom prst="ellipse">
            <a:avLst/>
          </a:prstGeom>
          <a:solidFill>
            <a:srgbClr val="6C2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fik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8431" y="2060431"/>
            <a:ext cx="2624335" cy="2539614"/>
          </a:xfrm>
          <a:prstGeom prst="rect">
            <a:avLst/>
          </a:prstGeom>
        </p:spPr>
      </p:pic>
      <p:sp>
        <p:nvSpPr>
          <p:cNvPr id="17" name="Rechteck 16"/>
          <p:cNvSpPr/>
          <p:nvPr/>
        </p:nvSpPr>
        <p:spPr>
          <a:xfrm>
            <a:off x="1602636" y="2938978"/>
            <a:ext cx="2206165" cy="1619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5837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05&quot;&gt;&lt;property id=&quot;20148&quot; value=&quot;5&quot;/&gt;&lt;property id=&quot;20300&quot; value=&quot;Slide 2 - &amp;quot;Welcome to OpenERP User Training!&amp;quot;&quot;/&gt;&lt;property id=&quot;20307&quot; value=&quot;257&quot;/&gt;&lt;/object&gt;&lt;object type=&quot;3&quot; unique_id=&quot;10006&quot;&gt;&lt;property id=&quot;20148&quot; value=&quot;5&quot;/&gt;&lt;property id=&quot;20300&quot; value=&quot;Slide 3 - &amp;quot;User Training Program&amp;quot;&quot;/&gt;&lt;property id=&quot;20307&quot; value=&quot;258&quot;/&gt;&lt;/object&gt;&lt;object type=&quot;3&quot; unique_id=&quot;10007&quot;&gt;&lt;property id=&quot;20148&quot; value=&quot;5&quot;/&gt;&lt;property id=&quot;20300&quot; value=&quot;Slide 4 - &amp;quot;Introduction &amp;quot;&quot;/&gt;&lt;property id=&quot;20307&quot; value=&quot;259&quot;/&gt;&lt;/object&gt;&lt;object type=&quot;3&quot; unique_id=&quot;10008&quot;&gt;&lt;property id=&quot;20148&quot; value=&quot;5&quot;/&gt;&lt;property id=&quot;20300&quot; value=&quot;Slide 5 - &amp;quot;Open Source Business Model&amp;quot;&quot;/&gt;&lt;property id=&quot;20307&quot; value=&quot;260&quot;/&gt;&lt;/object&gt;&lt;object type=&quot;3&quot; unique_id=&quot;10009&quot;&gt;&lt;property id=&quot;20148&quot; value=&quot;5&quot;/&gt;&lt;property id=&quot;20300&quot; value=&quot;Slide 6 - &amp;quot;Open Source Marketing&amp;quot;&quot;/&gt;&lt;property id=&quot;20307&quot; value=&quot;261&quot;/&gt;&lt;/object&gt;&lt;object type=&quot;3&quot; unique_id=&quot;10010&quot;&gt;&lt;property id=&quot;20148&quot; value=&quot;5&quot;/&gt;&lt;property id=&quot;20300&quot; value=&quot;Slide 7 - &amp;quot;Some Numbers…&amp;quot;&quot;/&gt;&lt;property id=&quot;20307&quot; value=&quot;262&quot;/&gt;&lt;/object&gt;&lt;object type=&quot;3&quot; unique_id=&quot;10011&quot;&gt;&lt;property id=&quot;20148&quot; value=&quot;5&quot;/&gt;&lt;property id=&quot;20300&quot; value=&quot;Slide 8 - &amp;quot;ERP Comparison&amp;quot;&quot;/&gt;&lt;property id=&quot;20307&quot; value=&quot;263&quot;/&gt;&lt;/object&gt;&lt;object type=&quot;3&quot; unique_id=&quot;10012&quot;&gt;&lt;property id=&quot;20148&quot; value=&quot;5&quot;/&gt;&lt;property id=&quot;20300&quot; value=&quot;Slide 9 - &amp;quot;Generic information&amp;quot;&quot;/&gt;&lt;property id=&quot;20307&quot; value=&quot;265&quot;/&gt;&lt;/object&gt;&lt;object type=&quot;3&quot; unique_id=&quot;10013&quot;&gt;&lt;property id=&quot;20148&quot; value=&quot;5&quot;/&gt;&lt;property id=&quot;20300&quot; value=&quot;Slide 10 - &amp;quot;Help Resources&amp;quot;&quot;/&gt;&lt;property id=&quot;20307&quot; value=&quot;266&quot;/&gt;&lt;/object&gt;&lt;object type=&quot;3&quot; unique_id=&quot;10014&quot;&gt;&lt;property id=&quot;20148&quot; value=&quot;5&quot;/&gt;&lt;property id=&quot;20300&quot; value=&quot;Slide 11 - &amp;quot;Architecture Client / Server&amp;quot;&quot;/&gt;&lt;property id=&quot;20307&quot; value=&quot;267&quot;/&gt;&lt;/object&gt;&lt;object type=&quot;3&quot; unique_id=&quot;10015&quot;&gt;&lt;property id=&quot;20148&quot; value=&quot;5&quot;/&gt;&lt;property id=&quot;20300&quot; value=&quot;Slide 12 - &amp;quot;User Interface&amp;quot;&quot;/&gt;&lt;property id=&quot;20307&quot; value=&quot;268&quot;/&gt;&lt;/object&gt;&lt;object type=&quot;3&quot; unique_id=&quot;10016&quot;&gt;&lt;property id=&quot;20148&quot; value=&quot;5&quot;/&gt;&lt;property id=&quot;20300&quot; value=&quot;Slide 13 - &amp;quot;Exercises&amp;quot;&quot;/&gt;&lt;property id=&quot;20307&quot; value=&quot;332&quot;/&gt;&lt;/object&gt;&lt;object type=&quot;3&quot; unique_id=&quot;10017&quot;&gt;&lt;property id=&quot;20148&quot; value=&quot;5&quot;/&gt;&lt;property id=&quot;20300&quot; value=&quot;Slide 14 - &amp;quot;Exercises&amp;quot;&quot;/&gt;&lt;property id=&quot;20307&quot; value=&quot;330&quot;/&gt;&lt;/object&gt;&lt;object type=&quot;3&quot; unique_id=&quot;10018&quot;&gt;&lt;property id=&quot;20148&quot; value=&quot;5&quot;/&gt;&lt;property id=&quot;20300&quot; value=&quot;Slide 15 - &amp;quot;Exercises&amp;quot;&quot;/&gt;&lt;property id=&quot;20307&quot; value=&quot;335&quot;/&gt;&lt;/object&gt;&lt;object type=&quot;3&quot; unique_id=&quot;10019&quot;&gt;&lt;property id=&quot;20148&quot; value=&quot;5&quot;/&gt;&lt;property id=&quot;20300&quot; value=&quot;Slide 16 - &amp;quot;Exercises&amp;quot;&quot;/&gt;&lt;property id=&quot;20307&quot; value=&quot;334&quot;/&gt;&lt;/object&gt;&lt;object type=&quot;3&quot; unique_id=&quot;10020&quot;&gt;&lt;property id=&quot;20148&quot; value=&quot;5&quot;/&gt;&lt;property id=&quot;20300&quot; value=&quot;Slide 17 - &amp;quot;Exercises&amp;quot;&quot;/&gt;&lt;property id=&quot;20307&quot; value=&quot;336&quot;/&gt;&lt;/object&gt;&lt;object type=&quot;3&quot; unique_id=&quot;10021&quot;&gt;&lt;property id=&quot;20148&quot; value=&quot;5&quot;/&gt;&lt;property id=&quot;20300&quot; value=&quot;Slide 18 - &amp;quot;Exercises&amp;quot;&quot;/&gt;&lt;property id=&quot;20307&quot; value=&quot;307&quot;/&gt;&lt;/object&gt;&lt;object type=&quot;3&quot; unique_id=&quot;10022&quot;&gt;&lt;property id=&quot;20148&quot; value=&quot;5&quot;/&gt;&lt;property id=&quot;20300&quot; value=&quot;Slide 19 - &amp;quot;Exercises&amp;quot;&quot;/&gt;&lt;property id=&quot;20307&quot; value=&quot;337&quot;/&gt;&lt;/object&gt;&lt;object type=&quot;3&quot; unique_id=&quot;10023&quot;&gt;&lt;property id=&quot;20148&quot; value=&quot;5&quot;/&gt;&lt;property id=&quot;20300&quot; value=&quot;Slide 20 - &amp;quot;Exercises&amp;quot;&quot;/&gt;&lt;property id=&quot;20307&quot; value=&quot;279&quot;/&gt;&lt;/object&gt;&lt;object type=&quot;3&quot; unique_id=&quot;10024&quot;&gt;&lt;property id=&quot;20148&quot; value=&quot;5&quot;/&gt;&lt;property id=&quot;20300&quot; value=&quot;Slide 21 - &amp;quot;Exercises&amp;quot;&quot;/&gt;&lt;property id=&quot;20307&quot; value=&quot;338&quot;/&gt;&lt;/object&gt;&lt;object type=&quot;3&quot; unique_id=&quot;10025&quot;&gt;&lt;property id=&quot;20148&quot; value=&quot;5&quot;/&gt;&lt;property id=&quot;20300&quot; value=&quot;Slide 22 - &amp;quot;Exercises&amp;quot;&quot;/&gt;&lt;property id=&quot;20307&quot; value=&quot;309&quot;/&gt;&lt;/object&gt;&lt;object type=&quot;3&quot; unique_id=&quot;10026&quot;&gt;&lt;property id=&quot;20148&quot; value=&quot;5&quot;/&gt;&lt;property id=&quot;20300&quot; value=&quot;Slide 23 - &amp;quot;Exercises&amp;quot;&quot;/&gt;&lt;property id=&quot;20307&quot; value=&quot;341&quot;/&gt;&lt;/object&gt;&lt;object type=&quot;3&quot; unique_id=&quot;10027&quot;&gt;&lt;property id=&quot;20148&quot; value=&quot;5&quot;/&gt;&lt;property id=&quot;20300&quot; value=&quot;Slide 24 - &amp;quot;Exercises&amp;quot;&quot;/&gt;&lt;property id=&quot;20307&quot; value=&quot;340&quot;/&gt;&lt;/object&gt;&lt;object type=&quot;3&quot; unique_id=&quot;10028&quot;&gt;&lt;property id=&quot;20148&quot; value=&quot;5&quot;/&gt;&lt;property id=&quot;20300&quot; value=&quot;Slide 25 - &amp;quot;Exercises&amp;quot;&quot;/&gt;&lt;property id=&quot;20307&quot; value=&quot;343&quot;/&gt;&lt;/object&gt;&lt;object type=&quot;3&quot; unique_id=&quot;10029&quot;&gt;&lt;property id=&quot;20148&quot; value=&quot;5&quot;/&gt;&lt;property id=&quot;20300&quot; value=&quot;Slide 26 - &amp;quot;Exercises&amp;quot;&quot;/&gt;&lt;property id=&quot;20307&quot; value=&quot;342&quot;/&gt;&lt;/object&gt;&lt;object type=&quot;3&quot; unique_id=&quot;10030&quot;&gt;&lt;property id=&quot;20148&quot; value=&quot;5&quot;/&gt;&lt;property id=&quot;20300&quot; value=&quot;Slide 27 - &amp;quot;Exercises&amp;quot;&quot;/&gt;&lt;property id=&quot;20307&quot; value=&quot;344&quot;/&gt;&lt;/object&gt;&lt;object type=&quot;3&quot; unique_id=&quot;10031&quot;&gt;&lt;property id=&quot;20148&quot; value=&quot;5&quot;/&gt;&lt;property id=&quot;20300&quot; value=&quot;Slide 28 - &amp;quot;Exercises&amp;quot;&quot;/&gt;&lt;property id=&quot;20307&quot; value=&quot;347&quot;/&gt;&lt;/object&gt;&lt;object type=&quot;3&quot; unique_id=&quot;10032&quot;&gt;&lt;property id=&quot;20148&quot; value=&quot;5&quot;/&gt;&lt;property id=&quot;20300&quot; value=&quot;Slide 29 - &amp;quot;Exercises&amp;quot;&quot;/&gt;&lt;property id=&quot;20307&quot; value=&quot;349&quot;/&gt;&lt;/object&gt;&lt;object type=&quot;3&quot; unique_id=&quot;10033&quot;&gt;&lt;property id=&quot;20148&quot; value=&quot;5&quot;/&gt;&lt;property id=&quot;20300&quot; value=&quot;Slide 30 - &amp;quot;Exercises&amp;quot;&quot;/&gt;&lt;property id=&quot;20307&quot; value=&quot;348&quot;/&gt;&lt;/object&gt;&lt;object type=&quot;3&quot; unique_id=&quot;10034&quot;&gt;&lt;property id=&quot;20148&quot; value=&quot;5&quot;/&gt;&lt;property id=&quot;20300&quot; value=&quot;Slide 31 - &amp;quot;Exercises&amp;quot;&quot;/&gt;&lt;property id=&quot;20307&quot; value=&quot;351&quot;/&gt;&lt;/object&gt;&lt;object type=&quot;3&quot; unique_id=&quot;10035&quot;&gt;&lt;property id=&quot;20148&quot; value=&quot;5&quot;/&gt;&lt;property id=&quot;20300&quot; value=&quot;Slide 32 - &amp;quot;Exercises&amp;quot;&quot;/&gt;&lt;property id=&quot;20307&quot; value=&quot;350&quot;/&gt;&lt;/object&gt;&lt;object type=&quot;3&quot; unique_id=&quot;10036&quot;&gt;&lt;property id=&quot;20148&quot; value=&quot;5&quot;/&gt;&lt;property id=&quot;20300&quot; value=&quot;Slide 34 - &amp;quot;Exercises&amp;quot;&quot;/&gt;&lt;property id=&quot;20307&quot; value=&quot;311&quot;/&gt;&lt;/object&gt;&lt;object type=&quot;3&quot; unique_id=&quot;10037&quot;&gt;&lt;property id=&quot;20148&quot; value=&quot;5&quot;/&gt;&lt;property id=&quot;20300&quot; value=&quot;Slide 37 - &amp;quot;Exercises&amp;quot;&quot;/&gt;&lt;property id=&quot;20307&quot; value=&quot;285&quot;/&gt;&lt;/object&gt;&lt;object type=&quot;3&quot; unique_id=&quot;10040&quot;&gt;&lt;property id=&quot;20148&quot; value=&quot;5&quot;/&gt;&lt;property id=&quot;20300&quot; value=&quot;Slide 39 - &amp;quot;Exercises&amp;quot;&quot;/&gt;&lt;property id=&quot;20307&quot; value=&quot;313&quot;/&gt;&lt;/object&gt;&lt;object type=&quot;3&quot; unique_id=&quot;10050&quot;&gt;&lt;property id=&quot;20148&quot; value=&quot;5&quot;/&gt;&lt;property id=&quot;20300&quot; value=&quot;Slide 50 - &amp;quot;Case Introduction (1/3)&amp;quot;&quot;/&gt;&lt;property id=&quot;20307&quot; value=&quot;270&quot;/&gt;&lt;/object&gt;&lt;object type=&quot;3&quot; unique_id=&quot;10051&quot;&gt;&lt;property id=&quot;20148&quot; value=&quot;5&quot;/&gt;&lt;property id=&quot;20300&quot; value=&quot;Slide 51 - &amp;quot;Case Introduction (2/3)&amp;quot;&quot;/&gt;&lt;property id=&quot;20307&quot; value=&quot;271&quot;/&gt;&lt;/object&gt;&lt;object type=&quot;3&quot; unique_id=&quot;10052&quot;&gt;&lt;property id=&quot;20148&quot; value=&quot;5&quot;/&gt;&lt;property id=&quot;20300&quot; value=&quot;Slide 52 - &amp;quot;Case Introduction (3/3)&amp;quot;&quot;/&gt;&lt;property id=&quot;20307&quot; value=&quot;272&quot;/&gt;&lt;/object&gt;&lt;object type=&quot;3&quot; unique_id=&quot;10053&quot;&gt;&lt;property id=&quot;20148&quot; value=&quot;5&quot;/&gt;&lt;property id=&quot;20300&quot; value=&quot;Slide 53 - &amp;quot;Installation &amp;amp; Configuration&amp;quot;&quot;/&gt;&lt;property id=&quot;20307&quot; value=&quot;273&quot;/&gt;&lt;/object&gt;&lt;object type=&quot;3&quot; unique_id=&quot;10054&quot;&gt;&lt;property id=&quot;20148&quot; value=&quot;5&quot;/&gt;&lt;property id=&quot;20300&quot; value=&quot;Slide 54 - &amp;quot;Installation&amp;quot;&quot;/&gt;&lt;property id=&quot;20307&quot; value=&quot;274&quot;/&gt;&lt;/object&gt;&lt;object type=&quot;3&quot; unique_id=&quot;10055&quot;&gt;&lt;property id=&quot;20148&quot; value=&quot;5&quot;/&gt;&lt;property id=&quot;20300&quot; value=&quot;Slide 55 - &amp;quot;Configuration&amp;quot;&quot;/&gt;&lt;property id=&quot;20307&quot; value=&quot;275&quot;/&gt;&lt;/object&gt;&lt;object type=&quot;3&quot; unique_id=&quot;10056&quot;&gt;&lt;property id=&quot;20148&quot; value=&quot;5&quot;/&gt;&lt;property id=&quot;20300&quot; value=&quot;Slide 56 - &amp;quot;Access Rights&amp;quot;&quot;/&gt;&lt;property id=&quot;20307&quot; value=&quot;276&quot;/&gt;&lt;/object&gt;&lt;object type=&quot;3&quot; unique_id=&quot;10057&quot;&gt;&lt;property id=&quot;20148&quot; value=&quot;5&quot;/&gt;&lt;property id=&quot;20300&quot; value=&quot;Slide 57 - &amp;quot;Exercises&amp;quot;&quot;/&gt;&lt;property id=&quot;20307&quot; value=&quot;278&quot;/&gt;&lt;/object&gt;&lt;object type=&quot;3&quot; unique_id=&quot;10058&quot;&gt;&lt;property id=&quot;20148&quot; value=&quot;5&quot;/&gt;&lt;property id=&quot;20300&quot; value=&quot;Slide 58 - &amp;quot;Exercises&amp;quot;&quot;/&gt;&lt;property id=&quot;20307&quot; value=&quot;318&quot;/&gt;&lt;/object&gt;&lt;object type=&quot;3&quot; unique_id=&quot;10059&quot;&gt;&lt;property id=&quot;20148&quot; value=&quot;5&quot;/&gt;&lt;property id=&quot;20300&quot; value=&quot;Slide 59 - &amp;quot;Exercises&amp;quot;&quot;/&gt;&lt;property id=&quot;20307&quot; value=&quot;293&quot;/&gt;&lt;/object&gt;&lt;object type=&quot;3&quot; unique_id=&quot;10060&quot;&gt;&lt;property id=&quot;20148&quot; value=&quot;5&quot;/&gt;&lt;property id=&quot;20300&quot; value=&quot;Slide 60 - &amp;quot;Exercises&amp;quot;&quot;/&gt;&lt;property id=&quot;20307&quot; value=&quot;319&quot;/&gt;&lt;/object&gt;&lt;object type=&quot;3&quot; unique_id=&quot;10061&quot;&gt;&lt;property id=&quot;20148&quot; value=&quot;5&quot;/&gt;&lt;property id=&quot;20300&quot; value=&quot;Slide 61 - &amp;quot;Exercises&amp;quot;&quot;/&gt;&lt;property id=&quot;20307&quot; value=&quot;294&quot;/&gt;&lt;/object&gt;&lt;object type=&quot;3&quot; unique_id=&quot;10062&quot;&gt;&lt;property id=&quot;20148&quot; value=&quot;5&quot;/&gt;&lt;property id=&quot;20300&quot; value=&quot;Slide 62 - &amp;quot;Exercises&amp;quot;&quot;/&gt;&lt;property id=&quot;20307&quot; value=&quot;295&quot;/&gt;&lt;/object&gt;&lt;object type=&quot;3&quot; unique_id=&quot;10063&quot;&gt;&lt;property id=&quot;20148&quot; value=&quot;5&quot;/&gt;&lt;property id=&quot;20300&quot; value=&quot;Slide 63 - &amp;quot;Exercises&amp;quot;&quot;/&gt;&lt;property id=&quot;20307&quot; value=&quot;296&quot;/&gt;&lt;/object&gt;&lt;object type=&quot;3&quot; unique_id=&quot;10064&quot;&gt;&lt;property id=&quot;20148&quot; value=&quot;5&quot;/&gt;&lt;property id=&quot;20300&quot; value=&quot;Slide 64 - &amp;quot;Exercises&amp;quot;&quot;/&gt;&lt;property id=&quot;20307&quot; value=&quot;320&quot;/&gt;&lt;/object&gt;&lt;object type=&quot;3&quot; unique_id=&quot;10065&quot;&gt;&lt;property id=&quot;20148&quot; value=&quot;5&quot;/&gt;&lt;property id=&quot;20300&quot; value=&quot;Slide 65 - &amp;quot;Exercises&amp;quot;&quot;/&gt;&lt;property id=&quot;20307&quot; value=&quot;297&quot;/&gt;&lt;/object&gt;&lt;object type=&quot;3&quot; unique_id=&quot;10066&quot;&gt;&lt;property id=&quot;20148&quot; value=&quot;5&quot;/&gt;&lt;property id=&quot;20300&quot; value=&quot;Slide 66 - &amp;quot;Exercises&amp;quot;&quot;/&gt;&lt;property id=&quot;20307&quot; value=&quot;321&quot;/&gt;&lt;/object&gt;&lt;object type=&quot;3&quot; unique_id=&quot;10067&quot;&gt;&lt;property id=&quot;20148&quot; value=&quot;5&quot;/&gt;&lt;property id=&quot;20300&quot; value=&quot;Slide 67 - &amp;quot;Exercises&amp;quot;&quot;/&gt;&lt;property id=&quot;20307&quot; value=&quot;298&quot;/&gt;&lt;/object&gt;&lt;object type=&quot;3&quot; unique_id=&quot;10068&quot;&gt;&lt;property id=&quot;20148&quot; value=&quot;5&quot;/&gt;&lt;property id=&quot;20300&quot; value=&quot;Slide 68 - &amp;quot;Exercises&amp;quot;&quot;/&gt;&lt;property id=&quot;20307&quot; value=&quot;322&quot;/&gt;&lt;/object&gt;&lt;object type=&quot;3&quot; unique_id=&quot;10069&quot;&gt;&lt;property id=&quot;20148&quot; value=&quot;5&quot;/&gt;&lt;property id=&quot;20300&quot; value=&quot;Slide 69 - &amp;quot;Exercises&amp;quot;&quot;/&gt;&lt;property id=&quot;20307&quot; value=&quot;299&quot;/&gt;&lt;/object&gt;&lt;object type=&quot;3&quot; unique_id=&quot;10070&quot;&gt;&lt;property id=&quot;20148&quot; value=&quot;5&quot;/&gt;&lt;property id=&quot;20300&quot; value=&quot;Slide 70 - &amp;quot;Exercises&amp;quot;&quot;/&gt;&lt;property id=&quot;20307&quot; value=&quot;323&quot;/&gt;&lt;/object&gt;&lt;object type=&quot;3&quot; unique_id=&quot;10071&quot;&gt;&lt;property id=&quot;20148&quot; value=&quot;5&quot;/&gt;&lt;property id=&quot;20300&quot; value=&quot;Slide 71 - &amp;quot;Exercises&amp;quot;&quot;/&gt;&lt;property id=&quot;20307&quot; value=&quot;300&quot;/&gt;&lt;/object&gt;&lt;object type=&quot;3&quot; unique_id=&quot;10072&quot;&gt;&lt;property id=&quot;20148&quot; value=&quot;5&quot;/&gt;&lt;property id=&quot;20300&quot; value=&quot;Slide 72 - &amp;quot;Exercises&amp;quot;&quot;/&gt;&lt;property id=&quot;20307&quot; value=&quot;324&quot;/&gt;&lt;/object&gt;&lt;object type=&quot;3&quot; unique_id=&quot;10073&quot;&gt;&lt;property id=&quot;20148&quot; value=&quot;5&quot;/&gt;&lt;property id=&quot;20300&quot; value=&quot;Slide 73 - &amp;quot;Exercises&amp;quot;&quot;/&gt;&lt;property id=&quot;20307&quot; value=&quot;302&quot;/&gt;&lt;/object&gt;&lt;object type=&quot;3&quot; unique_id=&quot;10074&quot;&gt;&lt;property id=&quot;20148&quot; value=&quot;5&quot;/&gt;&lt;property id=&quot;20300&quot; value=&quot;Slide 74 - &amp;quot;Exercises&amp;quot;&quot;/&gt;&lt;property id=&quot;20307&quot; value=&quot;325&quot;/&gt;&lt;/object&gt;&lt;object type=&quot;3&quot; unique_id=&quot;10075&quot;&gt;&lt;property id=&quot;20148&quot; value=&quot;5&quot;/&gt;&lt;property id=&quot;20300&quot; value=&quot;Slide 75 - &amp;quot;Exercises&amp;quot;&quot;/&gt;&lt;property id=&quot;20307&quot; value=&quot;301&quot;/&gt;&lt;/object&gt;&lt;object type=&quot;3&quot; unique_id=&quot;10076&quot;&gt;&lt;property id=&quot;20148&quot; value=&quot;5&quot;/&gt;&lt;property id=&quot;20300&quot; value=&quot;Slide 76 - &amp;quot;Exercises&amp;quot;&quot;/&gt;&lt;property id=&quot;20307&quot; value=&quot;326&quot;/&gt;&lt;/object&gt;&lt;object type=&quot;3&quot; unique_id=&quot;10077&quot;&gt;&lt;property id=&quot;20148&quot; value=&quot;5&quot;/&gt;&lt;property id=&quot;20300&quot; value=&quot;Slide 77 - &amp;quot;Exercises&amp;quot;&quot;/&gt;&lt;property id=&quot;20307&quot; value=&quot;303&quot;/&gt;&lt;/object&gt;&lt;object type=&quot;3&quot; unique_id=&quot;10078&quot;&gt;&lt;property id=&quot;20148&quot; value=&quot;5&quot;/&gt;&lt;property id=&quot;20300&quot; value=&quot;Slide 78 - &amp;quot;Exercises&amp;quot;&quot;/&gt;&lt;property id=&quot;20307&quot; value=&quot;327&quot;/&gt;&lt;/object&gt;&lt;object type=&quot;3&quot; unique_id=&quot;10079&quot;&gt;&lt;property id=&quot;20148&quot; value=&quot;5&quot;/&gt;&lt;property id=&quot;20300&quot; value=&quot;Slide 79 - &amp;quot;Exercises&amp;quot;&quot;/&gt;&lt;property id=&quot;20307&quot; value=&quot;304&quot;/&gt;&lt;/object&gt;&lt;object type=&quot;3&quot; unique_id=&quot;10080&quot;&gt;&lt;property id=&quot;20148&quot; value=&quot;5&quot;/&gt;&lt;property id=&quot;20300&quot; value=&quot;Slide 80 - &amp;quot;Exercises&amp;quot;&quot;/&gt;&lt;property id=&quot;20307&quot; value=&quot;305&quot;/&gt;&lt;/object&gt;&lt;object type=&quot;3&quot; unique_id=&quot;10081&quot;&gt;&lt;property id=&quot;20148&quot; value=&quot;5&quot;/&gt;&lt;property id=&quot;20300&quot; value=&quot;Slide 81 - &amp;quot;Exercises&amp;quot;&quot;/&gt;&lt;property id=&quot;20307&quot; value=&quot;306&quot;/&gt;&lt;/object&gt;&lt;object type=&quot;3&quot; unique_id=&quot;10082&quot;&gt;&lt;property id=&quot;20148&quot; value=&quot;5&quot;/&gt;&lt;property id=&quot;20300&quot; value=&quot;Slide 82 - &amp;quot;Exercises&amp;quot;&quot;/&gt;&lt;property id=&quot;20307&quot; value=&quot;328&quot;/&gt;&lt;/object&gt;&lt;object type=&quot;3&quot; unique_id=&quot;10083&quot;&gt;&lt;property id=&quot;20148&quot; value=&quot;5&quot;/&gt;&lt;property id=&quot;20300&quot; value=&quot;Slide 83 - &amp;quot;Key Points&amp;quot;&quot;/&gt;&lt;property id=&quot;20307&quot; value=&quot;331&quot;/&gt;&lt;/object&gt;&lt;object type=&quot;3&quot; unique_id=&quot;11478&quot;&gt;&lt;property id=&quot;20148&quot; value=&quot;5&quot;/&gt;&lt;property id=&quot;20300&quot; value=&quot;Slide 33 - &amp;quot;Exercises&amp;quot;&quot;/&gt;&lt;property id=&quot;20307&quot; value=&quot;353&quot;/&gt;&lt;/object&gt;&lt;object type=&quot;3&quot; unique_id=&quot;11479&quot;&gt;&lt;property id=&quot;20148&quot; value=&quot;5&quot;/&gt;&lt;property id=&quot;20300&quot; value=&quot;Slide 35 - &amp;quot;Exercises&amp;quot;&quot;/&gt;&lt;property id=&quot;20307&quot; value=&quot;352&quot;/&gt;&lt;/object&gt;&lt;object type=&quot;3&quot; unique_id=&quot;13398&quot;&gt;&lt;property id=&quot;20148&quot; value=&quot;5&quot;/&gt;&lt;property id=&quot;20300&quot; value=&quot;Slide 38 - &amp;quot;Exercises&amp;quot;&quot;/&gt;&lt;property id=&quot;20307&quot; value=&quot;354&quot;/&gt;&lt;/object&gt;&lt;object type=&quot;3&quot; unique_id=&quot;13980&quot;&gt;&lt;property id=&quot;20148&quot; value=&quot;5&quot;/&gt;&lt;property id=&quot;20300&quot; value=&quot;Slide 41 - &amp;quot;Exercises&amp;quot;&quot;/&gt;&lt;property id=&quot;20307&quot; value=&quot;355&quot;/&gt;&lt;/object&gt;&lt;object type=&quot;3&quot; unique_id=&quot;14365&quot;&gt;&lt;property id=&quot;20148&quot; value=&quot;5&quot;/&gt;&lt;property id=&quot;20300&quot; value=&quot;Slide 40 - &amp;quot;Exercises&amp;quot;&quot;/&gt;&lt;property id=&quot;20307&quot; value=&quot;356&quot;/&gt;&lt;/object&gt;&lt;object type=&quot;3&quot; unique_id=&quot;14746&quot;&gt;&lt;property id=&quot;20148&quot; value=&quot;5&quot;/&gt;&lt;property id=&quot;20300&quot; value=&quot;Slide 42 - &amp;quot;Exercises&amp;quot;&quot;/&gt;&lt;property id=&quot;20307&quot; value=&quot;357&quot;/&gt;&lt;/object&gt;&lt;object type=&quot;3&quot; unique_id=&quot;14747&quot;&gt;&lt;property id=&quot;20148&quot; value=&quot;5&quot;/&gt;&lt;property id=&quot;20300&quot; value=&quot;Slide 43 - &amp;quot;Exercises&amp;quot;&quot;/&gt;&lt;property id=&quot;20307&quot; value=&quot;358&quot;/&gt;&lt;/object&gt;&lt;object type=&quot;3&quot; unique_id=&quot;15216&quot;&gt;&lt;property id=&quot;20148&quot; value=&quot;5&quot;/&gt;&lt;property id=&quot;20300&quot; value=&quot;Slide 45 - &amp;quot;Exercises&amp;quot;&quot;/&gt;&lt;property id=&quot;20307&quot; value=&quot;359&quot;/&gt;&lt;/object&gt;&lt;object type=&quot;3&quot; unique_id=&quot;15612&quot;&gt;&lt;property id=&quot;20148&quot; value=&quot;5&quot;/&gt;&lt;property id=&quot;20300&quot; value=&quot;Slide 44 - &amp;quot;Exercises&amp;quot;&quot;/&gt;&lt;property id=&quot;20307&quot; value=&quot;360&quot;/&gt;&lt;/object&gt;&lt;object type=&quot;3&quot; unique_id=&quot;16093&quot;&gt;&lt;property id=&quot;20148&quot; value=&quot;5&quot;/&gt;&lt;property id=&quot;20300&quot; value=&quot;Slide 47 - &amp;quot;Exercises&amp;quot;&quot;/&gt;&lt;property id=&quot;20307&quot; value=&quot;361&quot;/&gt;&lt;/object&gt;&lt;object type=&quot;3&quot; unique_id=&quot;16580&quot;&gt;&lt;property id=&quot;20148&quot; value=&quot;5&quot;/&gt;&lt;property id=&quot;20300&quot; value=&quot;Slide 46 - &amp;quot;Exercises&amp;quot;&quot;/&gt;&lt;property id=&quot;20307&quot; value=&quot;362&quot;/&gt;&lt;/object&gt;&lt;object type=&quot;3&quot; unique_id=&quot;16581&quot;&gt;&lt;property id=&quot;20148&quot; value=&quot;5&quot;/&gt;&lt;property id=&quot;20300&quot; value=&quot;Slide 48 - &amp;quot;Exercises&amp;quot;&quot;/&gt;&lt;property id=&quot;20307&quot; value=&quot;363&quot;/&gt;&lt;/object&gt;&lt;object type=&quot;3&quot; unique_id=&quot;16831&quot;&gt;&lt;property id=&quot;20148&quot; value=&quot;5&quot;/&gt;&lt;property id=&quot;20300&quot; value=&quot;Slide 49 - &amp;quot;Exercises&amp;quot;&quot;/&gt;&lt;property id=&quot;20307&quot; value=&quot;364&quot;/&gt;&lt;/object&gt;&lt;object type=&quot;3&quot; unique_id=&quot;17756&quot;&gt;&lt;property id=&quot;20148&quot; value=&quot;5&quot;/&gt;&lt;property id=&quot;20300&quot; value=&quot;Slide 36 - &amp;quot;Exercises&amp;quot;&quot;/&gt;&lt;property id=&quot;20307&quot; value=&quot;365&quot;/&gt;&lt;/object&gt;&lt;/object&gt;&lt;/object&gt;&lt;/database&gt;"/>
  <p:tag name="SECTOMILLISECCONVERTED" val="1"/>
</p:tagLst>
</file>

<file path=ppt/theme/theme1.xml><?xml version="1.0" encoding="utf-8"?>
<a:theme xmlns:a="http://schemas.openxmlformats.org/drawingml/2006/main" name="LSM template latest">
  <a:themeElements>
    <a:clrScheme name="LSM">
      <a:dk1>
        <a:srgbClr val="19171C"/>
      </a:dk1>
      <a:lt1>
        <a:sysClr val="window" lastClr="FFFFFF"/>
      </a:lt1>
      <a:dk2>
        <a:srgbClr val="666666"/>
      </a:dk2>
      <a:lt2>
        <a:srgbClr val="D2D2D2"/>
      </a:lt2>
      <a:accent1>
        <a:srgbClr val="9B810D"/>
      </a:accent1>
      <a:accent2>
        <a:srgbClr val="C3D8EF"/>
      </a:accent2>
      <a:accent3>
        <a:srgbClr val="000066"/>
      </a:accent3>
      <a:accent4>
        <a:srgbClr val="B9990F"/>
      </a:accent4>
      <a:accent5>
        <a:srgbClr val="005BD3"/>
      </a:accent5>
      <a:accent6>
        <a:srgbClr val="00349E"/>
      </a:accent6>
      <a:hlink>
        <a:srgbClr val="1684EA"/>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LSM template latest">
  <a:themeElements>
    <a:clrScheme name="LSM">
      <a:dk1>
        <a:srgbClr val="19171C"/>
      </a:dk1>
      <a:lt1>
        <a:sysClr val="window" lastClr="FFFFFF"/>
      </a:lt1>
      <a:dk2>
        <a:srgbClr val="666666"/>
      </a:dk2>
      <a:lt2>
        <a:srgbClr val="D2D2D2"/>
      </a:lt2>
      <a:accent1>
        <a:srgbClr val="9B810D"/>
      </a:accent1>
      <a:accent2>
        <a:srgbClr val="C3D8EF"/>
      </a:accent2>
      <a:accent3>
        <a:srgbClr val="000066"/>
      </a:accent3>
      <a:accent4>
        <a:srgbClr val="B9990F"/>
      </a:accent4>
      <a:accent5>
        <a:srgbClr val="005BD3"/>
      </a:accent5>
      <a:accent6>
        <a:srgbClr val="00349E"/>
      </a:accent6>
      <a:hlink>
        <a:srgbClr val="1684EA"/>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arissa">
  <a:themeElements>
    <a:clrScheme name="Warmes Blau">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LSM template latest</Template>
  <TotalTime>30084</TotalTime>
  <Words>20826</Words>
  <Application>Microsoft Office PowerPoint</Application>
  <PresentationFormat>Grand écran</PresentationFormat>
  <Paragraphs>2581</Paragraphs>
  <Slides>193</Slides>
  <Notes>97</Notes>
  <HiddenSlides>0</HiddenSlides>
  <MMClips>0</MMClips>
  <ScaleCrop>false</ScaleCrop>
  <HeadingPairs>
    <vt:vector size="8" baseType="variant">
      <vt:variant>
        <vt:lpstr>Polices utilisées</vt:lpstr>
      </vt:variant>
      <vt:variant>
        <vt:i4>20</vt:i4>
      </vt:variant>
      <vt:variant>
        <vt:lpstr>Thème</vt:lpstr>
      </vt:variant>
      <vt:variant>
        <vt:i4>3</vt:i4>
      </vt:variant>
      <vt:variant>
        <vt:lpstr>Serveurs OLE incorporés</vt:lpstr>
      </vt:variant>
      <vt:variant>
        <vt:i4>1</vt:i4>
      </vt:variant>
      <vt:variant>
        <vt:lpstr>Titres des diapositives</vt:lpstr>
      </vt:variant>
      <vt:variant>
        <vt:i4>193</vt:i4>
      </vt:variant>
    </vt:vector>
  </HeadingPairs>
  <TitlesOfParts>
    <vt:vector size="217" baseType="lpstr">
      <vt:lpstr>ＭＳ Ｐゴシック</vt:lpstr>
      <vt:lpstr>ＭＳ Ｐゴシック</vt:lpstr>
      <vt:lpstr>Arial</vt:lpstr>
      <vt:lpstr>Arial Narrow</vt:lpstr>
      <vt:lpstr>Arial Unicode MS</vt:lpstr>
      <vt:lpstr>Calibri</vt:lpstr>
      <vt:lpstr>Comic Sans MS</vt:lpstr>
      <vt:lpstr>Courier New</vt:lpstr>
      <vt:lpstr>DejaVu Sans</vt:lpstr>
      <vt:lpstr>Helvetica</vt:lpstr>
      <vt:lpstr>Helvetica Neue</vt:lpstr>
      <vt:lpstr>Kokila</vt:lpstr>
      <vt:lpstr>Raleway</vt:lpstr>
      <vt:lpstr>Symbol</vt:lpstr>
      <vt:lpstr>Tahoma</vt:lpstr>
      <vt:lpstr>Times</vt:lpstr>
      <vt:lpstr>Times New Roman</vt:lpstr>
      <vt:lpstr>Wingdings</vt:lpstr>
      <vt:lpstr>ZapfHumnst BT</vt:lpstr>
      <vt:lpstr>ヒラギノ角ゴ ProN W3</vt:lpstr>
      <vt:lpstr>LSM template latest</vt:lpstr>
      <vt:lpstr>1_LSM template latest</vt:lpstr>
      <vt:lpstr>Larissa</vt:lpstr>
      <vt:lpstr>CorelDRAW</vt:lpstr>
      <vt:lpstr>Agile IT Project Management</vt:lpstr>
      <vt:lpstr>SPM</vt:lpstr>
      <vt:lpstr>Managing Software Projects</vt:lpstr>
      <vt:lpstr>For each “thing to manage”</vt:lpstr>
      <vt:lpstr>DEVELOPMENT LIFE CYCLE </vt:lpstr>
      <vt:lpstr>Systems Development Life Cycle (SDLC)</vt:lpstr>
      <vt:lpstr>WATERFALL vs. AGILE</vt:lpstr>
      <vt:lpstr>WATERFALL SOFTWARE DEVELOPMENT </vt:lpstr>
      <vt:lpstr>Waterfall Model: other phases</vt:lpstr>
      <vt:lpstr>BUT ROYCE CONSIDERED WATERFALL RISKY ... </vt:lpstr>
      <vt:lpstr>WHAT IS AGILE SOFTWARE DEVELOPMENT</vt:lpstr>
      <vt:lpstr>Agile Development</vt:lpstr>
      <vt:lpstr>PDCA SDLC Methodology</vt:lpstr>
      <vt:lpstr>Iterative/Incremental</vt:lpstr>
      <vt:lpstr>Is DevOps Agile Or (Double) PDCA?</vt:lpstr>
      <vt:lpstr>Exemple of Profile: ASAP</vt:lpstr>
      <vt:lpstr>AGILE SOFTWARE DEVELOPMENT TARGETS...</vt:lpstr>
      <vt:lpstr>AGILE MANIFESTO</vt:lpstr>
      <vt:lpstr>12 PRINCIPLES OF AGILE SOFTWARE DEVELOPMENT</vt:lpstr>
      <vt:lpstr>THE AGILE WORLD</vt:lpstr>
      <vt:lpstr>ADAPTIVE vs. PREDICTIVE</vt:lpstr>
      <vt:lpstr>AGILE SW DEVELOPMENT IN A NUT SHELL</vt:lpstr>
      <vt:lpstr>AGILE METHODS </vt:lpstr>
      <vt:lpstr>AGILE SOFTWARE DEVELOPMENT PRACTICES</vt:lpstr>
      <vt:lpstr>From Prescriptive to Adaptative</vt:lpstr>
      <vt:lpstr>Agile Development : SCRUM</vt:lpstr>
      <vt:lpstr>IT Project Management Process </vt:lpstr>
      <vt:lpstr>Project Characteristics</vt:lpstr>
      <vt:lpstr>Triangle of Constraints</vt:lpstr>
      <vt:lpstr>Defining Software Project Management </vt:lpstr>
      <vt:lpstr>Management &amp; Engineering</vt:lpstr>
      <vt:lpstr>Stages in Software Project Control</vt:lpstr>
      <vt:lpstr>Process</vt:lpstr>
      <vt:lpstr>Examples of Processes</vt:lpstr>
      <vt:lpstr>Examples of Process Frameworks</vt:lpstr>
      <vt:lpstr>Tentative Positioning</vt:lpstr>
      <vt:lpstr>Process Basics</vt:lpstr>
      <vt:lpstr>Example of process: MSF-MOF</vt:lpstr>
      <vt:lpstr>MSF - Lifecycle</vt:lpstr>
      <vt:lpstr>Project Management 101: PDCA</vt:lpstr>
      <vt:lpstr>Project Management Body of Knowledge</vt:lpstr>
      <vt:lpstr>PMBOK: Knowledge Areas</vt:lpstr>
      <vt:lpstr>Project Management Body of Knowledge</vt:lpstr>
      <vt:lpstr>PMI’s PMBOK Concepts</vt:lpstr>
      <vt:lpstr>PMI PMBOK: Focus over Time</vt:lpstr>
      <vt:lpstr>Looking into the PMBOK Philosophy</vt:lpstr>
      <vt:lpstr>PRINCE 2 Profile ( to Agile)</vt:lpstr>
      <vt:lpstr>Counterpoint to planning: Emergence</vt:lpstr>
      <vt:lpstr>Agile Manifesto: Values &amp; Principles</vt:lpstr>
      <vt:lpstr>More Value, Principles and Practices: XP</vt:lpstr>
      <vt:lpstr>XP values – Communication &amp; Simplicity</vt:lpstr>
      <vt:lpstr>XP values – Feedback &amp; Courage</vt:lpstr>
      <vt:lpstr>XP values - Respect</vt:lpstr>
      <vt:lpstr>XP principles – Rapid feedback &amp; Assume Simplicity</vt:lpstr>
      <vt:lpstr>XP principles – Incremental change</vt:lpstr>
      <vt:lpstr>XP principles – Embracing change &amp; Quality Work</vt:lpstr>
      <vt:lpstr>XP practices</vt:lpstr>
      <vt:lpstr> Agile with SCRUM</vt:lpstr>
      <vt:lpstr>Présentation PowerPoint</vt:lpstr>
      <vt:lpstr>SCRUM HISTORY</vt:lpstr>
      <vt:lpstr>SCRUM IN RUGBY...</vt:lpstr>
      <vt:lpstr>SCRUM IN PRODUCT DESIGN...</vt:lpstr>
      <vt:lpstr>SCRUM IN „NON-RUGBY” CONTEXT...</vt:lpstr>
      <vt:lpstr>WHAT IS A SPRINT</vt:lpstr>
      <vt:lpstr>SCRUM DEVELOPMENT IN A NUT SHELL</vt:lpstr>
      <vt:lpstr>SCRUM...</vt:lpstr>
      <vt:lpstr>„SCRUM... OR NOT TO SCRUM – THAT IS THE QUESTION”</vt:lpstr>
      <vt:lpstr>SCRUM DEFINITION ...as in Scrum Guide</vt:lpstr>
      <vt:lpstr>SCRUM ARTIFACTS ( and COMMITMENTS)</vt:lpstr>
      <vt:lpstr>SCRUM ARTIFACTS</vt:lpstr>
      <vt:lpstr>SCRUM TEAM</vt:lpstr>
      <vt:lpstr>SCRUM TEAM</vt:lpstr>
      <vt:lpstr>SCRUM EVENTS</vt:lpstr>
      <vt:lpstr>SCRUM EVENTS </vt:lpstr>
      <vt:lpstr>SUMMARY: WHAT IS SCRUM...</vt:lpstr>
      <vt:lpstr>SCRUM GUIDE (November, 2020)</vt:lpstr>
      <vt:lpstr>SCRUM VALUES</vt:lpstr>
      <vt:lpstr>PIG AND CHICKEN (Involvement versus Commitment)</vt:lpstr>
      <vt:lpstr>SCRUM RULES</vt:lpstr>
      <vt:lpstr>SCRUM BENEFITS</vt:lpstr>
      <vt:lpstr>Présentation PowerPoint</vt:lpstr>
      <vt:lpstr>      PRODUCT VISION (now officially GOAL)</vt:lpstr>
      <vt:lpstr>      PRODUCT GOAL ( is a commitment for the Product Backlog)</vt:lpstr>
      <vt:lpstr>      PRODUCT VISION – MOOR’s MODEL</vt:lpstr>
      <vt:lpstr>What is User Story?</vt:lpstr>
      <vt:lpstr>What is User Story?</vt:lpstr>
      <vt:lpstr>      USER STORY</vt:lpstr>
      <vt:lpstr>User Story Templates</vt:lpstr>
      <vt:lpstr>      USER STORY - EXAMPLES</vt:lpstr>
      <vt:lpstr>      USER STORY -  A GOOD ONE!</vt:lpstr>
      <vt:lpstr>      ACCEPTANCE CRITERIA</vt:lpstr>
      <vt:lpstr>      PRODUCT OWNER (PO)</vt:lpstr>
      <vt:lpstr>A   PRODUCT BACKLOG</vt:lpstr>
      <vt:lpstr>A   PRODUCT BACKLOG - PRIORITIZATION</vt:lpstr>
      <vt:lpstr>PRODUCT BACKLOG - EXAMPLE</vt:lpstr>
      <vt:lpstr>BETAS...</vt:lpstr>
      <vt:lpstr>C   INCREMENT – “VERSION OF THE PRODUCT”</vt:lpstr>
      <vt:lpstr>      DEFINITION OF DONE (DoD)</vt:lpstr>
      <vt:lpstr>      DEFINITION OF DONE (DoD) - EXAMPLE</vt:lpstr>
      <vt:lpstr>      DEFINITION OF DONE is a commitment for Increment</vt:lpstr>
      <vt:lpstr>Présentation PowerPoint</vt:lpstr>
      <vt:lpstr>Présentation PowerPoint</vt:lpstr>
      <vt:lpstr>Présentation PowerPoint</vt:lpstr>
      <vt:lpstr>      SPRINT</vt:lpstr>
      <vt:lpstr>Présentation PowerPoint</vt:lpstr>
      <vt:lpstr>      SCRUM MASTER (SM)</vt:lpstr>
      <vt:lpstr>      SCRUM MASTER (SM)</vt:lpstr>
      <vt:lpstr>Présentation PowerPoint</vt:lpstr>
      <vt:lpstr>      DEVELOPMENT TEAM (DT)</vt:lpstr>
      <vt:lpstr>Présentation PowerPoint</vt:lpstr>
      <vt:lpstr>      RELATIVE ESTIMATION</vt:lpstr>
      <vt:lpstr>Story Point: Planning Poker  Fibonacci number (1, 2, 3, 5, 8, 13, 21, 34, …)</vt:lpstr>
      <vt:lpstr>      RELATIVE ESTIMATION – PLANNING POKER</vt:lpstr>
      <vt:lpstr>1    SPRINT PLANNING</vt:lpstr>
      <vt:lpstr>1    SPRINT PLANNING</vt:lpstr>
      <vt:lpstr>1   SPRINT PLANNING - AGENDA</vt:lpstr>
      <vt:lpstr>B    SPRINT BACKLOG</vt:lpstr>
      <vt:lpstr>B    SPRINT BACKLOG</vt:lpstr>
      <vt:lpstr>B    SPRINT BACKLOG - EXAMPLE</vt:lpstr>
      <vt:lpstr>B    SPRINT BACKLOG - EXAMPLE</vt:lpstr>
      <vt:lpstr>B    SPRINT BACKLOG – TIPS &amp; TRICKS</vt:lpstr>
      <vt:lpstr>      SPRINT GOAL is a commitment for Sprint backlog</vt:lpstr>
      <vt:lpstr>      SPRINT GOAL is a commitment for Sprint backlog</vt:lpstr>
      <vt:lpstr>Présentation PowerPoint</vt:lpstr>
      <vt:lpstr>Présentation PowerPoint</vt:lpstr>
      <vt:lpstr>2    DAILY SCRUM</vt:lpstr>
      <vt:lpstr>2    DAILY SCRUM / STAND UP</vt:lpstr>
      <vt:lpstr>2    DAILY SCRUM / STAND UP</vt:lpstr>
      <vt:lpstr>2   DAILY SCRUM / STAND UP</vt:lpstr>
      <vt:lpstr>2   DAILY SCRUM / STAND UP – IS NOT</vt:lpstr>
      <vt:lpstr>       SCRUM BOARD (REPRESENTATION OF SPRINT BACKLOG)</vt:lpstr>
      <vt:lpstr>       BURNDOWN CHART</vt:lpstr>
      <vt:lpstr>BURNDOWN CHART  - EXAMPLE </vt:lpstr>
      <vt:lpstr>BURNDOWN CHART SHEET </vt:lpstr>
      <vt:lpstr>Daily scrum &amp; Impediments</vt:lpstr>
      <vt:lpstr>       IMPEDIMENT (also Technical Debt)</vt:lpstr>
      <vt:lpstr>       IMPEDIMENTS – TIPS &amp; TRICKS</vt:lpstr>
      <vt:lpstr>       IMPEDIMENT BACKLOG</vt:lpstr>
      <vt:lpstr>      BACKLOG REFINEMENT</vt:lpstr>
      <vt:lpstr>      BACKLOG REFINEMENT</vt:lpstr>
      <vt:lpstr>Présentation PowerPoint</vt:lpstr>
      <vt:lpstr>C   INCREMENT – “VERSION OF THE PRODUCT”</vt:lpstr>
      <vt:lpstr>3    SPRINT REVIEW</vt:lpstr>
      <vt:lpstr>3    SPRINT REVIEW</vt:lpstr>
      <vt:lpstr>3   SPRINT REVIEW - AGENDA</vt:lpstr>
      <vt:lpstr>4    SPRINT RETROSPECTIVE</vt:lpstr>
      <vt:lpstr>4    SPRINT RETROSPECTIVE</vt:lpstr>
      <vt:lpstr>4    SPRINT RETROSPECTIVE – AGENDA</vt:lpstr>
      <vt:lpstr>4    SPRINT RETROSPECTIVE – TAKE ACTION!</vt:lpstr>
      <vt:lpstr>KEYS TO SUCCESSFUL SCRUM TEAM</vt:lpstr>
      <vt:lpstr>Kanban</vt:lpstr>
      <vt:lpstr>Kanban – Process</vt:lpstr>
      <vt:lpstr>Kanban at GHdC</vt:lpstr>
      <vt:lpstr>Kanban for Agile Development WIP Limit and Board</vt:lpstr>
      <vt:lpstr>Kanban Board</vt:lpstr>
      <vt:lpstr>Example from Kanban-land</vt:lpstr>
      <vt:lpstr>Example from Kanban-land</vt:lpstr>
      <vt:lpstr>Example from Kanban-land</vt:lpstr>
      <vt:lpstr>Scrum of Scrums</vt:lpstr>
      <vt:lpstr>Scaled Agile: LeSS, SAFe, DAD, Nexus</vt:lpstr>
      <vt:lpstr>Scaled Agile: LeSS, SAFe, DAD, Nexus</vt:lpstr>
      <vt:lpstr>RUP</vt:lpstr>
      <vt:lpstr>UP Organization Along Time</vt:lpstr>
      <vt:lpstr>Major Milestones: Business Decision Points</vt:lpstr>
      <vt:lpstr>Inception Phase: Objectives</vt:lpstr>
      <vt:lpstr>Inception Phase: Evaluation Criteria</vt:lpstr>
      <vt:lpstr>Elaboration Phase: Objectives</vt:lpstr>
      <vt:lpstr>Elaboration Phase: Evaluation Criteria</vt:lpstr>
      <vt:lpstr>Construction Phase: Objectives</vt:lpstr>
      <vt:lpstr>Construction Phase: Evaluation Criteria</vt:lpstr>
      <vt:lpstr>Transition Phase: Objectives</vt:lpstr>
      <vt:lpstr>Transition Phase: Evaluation Criteria</vt:lpstr>
      <vt:lpstr>Disciplines</vt:lpstr>
      <vt:lpstr>Review: UP Organization Based on Content</vt:lpstr>
      <vt:lpstr>UP Disciplines</vt:lpstr>
      <vt:lpstr>Requirements Discipline</vt:lpstr>
      <vt:lpstr>Business Modeling Discipline</vt:lpstr>
      <vt:lpstr>Configuration &amp; Change Management Discipline</vt:lpstr>
      <vt:lpstr>Environment Discipline</vt:lpstr>
      <vt:lpstr>Project Management Discipline</vt:lpstr>
      <vt:lpstr>Scope In Project Management</vt:lpstr>
      <vt:lpstr>Iteration Plan</vt:lpstr>
      <vt:lpstr>Planning for Iterative Development</vt:lpstr>
      <vt:lpstr>What You Can Do in the RUP Planning Guide</vt:lpstr>
      <vt:lpstr>Analysis &amp; Design Discipline</vt:lpstr>
      <vt:lpstr>Implementation Discipline</vt:lpstr>
      <vt:lpstr>Test Discipline</vt:lpstr>
      <vt:lpstr>Deployment Discipline</vt:lpstr>
      <vt:lpstr>From UP to SCRUM: OpenUP </vt:lpstr>
      <vt:lpstr>OpenUP Lifecycle</vt:lpstr>
      <vt:lpstr>Roles</vt:lpstr>
      <vt:lpstr>OpenUP roles from a Scrum Perspective</vt:lpstr>
      <vt:lpstr>Disciplines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Project Management</dc:title>
  <dc:creator>shoira</dc:creator>
  <cp:lastModifiedBy>Manuel Kolp</cp:lastModifiedBy>
  <cp:revision>227</cp:revision>
  <cp:lastPrinted>2010-09-03T09:17:57Z</cp:lastPrinted>
  <dcterms:created xsi:type="dcterms:W3CDTF">2013-01-14T18:08:06Z</dcterms:created>
  <dcterms:modified xsi:type="dcterms:W3CDTF">2022-12-06T07:36:12Z</dcterms:modified>
</cp:coreProperties>
</file>